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90" r:id="rId5"/>
    <p:sldMasterId id="2147483680" r:id="rId6"/>
    <p:sldMasterId id="2147483703" r:id="rId7"/>
  </p:sldMasterIdLst>
  <p:notesMasterIdLst>
    <p:notesMasterId r:id="rId39"/>
  </p:notesMasterIdLst>
  <p:sldIdLst>
    <p:sldId id="257" r:id="rId8"/>
    <p:sldId id="954" r:id="rId9"/>
    <p:sldId id="270" r:id="rId10"/>
    <p:sldId id="952" r:id="rId11"/>
    <p:sldId id="953" r:id="rId12"/>
    <p:sldId id="955" r:id="rId13"/>
    <p:sldId id="957" r:id="rId14"/>
    <p:sldId id="956" r:id="rId15"/>
    <p:sldId id="332" r:id="rId16"/>
    <p:sldId id="309" r:id="rId17"/>
    <p:sldId id="267" r:id="rId18"/>
    <p:sldId id="397" r:id="rId19"/>
    <p:sldId id="959" r:id="rId20"/>
    <p:sldId id="961" r:id="rId21"/>
    <p:sldId id="962" r:id="rId22"/>
    <p:sldId id="974" r:id="rId23"/>
    <p:sldId id="967" r:id="rId24"/>
    <p:sldId id="973" r:id="rId25"/>
    <p:sldId id="966" r:id="rId26"/>
    <p:sldId id="323" r:id="rId27"/>
    <p:sldId id="290" r:id="rId28"/>
    <p:sldId id="327" r:id="rId29"/>
    <p:sldId id="972" r:id="rId30"/>
    <p:sldId id="281" r:id="rId31"/>
    <p:sldId id="306" r:id="rId32"/>
    <p:sldId id="274" r:id="rId33"/>
    <p:sldId id="278" r:id="rId34"/>
    <p:sldId id="283" r:id="rId35"/>
    <p:sldId id="280" r:id="rId36"/>
    <p:sldId id="263" r:id="rId37"/>
    <p:sldId id="975" r:id="rId38"/>
  </p:sldIdLst>
  <p:sldSz cx="10693400" cy="7562850"/>
  <p:notesSz cx="10693400" cy="7562850"/>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Roboto" panose="020B0604020202020204" charset="0"/>
      <p:regular r:id="rId46"/>
      <p:bold r:id="rId47"/>
      <p:italic r:id="rId48"/>
      <p:boldItalic r:id="rId49"/>
    </p:embeddedFont>
    <p:embeddedFont>
      <p:font typeface="Roboto Slab" panose="020B0604020202020204" charset="0"/>
      <p:regular r:id="rId50"/>
      <p:bold r:id="rId51"/>
    </p:embeddedFont>
  </p:embeddedFontLst>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302" userDrawn="1">
          <p15:clr>
            <a:srgbClr val="A4A3A4"/>
          </p15:clr>
        </p15:guide>
        <p15:guide id="14" pos="3368" userDrawn="1">
          <p15:clr>
            <a:srgbClr val="A4A3A4"/>
          </p15:clr>
        </p15:guide>
        <p15:guide id="15" orient="horz" pos="23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a Mackinnon" initials="KM" lastIdx="1" clrIdx="0">
    <p:extLst>
      <p:ext uri="{19B8F6BF-5375-455C-9EA6-DF929625EA0E}">
        <p15:presenceInfo xmlns:p15="http://schemas.microsoft.com/office/powerpoint/2012/main" userId="Kristina Mackinn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C1F"/>
    <a:srgbClr val="A4D65E"/>
    <a:srgbClr val="418FDE"/>
    <a:srgbClr val="0082DA"/>
    <a:srgbClr val="E56A54"/>
    <a:srgbClr val="EFA497"/>
    <a:srgbClr val="144372"/>
    <a:srgbClr val="D4E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66849" autoAdjust="0"/>
  </p:normalViewPr>
  <p:slideViewPr>
    <p:cSldViewPr>
      <p:cViewPr varScale="1">
        <p:scale>
          <a:sx n="43" d="100"/>
          <a:sy n="43" d="100"/>
        </p:scale>
        <p:origin x="1566" y="60"/>
      </p:cViewPr>
      <p:guideLst>
        <p:guide orient="horz" pos="4302"/>
        <p:guide pos="3368"/>
        <p:guide orient="horz"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10.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5.fntdata"/><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font" Target="fonts/font12.fntdata"/><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6F8EDDCA-945B-47B1-887C-20875FFF0E1F}" type="datetimeFigureOut">
              <a:rPr lang="en-US" smtClean="0"/>
              <a:t>03/09/2020</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C19E2A80-8A55-4697-897D-112C60FEBE91}" type="slidenum">
              <a:rPr lang="en-US" smtClean="0"/>
              <a:t>‹#›</a:t>
            </a:fld>
            <a:endParaRPr lang="en-US"/>
          </a:p>
        </p:txBody>
      </p:sp>
    </p:spTree>
    <p:extLst>
      <p:ext uri="{BB962C8B-B14F-4D97-AF65-F5344CB8AC3E}">
        <p14:creationId xmlns:p14="http://schemas.microsoft.com/office/powerpoint/2010/main" val="963547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umanitarian.atlassian.net/wiki/spaces/imtoolbox/pages/174031031/Population+Statistics+COD+COD-P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humanitarian.atlassian.net/wiki/spaces/imtoolbox/pages/219644081/COD-PS+Standards+and+Proces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umanitarian.atlassian.net/wiki/spaces/imtoolbox/pages/54886480/Country-Specific+CO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humanitarian.atlassian.net/wiki/spaces/imtoolbox/pages/228884547/Metadata"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data.humdata.org/faq"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humanitarian.atlassian.net/wiki/spaces/imtoolbox/pages/213254193/COD+Plannin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humanitarian.atlassian.net/wiki/spaces/imtoolbox/pages/185761833/Data+Agreements+and+Sharing"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humanitarian.atlassian.net/wiki/spaces/imtoolbox/pages/183959622/ITOS+and+COD+servic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od.unocha.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humanitarian.atlassian.net/wiki/spaces/imtoolbox/pages/474447949/Common+Operational+Datasets+COD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9E2A80-8A55-4697-897D-112C60FEBE91}" type="slidenum">
              <a:rPr lang="en-US" smtClean="0"/>
              <a:t>1</a:t>
            </a:fld>
            <a:endParaRPr lang="en-US"/>
          </a:p>
        </p:txBody>
      </p:sp>
    </p:spTree>
    <p:extLst>
      <p:ext uri="{BB962C8B-B14F-4D97-AF65-F5344CB8AC3E}">
        <p14:creationId xmlns:p14="http://schemas.microsoft.com/office/powerpoint/2010/main" val="310391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377">
            <a:extLst>
              <a:ext uri="{FF2B5EF4-FFF2-40B4-BE49-F238E27FC236}">
                <a16:creationId xmlns:a16="http://schemas.microsoft.com/office/drawing/2014/main" id="{E1804D0B-835B-4ADC-A753-A93F2E681D36}"/>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3555" name="Shape 378">
            <a:extLst>
              <a:ext uri="{FF2B5EF4-FFF2-40B4-BE49-F238E27FC236}">
                <a16:creationId xmlns:a16="http://schemas.microsoft.com/office/drawing/2014/main" id="{119E8431-703A-45C5-8FB1-74293ADEA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697" rIns="91419" bIns="45697"/>
          <a:lstStyle/>
          <a:p>
            <a:pPr marL="169863" indent="-4763">
              <a:spcBef>
                <a:spcPct val="0"/>
              </a:spcBef>
              <a:buSzPct val="25000"/>
            </a:pPr>
            <a:r>
              <a:rPr lang="en-US" altLang="en-US" sz="1800">
                <a:ea typeface="ＭＳ Ｐゴシック" panose="020B0600070205080204" pitchFamily="34" charset="-128"/>
              </a:rPr>
              <a:t>If good quality Pcodes and CODs are provides partners are more likely to include them in their data making the data easier to do analysis and visualize</a:t>
            </a:r>
          </a:p>
          <a:p>
            <a:pPr marL="169863" indent="-4763">
              <a:spcBef>
                <a:spcPct val="0"/>
              </a:spcBef>
              <a:buSzPct val="25000"/>
            </a:pPr>
            <a:r>
              <a:rPr lang="en-US" altLang="en-US" sz="1800">
                <a:ea typeface="ＭＳ Ｐゴシック" panose="020B0600070205080204" pitchFamily="34" charset="-128"/>
              </a:rPr>
              <a:t>Pcodes are used in most population statistics, humanitarian profiles,  HR.info,  3W, monitoring templates, maps, and other HPC activities.</a:t>
            </a:r>
          </a:p>
        </p:txBody>
      </p:sp>
      <p:sp>
        <p:nvSpPr>
          <p:cNvPr id="23556" name="Shape 379">
            <a:extLst>
              <a:ext uri="{FF2B5EF4-FFF2-40B4-BE49-F238E27FC236}">
                <a16:creationId xmlns:a16="http://schemas.microsoft.com/office/drawing/2014/main" id="{B6068984-EC2D-40CF-B4E6-C76D75923BA3}"/>
              </a:ext>
            </a:extLst>
          </p:cNvPr>
          <p:cNvSpPr txBox="1">
            <a:spLocks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697" rIns="91419" bIns="45697" anchor="b"/>
          <a:lstStyle>
            <a:lvl1pPr>
              <a:defRPr sz="1200">
                <a:solidFill>
                  <a:schemeClr val="tx1"/>
                </a:solidFill>
                <a:latin typeface="Times New Roman" panose="02020603050405020304" pitchFamily="18" charset="0"/>
                <a:ea typeface="ヒラギノ明朝 ProN W3" charset="-128"/>
                <a:sym typeface="Times New Roman" panose="02020603050405020304" pitchFamily="18" charset="0"/>
              </a:defRPr>
            </a:lvl1pPr>
            <a:lvl2pPr marL="742950" indent="-285750">
              <a:defRPr sz="1200">
                <a:solidFill>
                  <a:schemeClr val="tx1"/>
                </a:solidFill>
                <a:latin typeface="Times New Roman" panose="02020603050405020304" pitchFamily="18" charset="0"/>
                <a:ea typeface="ヒラギノ明朝 ProN W3" charset="-128"/>
                <a:sym typeface="Times New Roman" panose="02020603050405020304" pitchFamily="18" charset="0"/>
              </a:defRPr>
            </a:lvl2pPr>
            <a:lvl3pPr marL="1143000" indent="-228600">
              <a:defRPr sz="1200">
                <a:solidFill>
                  <a:schemeClr val="tx1"/>
                </a:solidFill>
                <a:latin typeface="Times New Roman" panose="02020603050405020304" pitchFamily="18" charset="0"/>
                <a:ea typeface="ヒラギノ明朝 ProN W3" charset="-128"/>
                <a:sym typeface="Times New Roman" panose="02020603050405020304" pitchFamily="18" charset="0"/>
              </a:defRPr>
            </a:lvl3pPr>
            <a:lvl4pPr marL="1600200" indent="-228600">
              <a:defRPr sz="1200">
                <a:solidFill>
                  <a:schemeClr val="tx1"/>
                </a:solidFill>
                <a:latin typeface="Times New Roman" panose="02020603050405020304" pitchFamily="18" charset="0"/>
                <a:ea typeface="ヒラギノ明朝 ProN W3" charset="-128"/>
                <a:sym typeface="Times New Roman" panose="02020603050405020304" pitchFamily="18" charset="0"/>
              </a:defRPr>
            </a:lvl4pPr>
            <a:lvl5pPr marL="2057400" indent="-228600">
              <a:defRPr sz="1200">
                <a:solidFill>
                  <a:schemeClr val="tx1"/>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ヒラギノ明朝 ProN W3" charset="-128"/>
                <a:sym typeface="Times New Roman" panose="02020603050405020304" pitchFamily="18" charset="0"/>
              </a:defRPr>
            </a:lvl9pPr>
          </a:lstStyle>
          <a:p>
            <a:pPr algn="r">
              <a:buClr>
                <a:srgbClr val="000000"/>
              </a:buClr>
              <a:buSzPct val="25000"/>
              <a:buFont typeface="Times New Roman" panose="02020603050405020304" pitchFamily="18" charset="0"/>
              <a:buNone/>
            </a:pPr>
            <a:fld id="{D36067CC-622A-4EBC-8F78-59AE640CF768}" type="slidenum">
              <a:rPr lang="en-US" altLang="en-US">
                <a:solidFill>
                  <a:srgbClr val="000000"/>
                </a:solidFill>
                <a:cs typeface="Times New Roman" panose="02020603050405020304" pitchFamily="18" charset="0"/>
              </a:rPr>
              <a:pPr algn="r">
                <a:buClr>
                  <a:srgbClr val="000000"/>
                </a:buClr>
                <a:buSzPct val="25000"/>
                <a:buFont typeface="Times New Roman" panose="02020603050405020304" pitchFamily="18" charset="0"/>
                <a:buNone/>
              </a:pPr>
              <a:t>12</a:t>
            </a:fld>
            <a:endParaRPr lang="en-US" altLang="en-US">
              <a:solidFill>
                <a:srgbClr val="000000"/>
              </a:solidFill>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the other Core CODs – COD- PS.</a:t>
            </a:r>
          </a:p>
          <a:p>
            <a:r>
              <a:rPr lang="en-US" dirty="0"/>
              <a:t>Perhaps not as exciting to look at, these are often huge tables (especially if done properly and they are SADD)</a:t>
            </a:r>
          </a:p>
          <a:p>
            <a:r>
              <a:rPr lang="en-US" dirty="0"/>
              <a:t>This is arguably the most important population set as it is the basis for the response initially and will likely be referenced throughout the emergency</a:t>
            </a:r>
          </a:p>
        </p:txBody>
      </p:sp>
      <p:sp>
        <p:nvSpPr>
          <p:cNvPr id="4" name="Slide Number Placeholder 3"/>
          <p:cNvSpPr>
            <a:spLocks noGrp="1"/>
          </p:cNvSpPr>
          <p:nvPr>
            <p:ph type="sldNum" sz="quarter" idx="5"/>
          </p:nvPr>
        </p:nvSpPr>
        <p:spPr/>
        <p:txBody>
          <a:bodyPr/>
          <a:lstStyle/>
          <a:p>
            <a:fld id="{C19E2A80-8A55-4697-897D-112C60FEBE91}" type="slidenum">
              <a:rPr lang="en-US" smtClean="0"/>
              <a:t>13</a:t>
            </a:fld>
            <a:endParaRPr lang="en-US"/>
          </a:p>
        </p:txBody>
      </p:sp>
    </p:spTree>
    <p:extLst>
      <p:ext uri="{BB962C8B-B14F-4D97-AF65-F5344CB8AC3E}">
        <p14:creationId xmlns:p14="http://schemas.microsoft.com/office/powerpoint/2010/main" val="90291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COD-Population Statistics </a:t>
            </a:r>
          </a:p>
          <a:p>
            <a:pPr marL="171450" indent="-171450">
              <a:buFont typeface="Arial" panose="020B0604020202020204" pitchFamily="34" charset="0"/>
              <a:buChar char="•"/>
            </a:pPr>
            <a:r>
              <a:rPr lang="en-US" dirty="0"/>
              <a:t>Purpose of COD-PS: </a:t>
            </a:r>
            <a:r>
              <a:rPr lang="en-US" dirty="0">
                <a:hlinkClick r:id="rId3"/>
              </a:rPr>
              <a:t>https://humanitarian.atlassian.net/wiki/spaces/imtoolbox/pages/174031031/Population+Statistics+COD+COD-PS</a:t>
            </a:r>
            <a:endParaRPr lang="en-US" dirty="0"/>
          </a:p>
          <a:p>
            <a:pPr marL="171450" indent="-171450">
              <a:buFont typeface="Arial" panose="020B0604020202020204" pitchFamily="34" charset="0"/>
              <a:buChar char="•"/>
            </a:pPr>
            <a:r>
              <a:rPr lang="en-US" dirty="0"/>
              <a:t>COD-PS standards: </a:t>
            </a:r>
            <a:r>
              <a:rPr lang="en-US" dirty="0">
                <a:hlinkClick r:id="rId4"/>
              </a:rPr>
              <a:t>https://humanitarian.atlassian.net/wiki/spaces/imtoolbox/pages/219644081/COD-PS+Standards+and+Process</a:t>
            </a:r>
            <a:endParaRPr lang="en-US" dirty="0"/>
          </a:p>
          <a:p>
            <a:endParaRPr lang="en-US" dirty="0"/>
          </a:p>
        </p:txBody>
      </p:sp>
      <p:sp>
        <p:nvSpPr>
          <p:cNvPr id="4" name="Slide Number Placeholder 3"/>
          <p:cNvSpPr>
            <a:spLocks noGrp="1"/>
          </p:cNvSpPr>
          <p:nvPr>
            <p:ph type="sldNum" sz="quarter" idx="5"/>
          </p:nvPr>
        </p:nvSpPr>
        <p:spPr/>
        <p:txBody>
          <a:bodyPr/>
          <a:lstStyle/>
          <a:p>
            <a:fld id="{4232CE8B-8330-454E-9BAA-D2EEBE981800}" type="slidenum">
              <a:rPr lang="en-US" smtClean="0"/>
              <a:t>14</a:t>
            </a:fld>
            <a:endParaRPr lang="en-US"/>
          </a:p>
        </p:txBody>
      </p:sp>
    </p:spTree>
    <p:extLst>
      <p:ext uri="{BB962C8B-B14F-4D97-AF65-F5344CB8AC3E}">
        <p14:creationId xmlns:p14="http://schemas.microsoft.com/office/powerpoint/2010/main" val="238635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P-code and names and data is sex and age disaggregated </a:t>
            </a:r>
          </a:p>
        </p:txBody>
      </p:sp>
      <p:sp>
        <p:nvSpPr>
          <p:cNvPr id="4" name="Slide Number Placeholder 3"/>
          <p:cNvSpPr>
            <a:spLocks noGrp="1"/>
          </p:cNvSpPr>
          <p:nvPr>
            <p:ph type="sldNum" sz="quarter" idx="5"/>
          </p:nvPr>
        </p:nvSpPr>
        <p:spPr/>
        <p:txBody>
          <a:bodyPr/>
          <a:lstStyle/>
          <a:p>
            <a:fld id="{4232CE8B-8330-454E-9BAA-D2EEBE981800}" type="slidenum">
              <a:rPr lang="en-US" smtClean="0"/>
              <a:t>15</a:t>
            </a:fld>
            <a:endParaRPr lang="en-US"/>
          </a:p>
        </p:txBody>
      </p:sp>
    </p:spTree>
    <p:extLst>
      <p:ext uri="{BB962C8B-B14F-4D97-AF65-F5344CB8AC3E}">
        <p14:creationId xmlns:p14="http://schemas.microsoft.com/office/powerpoint/2010/main" val="126755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lvl="0" indent="0">
              <a:buFontTx/>
              <a:buNone/>
            </a:pPr>
            <a:r>
              <a:rPr lang="en-US" baseline="0" dirty="0"/>
              <a:t>Country-specific CODs</a:t>
            </a:r>
          </a:p>
          <a:p>
            <a:pPr marL="628650" lvl="1" indent="-171450">
              <a:buFontTx/>
              <a:buChar char="-"/>
            </a:pPr>
            <a:r>
              <a:rPr lang="en-US" baseline="0" dirty="0"/>
              <a:t>Depending on risks, capacity</a:t>
            </a:r>
          </a:p>
          <a:p>
            <a:pPr marL="171450" indent="-171450">
              <a:buFont typeface="Arial" panose="020B0604020202020204" pitchFamily="34" charset="0"/>
              <a:buChar char="•"/>
            </a:pPr>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647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COD-CS (Country specific COD information) </a:t>
            </a:r>
            <a:r>
              <a:rPr lang="en-US" dirty="0">
                <a:hlinkClick r:id="rId3"/>
              </a:rPr>
              <a:t>https://humanitarian.atlassian.net/wiki/spaces/imtoolbox/pages/54886480/Country-Specific+COD</a:t>
            </a:r>
            <a:endParaRPr lang="en-US" dirty="0"/>
          </a:p>
          <a:p>
            <a:endParaRPr lang="en-US" dirty="0"/>
          </a:p>
        </p:txBody>
      </p:sp>
      <p:sp>
        <p:nvSpPr>
          <p:cNvPr id="4" name="Slide Number Placeholder 3"/>
          <p:cNvSpPr>
            <a:spLocks noGrp="1"/>
          </p:cNvSpPr>
          <p:nvPr>
            <p:ph type="sldNum" sz="quarter" idx="5"/>
          </p:nvPr>
        </p:nvSpPr>
        <p:spPr/>
        <p:txBody>
          <a:bodyPr/>
          <a:lstStyle/>
          <a:p>
            <a:fld id="{C19E2A80-8A55-4697-897D-112C60FEBE91}" type="slidenum">
              <a:rPr lang="en-US" smtClean="0"/>
              <a:t>17</a:t>
            </a:fld>
            <a:endParaRPr lang="en-US"/>
          </a:p>
        </p:txBody>
      </p:sp>
    </p:spTree>
    <p:extLst>
      <p:ext uri="{BB962C8B-B14F-4D97-AF65-F5344CB8AC3E}">
        <p14:creationId xmlns:p14="http://schemas.microsoft.com/office/powerpoint/2010/main" val="134573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emergency: https://humanitarian.atlassian.net/wiki/spaces/imtoolbox/pages/242483237/Complex+Emergencies</a:t>
            </a:r>
          </a:p>
          <a:p>
            <a:r>
              <a:rPr lang="en-US" dirty="0"/>
              <a:t>Natural Disasters: https://humanitarian.atlassian.net/wiki/spaces/imtoolbox/pages/242090029/Natural+Disaster+CODs</a:t>
            </a:r>
          </a:p>
          <a:p>
            <a:endParaRPr lang="en-US" dirty="0"/>
          </a:p>
        </p:txBody>
      </p:sp>
      <p:sp>
        <p:nvSpPr>
          <p:cNvPr id="4" name="Slide Number Placeholder 3"/>
          <p:cNvSpPr>
            <a:spLocks noGrp="1"/>
          </p:cNvSpPr>
          <p:nvPr>
            <p:ph type="sldNum" sz="quarter" idx="5"/>
          </p:nvPr>
        </p:nvSpPr>
        <p:spPr/>
        <p:txBody>
          <a:bodyPr/>
          <a:lstStyle/>
          <a:p>
            <a:fld id="{EA8BF806-048A-4E29-B5DF-0C7A5E004FD8}" type="slidenum">
              <a:rPr lang="en-US" smtClean="0"/>
              <a:t>19</a:t>
            </a:fld>
            <a:endParaRPr lang="en-US"/>
          </a:p>
        </p:txBody>
      </p:sp>
    </p:spTree>
    <p:extLst>
      <p:ext uri="{BB962C8B-B14F-4D97-AF65-F5344CB8AC3E}">
        <p14:creationId xmlns:p14="http://schemas.microsoft.com/office/powerpoint/2010/main" val="1317240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what’s our definition of good quality data?</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423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admin</a:t>
            </a:r>
            <a:r>
              <a:rPr lang="en-US" baseline="0" dirty="0"/>
              <a:t> boundaries are represented in data form</a:t>
            </a:r>
          </a:p>
          <a:p>
            <a:endParaRPr lang="en-US" baseline="0" dirty="0"/>
          </a:p>
          <a:p>
            <a:r>
              <a:rPr lang="en-US" baseline="0" dirty="0"/>
              <a:t>They have three basic elements</a:t>
            </a:r>
          </a:p>
          <a:p>
            <a:endParaRPr lang="en-US" baseline="0" dirty="0"/>
          </a:p>
          <a:p>
            <a:pPr marL="228600" indent="-228600">
              <a:buAutoNum type="arabicParenR"/>
            </a:pPr>
            <a:r>
              <a:rPr lang="en-US" baseline="0" dirty="0"/>
              <a:t>Spatial data, which enclose the geographic area of the admin boundary</a:t>
            </a:r>
          </a:p>
          <a:p>
            <a:pPr marL="228600" indent="-228600">
              <a:buAutoNum type="arabicParenR"/>
            </a:pPr>
            <a:r>
              <a:rPr lang="en-US" baseline="0" dirty="0"/>
              <a:t>Attribute data, which at a minimum include a unique code (</a:t>
            </a:r>
            <a:r>
              <a:rPr lang="en-US" baseline="0" dirty="0" err="1"/>
              <a:t>pcode</a:t>
            </a:r>
            <a:r>
              <a:rPr lang="en-US" baseline="0" dirty="0"/>
              <a:t>) and a name</a:t>
            </a:r>
          </a:p>
          <a:p>
            <a:pPr marL="228600" indent="-228600">
              <a:buAutoNum type="arabicParenR"/>
            </a:pPr>
            <a:r>
              <a:rPr lang="en-US" baseline="0" dirty="0"/>
              <a:t>Metadata, which describes </a:t>
            </a:r>
          </a:p>
          <a:p>
            <a:pPr marL="228600" indent="-228600">
              <a:buAutoNum type="arabicParenR"/>
            </a:pPr>
            <a:endParaRPr lang="en-US" baseline="0" dirty="0"/>
          </a:p>
          <a:p>
            <a:pPr marL="0" indent="0">
              <a:buNone/>
            </a:pPr>
            <a:endParaRPr lang="en-US" baseline="0" dirty="0"/>
          </a:p>
          <a:p>
            <a:pPr marL="0" indent="0">
              <a:buNone/>
            </a:pPr>
            <a:endParaRPr lang="en-US" baseline="0" dirty="0"/>
          </a:p>
          <a:p>
            <a:pPr marL="228600" indent="-228600">
              <a:buAutoNum type="arabicParenR"/>
            </a:pPr>
            <a:endParaRPr lang="en-US" baseline="0" dirty="0"/>
          </a:p>
          <a:p>
            <a:pPr marL="0" inden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201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on metadata from OCHA IM toolbox: </a:t>
            </a:r>
            <a:r>
              <a:rPr lang="en-US" dirty="0">
                <a:hlinkClick r:id="rId3"/>
              </a:rPr>
              <a:t>https://humanitarian.atlassian.net/wiki/spaces/imtoolbox/pages/228884547/Metadata</a:t>
            </a:r>
            <a:endParaRPr lang="en-US" dirty="0"/>
          </a:p>
          <a:p>
            <a:r>
              <a:rPr lang="en-US" dirty="0"/>
              <a:t>HDX metadata guidance: </a:t>
            </a:r>
            <a:r>
              <a:rPr lang="en-US" dirty="0">
                <a:hlinkClick r:id="rId4"/>
              </a:rPr>
              <a:t>https://data.humdata.org/faq</a:t>
            </a:r>
            <a:r>
              <a:rPr lang="en-US" dirty="0"/>
              <a:t> (see question - How do I add a dataset?)</a:t>
            </a:r>
          </a:p>
          <a:p>
            <a:r>
              <a:rPr lang="en-US" dirty="0"/>
              <a:t>COD-AB standard: https://humanitarian.atlassian.net/wiki/spaces/imtoolbox/pages/219971654/COD-AB+Standards+and+Process</a:t>
            </a:r>
          </a:p>
          <a:p>
            <a:r>
              <a:rPr lang="en-US" dirty="0"/>
              <a:t>COD-PS standard: https://humanitarian.atlassian.net/wiki/spaces/imtoolbox/pages/219644081/COD-PS+Standards+and+Process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9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CODs are more than a dataset. They …</a:t>
            </a:r>
          </a:p>
          <a:p>
            <a:r>
              <a:rPr lang="en-US" dirty="0"/>
              <a:t>1. Provide coherence between all partners working on humanitarian preparedness and response</a:t>
            </a:r>
          </a:p>
          <a:p>
            <a:r>
              <a:rPr lang="en-US" dirty="0"/>
              <a:t>2. Facilitate the exchange and harmonization of data and information </a:t>
            </a:r>
          </a:p>
          <a:p>
            <a:r>
              <a:rPr lang="en-US" dirty="0"/>
              <a:t>3. Facilitate informed decision-making both before and after the crisis</a:t>
            </a:r>
          </a:p>
          <a:p>
            <a:r>
              <a:rPr lang="en-US" dirty="0"/>
              <a:t>4. Reduce duplication of work on baseline data by partner organizations</a:t>
            </a:r>
          </a:p>
          <a:p>
            <a:r>
              <a:rPr lang="en-US" dirty="0"/>
              <a:t>= Allow for a common operational picture of the crisis</a:t>
            </a:r>
          </a:p>
        </p:txBody>
      </p:sp>
      <p:sp>
        <p:nvSpPr>
          <p:cNvPr id="4" name="Slide Number Placeholder 3"/>
          <p:cNvSpPr>
            <a:spLocks noGrp="1"/>
          </p:cNvSpPr>
          <p:nvPr>
            <p:ph type="sldNum" sz="quarter" idx="5"/>
          </p:nvPr>
        </p:nvSpPr>
        <p:spPr/>
        <p:txBody>
          <a:bodyPr/>
          <a:lstStyle/>
          <a:p>
            <a:fld id="{4232CE8B-8330-454E-9BAA-D2EEBE981800}" type="slidenum">
              <a:rPr lang="en-US" smtClean="0"/>
              <a:t>3</a:t>
            </a:fld>
            <a:endParaRPr lang="en-US"/>
          </a:p>
        </p:txBody>
      </p:sp>
    </p:spTree>
    <p:extLst>
      <p:ext uri="{BB962C8B-B14F-4D97-AF65-F5344CB8AC3E}">
        <p14:creationId xmlns:p14="http://schemas.microsoft.com/office/powerpoint/2010/main" val="132381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great deal of information and many tools on the OCHA IM Toolbox that can help you with technical and process side of CODs. It’s a great resource but the 3 key words/steps are: IMWG, Data Agreement, HDX</a:t>
            </a:r>
          </a:p>
          <a:p>
            <a:endParaRPr lang="en-US" dirty="0"/>
          </a:p>
          <a:p>
            <a:r>
              <a:rPr lang="en-US" dirty="0"/>
              <a:t>IMWG – identify and contact key data partners in your area. Include the CODs in the agenda (it’s a great way to break ice and bring people together, every organization needs data). Be sure to plan COD meetings/agenda point a few times a year to ensure understanding of data landscape. These are the partners most likely to have data or have relationships with the data sources, they are using data in different ways and may have different opinions or may make improvements that everyone can benefit from. Most importantly it is the IMWG that decides what datasets are CODs (</a:t>
            </a:r>
            <a:r>
              <a:rPr lang="en-US" dirty="0">
                <a:hlinkClick r:id="rId3"/>
              </a:rPr>
              <a:t>https://humanitarian.atlassian.net/wiki/spaces/imtoolbox/pages/213254193/COD+Planning</a:t>
            </a:r>
            <a:r>
              <a:rPr lang="en-US" dirty="0"/>
              <a:t>)</a:t>
            </a:r>
          </a:p>
          <a:p>
            <a:endParaRPr lang="en-US" dirty="0"/>
          </a:p>
          <a:p>
            <a:r>
              <a:rPr lang="en-US" dirty="0"/>
              <a:t>DATA AGREEMENT -  This document although very simple in appearance – is quiet powerful. It identifies the dataset themes that are considered CODs and who is responsible for them.  It is what is behind this document that is very valuable which should include discussions about criteria to trigger an update (new version), the definition of terminology, processing requirements (e.g. ITOS), etc. (OCHA IM Toolbox: </a:t>
            </a:r>
            <a:r>
              <a:rPr lang="en-US" dirty="0">
                <a:hlinkClick r:id="rId4"/>
              </a:rPr>
              <a:t>https://humanitarian.atlassian.net/wiki/spaces/imtoolbox/pages/185761833/Data+Agreements+and+Sharing</a:t>
            </a:r>
            <a:r>
              <a:rPr lang="en-US" dirty="0"/>
              <a:t>)</a:t>
            </a:r>
          </a:p>
          <a:p>
            <a:endParaRPr lang="en-US" dirty="0"/>
          </a:p>
          <a:p>
            <a:r>
              <a:rPr lang="en-US" dirty="0"/>
              <a:t>HDX – this is the platform to share CODs and this is the place where most are first introduced to the COD for a country. This is where metadata comes into the limelight and a CODs metadata becomes as critical as the dataset itself. This should be accurate, informative and clear. Particular attention to methodology, date, caveats.</a:t>
            </a:r>
          </a:p>
        </p:txBody>
      </p:sp>
      <p:sp>
        <p:nvSpPr>
          <p:cNvPr id="4" name="Slide Number Placeholder 3"/>
          <p:cNvSpPr>
            <a:spLocks noGrp="1"/>
          </p:cNvSpPr>
          <p:nvPr>
            <p:ph type="sldNum" sz="quarter" idx="5"/>
          </p:nvPr>
        </p:nvSpPr>
        <p:spPr/>
        <p:txBody>
          <a:bodyPr/>
          <a:lstStyle/>
          <a:p>
            <a:fld id="{C19E2A80-8A55-4697-897D-112C60FEBE91}" type="slidenum">
              <a:rPr lang="en-US" smtClean="0"/>
              <a:t>23</a:t>
            </a:fld>
            <a:endParaRPr lang="en-US"/>
          </a:p>
        </p:txBody>
      </p:sp>
    </p:spTree>
    <p:extLst>
      <p:ext uri="{BB962C8B-B14F-4D97-AF65-F5344CB8AC3E}">
        <p14:creationId xmlns:p14="http://schemas.microsoft.com/office/powerpoint/2010/main" val="2289598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partners for CODs are:</a:t>
            </a:r>
          </a:p>
          <a:p>
            <a:r>
              <a:rPr lang="en-US" dirty="0">
                <a:latin typeface="ArialMT"/>
              </a:rPr>
              <a:t>The most important is an Information Management Network (IM Network)  - which is a country-level, inter-agency working group under the Humanitarian Country Team (HCT) that coordinates and harmonizes the information management activities of all humanitarian partners, including</a:t>
            </a:r>
          </a:p>
          <a:p>
            <a:r>
              <a:rPr lang="en-US" dirty="0">
                <a:latin typeface="ArialMT"/>
              </a:rPr>
              <a:t>efforts to develop and maintain core and Country-specific Common Operational Datasets.</a:t>
            </a:r>
          </a:p>
          <a:p>
            <a:r>
              <a:rPr lang="en-US" dirty="0">
                <a:latin typeface="ArialMT"/>
              </a:rPr>
              <a:t>The Global Information Management Working Group (IMWG) that is responsible for</a:t>
            </a:r>
          </a:p>
          <a:p>
            <a:r>
              <a:rPr lang="en-US" dirty="0">
                <a:latin typeface="ArialMT"/>
              </a:rPr>
              <a:t>maintaining guidance on Common Operational Datasets. They can also be consulted if there are issues with data flow or access to datasets as they can perhaps provide support or datasets. </a:t>
            </a:r>
            <a:endParaRPr lang="en-US" dirty="0"/>
          </a:p>
          <a:p>
            <a:endParaRPr lang="en-US" dirty="0">
              <a:latin typeface="ArialMT"/>
            </a:endParaRPr>
          </a:p>
          <a:p>
            <a:endParaRPr lang="en-US" dirty="0">
              <a:latin typeface="ArialMT"/>
            </a:endParaRPr>
          </a:p>
          <a:p>
            <a:r>
              <a:rPr lang="en-US" dirty="0">
                <a:latin typeface="ArialMT"/>
              </a:rPr>
              <a:t>For Core CODs – ITOS who provides services to improve quality and standardization and deploys the COD-AB services is an invaluable partner (</a:t>
            </a:r>
            <a:r>
              <a:rPr lang="en-US" dirty="0">
                <a:hlinkClick r:id="rId3"/>
              </a:rPr>
              <a:t>https://humanitarian.atlassian.net/wiki/spaces/imtoolbox/pages/183959622/ITOS+and+COD+services</a:t>
            </a:r>
            <a:r>
              <a:rPr lang="en-US" dirty="0"/>
              <a:t>)</a:t>
            </a:r>
            <a:r>
              <a:rPr lang="en-US" dirty="0">
                <a:latin typeface="ArialMT"/>
              </a:rPr>
              <a:t>. UNFPA is provides support to the identification and possible development of the COD-PS and should be part of all levels of IMWGs if possible. Discussions are underway to have ITOS process the COD-PS in a similar manner to COD-PS in the hopes to improve the quality of this core dataset.</a:t>
            </a:r>
          </a:p>
          <a:p>
            <a:endParaRPr lang="en-US" dirty="0">
              <a:latin typeface="ArialMT"/>
            </a:endParaRPr>
          </a:p>
          <a:p>
            <a:r>
              <a:rPr lang="en-US" dirty="0">
                <a:latin typeface="ArialMT"/>
              </a:rPr>
              <a:t>During a response  – for our country offices (and can beneficial to regional as well) are partners such as UNOSAT, </a:t>
            </a:r>
            <a:r>
              <a:rPr lang="en-US" dirty="0" err="1">
                <a:latin typeface="ArialMT"/>
              </a:rPr>
              <a:t>Mapaction</a:t>
            </a:r>
            <a:r>
              <a:rPr lang="en-US" dirty="0">
                <a:latin typeface="ArialMT"/>
              </a:rPr>
              <a:t>, and hot to name a few consistent ones. Each providing different services that can support CODs</a:t>
            </a:r>
          </a:p>
          <a:p>
            <a:r>
              <a:rPr lang="en-US" dirty="0">
                <a:latin typeface="ArialMT"/>
              </a:rPr>
              <a:t>Examples:</a:t>
            </a:r>
          </a:p>
          <a:p>
            <a:r>
              <a:rPr lang="en-US" dirty="0">
                <a:latin typeface="ArialMT"/>
              </a:rPr>
              <a:t>UNOSAT  - provides analyses data in the form of </a:t>
            </a:r>
            <a:r>
              <a:rPr lang="en-US" dirty="0" err="1">
                <a:latin typeface="ArialMT"/>
              </a:rPr>
              <a:t>shp</a:t>
            </a:r>
            <a:r>
              <a:rPr lang="en-US" dirty="0">
                <a:latin typeface="ArialMT"/>
              </a:rPr>
              <a:t> such as flood planes, destruction (burnt villages, earthquake damage) and these would be considered ‘event CODs’</a:t>
            </a:r>
          </a:p>
          <a:p>
            <a:r>
              <a:rPr lang="en-US" dirty="0">
                <a:latin typeface="ArialMT"/>
              </a:rPr>
              <a:t>MapAction – when deployed at sudden son set they become basically a data centralization point for all operational data, datasets on their drives should be reviewed by the IMWG for potential CODs that can save everyone time and put us on the same page. Bonus </a:t>
            </a:r>
            <a:r>
              <a:rPr lang="en-US" dirty="0" err="1">
                <a:latin typeface="ArialMT"/>
              </a:rPr>
              <a:t>Mapaction</a:t>
            </a:r>
            <a:r>
              <a:rPr lang="en-US" dirty="0">
                <a:latin typeface="ArialMT"/>
              </a:rPr>
              <a:t> has the most beautiful file and folder naming convention that it is a delight to work with</a:t>
            </a:r>
          </a:p>
          <a:p>
            <a:r>
              <a:rPr lang="en-US" dirty="0">
                <a:latin typeface="ArialMT"/>
              </a:rPr>
              <a:t>HOT – this volunteer group works on very detailed data that takes many hours, they can respond quickly and cover a lot. Think of the Nepal earthquake and building damage. Even better their data is open and free! WFP has an agreement with OSM and they push data (transport and access data) to OSM for us all to </a:t>
            </a:r>
            <a:r>
              <a:rPr lang="en-US" dirty="0" err="1">
                <a:latin typeface="ArialMT"/>
              </a:rPr>
              <a:t>to</a:t>
            </a:r>
            <a:r>
              <a:rPr lang="en-US" dirty="0">
                <a:latin typeface="ArialMT"/>
              </a:rPr>
              <a:t> use… this then gets pushed to HDX… Remember HOT/OSM when requesting sat images as they could perhaps use them to do work we do not have time for but would be super helpful</a:t>
            </a:r>
          </a:p>
          <a:p>
            <a:endParaRPr lang="en-US" dirty="0">
              <a:latin typeface="ArialMT"/>
            </a:endParaRPr>
          </a:p>
          <a:p>
            <a:endParaRPr lang="en-US" dirty="0"/>
          </a:p>
        </p:txBody>
      </p:sp>
      <p:sp>
        <p:nvSpPr>
          <p:cNvPr id="4" name="Slide Number Placeholder 3"/>
          <p:cNvSpPr>
            <a:spLocks noGrp="1"/>
          </p:cNvSpPr>
          <p:nvPr>
            <p:ph type="sldNum" sz="quarter" idx="5"/>
          </p:nvPr>
        </p:nvSpPr>
        <p:spPr/>
        <p:txBody>
          <a:bodyPr/>
          <a:lstStyle/>
          <a:p>
            <a:fld id="{4232CE8B-8330-454E-9BAA-D2EEBE981800}" type="slidenum">
              <a:rPr lang="en-US" smtClean="0"/>
              <a:t>24</a:t>
            </a:fld>
            <a:endParaRPr lang="en-US"/>
          </a:p>
        </p:txBody>
      </p:sp>
    </p:spTree>
    <p:extLst>
      <p:ext uri="{BB962C8B-B14F-4D97-AF65-F5344CB8AC3E}">
        <p14:creationId xmlns:p14="http://schemas.microsoft.com/office/powerpoint/2010/main" val="3665483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up-to-date</a:t>
            </a:r>
          </a:p>
          <a:p>
            <a:endParaRPr lang="en-US" dirty="0"/>
          </a:p>
          <a:p>
            <a:r>
              <a:rPr lang="en-US" dirty="0"/>
              <a:t>This is simplified mapping of major IM process and products straddling preparedness and response</a:t>
            </a:r>
          </a:p>
          <a:p>
            <a:endParaRPr lang="en-US" dirty="0"/>
          </a:p>
          <a:p>
            <a:r>
              <a:rPr lang="en-US" dirty="0"/>
              <a:t>Feed into most of the products and services at the centre of the HPC</a:t>
            </a:r>
          </a:p>
          <a:p>
            <a:endParaRPr lang="en-US" dirty="0"/>
          </a:p>
          <a:p>
            <a:pPr marL="171450" indent="-171450">
              <a:buFontTx/>
              <a:buChar char="-"/>
            </a:pPr>
            <a:r>
              <a:rPr lang="en-US" dirty="0"/>
              <a:t>Baseline dataset to help, with population data, initial impact analysis</a:t>
            </a:r>
          </a:p>
          <a:p>
            <a:pPr marL="171450" indent="-171450">
              <a:buFontTx/>
              <a:buChar char="-"/>
            </a:pPr>
            <a:r>
              <a:rPr lang="en-US" dirty="0"/>
              <a:t>Data standard to support intra- and inter-cluster data coordination</a:t>
            </a:r>
          </a:p>
          <a:p>
            <a:pPr marL="171450" indent="-171450">
              <a:buFontTx/>
              <a:buChar char="-"/>
            </a:pPr>
            <a:r>
              <a:rPr lang="en-US" dirty="0"/>
              <a:t>Taxonomy feeding HR.info, H.ID, Kobo, NCT and others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336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2CE8B-8330-454E-9BAA-D2EEBE981800}" type="slidenum">
              <a:rPr lang="en-US" smtClean="0"/>
              <a:t>26</a:t>
            </a:fld>
            <a:endParaRPr lang="en-US"/>
          </a:p>
        </p:txBody>
      </p:sp>
    </p:spTree>
    <p:extLst>
      <p:ext uri="{BB962C8B-B14F-4D97-AF65-F5344CB8AC3E}">
        <p14:creationId xmlns:p14="http://schemas.microsoft.com/office/powerpoint/2010/main" val="3902918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https://cod.unocha.org/</a:t>
            </a:r>
            <a:endParaRPr lang="en-US" dirty="0"/>
          </a:p>
        </p:txBody>
      </p:sp>
      <p:sp>
        <p:nvSpPr>
          <p:cNvPr id="4" name="Slide Number Placeholder 3"/>
          <p:cNvSpPr>
            <a:spLocks noGrp="1"/>
          </p:cNvSpPr>
          <p:nvPr>
            <p:ph type="sldNum" sz="quarter" idx="5"/>
          </p:nvPr>
        </p:nvSpPr>
        <p:spPr/>
        <p:txBody>
          <a:bodyPr/>
          <a:lstStyle/>
          <a:p>
            <a:fld id="{4232CE8B-8330-454E-9BAA-D2EEBE981800}" type="slidenum">
              <a:rPr lang="en-US" smtClean="0"/>
              <a:t>27</a:t>
            </a:fld>
            <a:endParaRPr lang="en-US"/>
          </a:p>
        </p:txBody>
      </p:sp>
    </p:spTree>
    <p:extLst>
      <p:ext uri="{BB962C8B-B14F-4D97-AF65-F5344CB8AC3E}">
        <p14:creationId xmlns:p14="http://schemas.microsoft.com/office/powerpoint/2010/main" val="399566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throughout the programme cycle.</a:t>
            </a:r>
          </a:p>
          <a:p>
            <a:endParaRPr lang="en-US" dirty="0"/>
          </a:p>
          <a:p>
            <a:r>
              <a:rPr lang="en-US" dirty="0"/>
              <a:t>- Admin</a:t>
            </a:r>
            <a:r>
              <a:rPr lang="en-US" baseline="0" dirty="0"/>
              <a:t> boundaries are one of only two IM ‘MPAs’ under </a:t>
            </a:r>
            <a:r>
              <a:rPr lang="en-US" b="1" baseline="0" dirty="0"/>
              <a:t>preparedness</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41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OCHA IM Toolbox – COD Chapter: </a:t>
            </a:r>
            <a:r>
              <a:rPr lang="en-US" dirty="0">
                <a:hlinkClick r:id="rId3"/>
              </a:rPr>
              <a:t>https://humanitarian.atlassian.net/wiki/spaces/imtoolbox/pages/474447949/Common+Operational+Datasets+CODs</a:t>
            </a:r>
            <a:endParaRPr lang="en-US" dirty="0"/>
          </a:p>
        </p:txBody>
      </p:sp>
      <p:sp>
        <p:nvSpPr>
          <p:cNvPr id="4" name="Slide Number Placeholder 3"/>
          <p:cNvSpPr>
            <a:spLocks noGrp="1"/>
          </p:cNvSpPr>
          <p:nvPr>
            <p:ph type="sldNum" sz="quarter" idx="5"/>
          </p:nvPr>
        </p:nvSpPr>
        <p:spPr/>
        <p:txBody>
          <a:bodyPr/>
          <a:lstStyle/>
          <a:p>
            <a:fld id="{4232CE8B-8330-454E-9BAA-D2EEBE981800}" type="slidenum">
              <a:rPr lang="en-US" smtClean="0"/>
              <a:t>29</a:t>
            </a:fld>
            <a:endParaRPr lang="en-US"/>
          </a:p>
        </p:txBody>
      </p:sp>
    </p:spTree>
    <p:extLst>
      <p:ext uri="{BB962C8B-B14F-4D97-AF65-F5344CB8AC3E}">
        <p14:creationId xmlns:p14="http://schemas.microsoft.com/office/powerpoint/2010/main" val="884685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Char char="•"/>
            </a:pPr>
            <a:r>
              <a:rPr lang="en-US" sz="1200" dirty="0">
                <a:solidFill>
                  <a:srgbClr val="FF0000"/>
                </a:solidFill>
                <a:latin typeface="Avenir Book" charset="0"/>
                <a:ea typeface="Avenir Book" charset="0"/>
                <a:cs typeface="Avenir Book" charset="0"/>
              </a:rPr>
              <a:t>‘</a:t>
            </a:r>
            <a:r>
              <a:rPr lang="en-US" sz="1200" dirty="0">
                <a:solidFill>
                  <a:srgbClr val="FF0000"/>
                </a:solidFill>
                <a:highlight>
                  <a:srgbClr val="FFFF00"/>
                </a:highlight>
                <a:latin typeface="Avenir Book" charset="0"/>
                <a:ea typeface="Avenir Book" charset="0"/>
                <a:cs typeface="Avenir Book" charset="0"/>
              </a:rPr>
              <a:t>All admin boundaries are wrong, but some are useful’</a:t>
            </a:r>
          </a:p>
          <a:p>
            <a:pPr marL="0" indent="0">
              <a:buFont typeface="Arial" charset="0"/>
              <a:buChar char="•"/>
            </a:pPr>
            <a:r>
              <a:rPr lang="en-US" sz="1200" dirty="0">
                <a:solidFill>
                  <a:srgbClr val="FF0000"/>
                </a:solidFill>
                <a:highlight>
                  <a:srgbClr val="FFFF00"/>
                </a:highlight>
                <a:latin typeface="Avenir Book" charset="0"/>
                <a:ea typeface="Avenir Book" charset="0"/>
                <a:cs typeface="Avenir Book" charset="0"/>
              </a:rPr>
              <a:t>Operational admin boundaries are a political more than a technical challenge</a:t>
            </a:r>
          </a:p>
          <a:p>
            <a:pPr marL="0" indent="0">
              <a:buFont typeface="Arial" charset="0"/>
              <a:buChar char="•"/>
            </a:pPr>
            <a:r>
              <a:rPr lang="en-US" sz="1200" dirty="0">
                <a:solidFill>
                  <a:srgbClr val="FF0000"/>
                </a:solidFill>
                <a:highlight>
                  <a:srgbClr val="FFFF00"/>
                </a:highlight>
                <a:latin typeface="Avenir Book" charset="0"/>
                <a:ea typeface="Avenir Book" charset="0"/>
                <a:cs typeface="Avenir Book" charset="0"/>
              </a:rPr>
              <a:t>Prepare nationally, respond locally</a:t>
            </a:r>
          </a:p>
          <a:p>
            <a:pPr marL="0" indent="0">
              <a:buFont typeface="Arial" charset="0"/>
              <a:buChar char="•"/>
            </a:pPr>
            <a:r>
              <a:rPr lang="en-US" sz="1200" dirty="0">
                <a:solidFill>
                  <a:srgbClr val="FF0000"/>
                </a:solidFill>
                <a:highlight>
                  <a:srgbClr val="FFFF00"/>
                </a:highlight>
                <a:latin typeface="Avenir Book" charset="0"/>
                <a:ea typeface="Avenir Book" charset="0"/>
                <a:cs typeface="Avenir Book" charset="0"/>
              </a:rPr>
              <a:t>Balance commitment with resource</a:t>
            </a:r>
            <a:endParaRPr lang="en-US" dirty="0">
              <a:solidFill>
                <a:srgbClr val="FF0000"/>
              </a:solidFill>
              <a:highlight>
                <a:srgbClr val="FFFF00"/>
              </a:highlight>
            </a:endParaRPr>
          </a:p>
          <a:p>
            <a:pPr marL="0" indent="0"/>
            <a:r>
              <a:rPr lang="en-US" dirty="0">
                <a:solidFill>
                  <a:srgbClr val="FF0000"/>
                </a:solidFill>
                <a:highlight>
                  <a:srgbClr val="FFFF00"/>
                </a:highlight>
              </a:rPr>
              <a:t>Paraphrased from George Box</a:t>
            </a:r>
          </a:p>
          <a:p>
            <a:endParaRPr lang="en-US" dirty="0">
              <a:solidFill>
                <a:srgbClr val="FF0000"/>
              </a:solidFill>
              <a:highlight>
                <a:srgbClr val="FFFF00"/>
              </a:highlight>
            </a:endParaRPr>
          </a:p>
          <a:p>
            <a:r>
              <a:rPr lang="en-US" dirty="0">
                <a:solidFill>
                  <a:srgbClr val="FF0000"/>
                </a:solidFill>
                <a:highlight>
                  <a:srgbClr val="FFFF00"/>
                </a:highlight>
              </a:rPr>
              <a:t>1) Our job is not to provide perfect data on administrative boundaries. Our job is to provide a data standard to support humanitarian action. </a:t>
            </a:r>
          </a:p>
          <a:p>
            <a:endParaRPr lang="en-US" dirty="0">
              <a:solidFill>
                <a:srgbClr val="FF0000"/>
              </a:solidFill>
              <a:highlight>
                <a:srgbClr val="FFFF00"/>
              </a:highlight>
            </a:endParaRPr>
          </a:p>
          <a:p>
            <a:r>
              <a:rPr lang="en-US" dirty="0">
                <a:solidFill>
                  <a:srgbClr val="FF0000"/>
                </a:solidFill>
                <a:highlight>
                  <a:srgbClr val="FFFF00"/>
                </a:highlight>
              </a:rPr>
              <a:t>Sometimes compromises</a:t>
            </a:r>
            <a:r>
              <a:rPr lang="en-US" baseline="0" dirty="0">
                <a:solidFill>
                  <a:srgbClr val="FF0000"/>
                </a:solidFill>
                <a:highlight>
                  <a:srgbClr val="FFFF00"/>
                </a:highlight>
              </a:rPr>
              <a:t> in data veracity are necessary for operational practicality. It may sometimes be better for all humanitarian actors to be wrong together, than for only some to be right.</a:t>
            </a:r>
          </a:p>
          <a:p>
            <a:endParaRPr lang="en-US" baseline="0" dirty="0">
              <a:solidFill>
                <a:srgbClr val="FF0000"/>
              </a:solidFill>
              <a:highlight>
                <a:srgbClr val="FFFF00"/>
              </a:highlight>
            </a:endParaRPr>
          </a:p>
          <a:p>
            <a:r>
              <a:rPr lang="en-US" u="sng" baseline="0" dirty="0">
                <a:solidFill>
                  <a:srgbClr val="FF0000"/>
                </a:solidFill>
                <a:highlight>
                  <a:srgbClr val="FFFF00"/>
                </a:highlight>
              </a:rPr>
              <a:t>Let’s not lose sight of why we manage these data</a:t>
            </a:r>
          </a:p>
          <a:p>
            <a:endParaRPr lang="en-US" baseline="0" dirty="0">
              <a:solidFill>
                <a:srgbClr val="FF0000"/>
              </a:solidFill>
              <a:highlight>
                <a:srgbClr val="FFFF00"/>
              </a:highlight>
            </a:endParaRPr>
          </a:p>
          <a:p>
            <a:r>
              <a:rPr lang="en-US" baseline="0" dirty="0">
                <a:solidFill>
                  <a:srgbClr val="FF0000"/>
                </a:solidFill>
                <a:highlight>
                  <a:srgbClr val="FFFF00"/>
                </a:highlight>
              </a:rPr>
              <a:t>2) Primarily a political challenge</a:t>
            </a:r>
          </a:p>
          <a:p>
            <a:endParaRPr lang="en-US" baseline="0" dirty="0">
              <a:solidFill>
                <a:srgbClr val="FF0000"/>
              </a:solidFill>
              <a:highlight>
                <a:srgbClr val="FFFF00"/>
              </a:highlight>
            </a:endParaRPr>
          </a:p>
          <a:p>
            <a:r>
              <a:rPr lang="en-US" baseline="0" dirty="0">
                <a:solidFill>
                  <a:srgbClr val="FF0000"/>
                </a:solidFill>
                <a:highlight>
                  <a:srgbClr val="FFFF00"/>
                </a:highlight>
              </a:rPr>
              <a:t>Cleaning a dataset can be done by anyone with moderate GIS and database skills</a:t>
            </a:r>
          </a:p>
          <a:p>
            <a:r>
              <a:rPr lang="en-US" baseline="0" dirty="0">
                <a:solidFill>
                  <a:srgbClr val="FF0000"/>
                </a:solidFill>
                <a:highlight>
                  <a:srgbClr val="FFFF00"/>
                </a:highlight>
              </a:rPr>
              <a:t>It can be time-consuming but is not difficult</a:t>
            </a:r>
          </a:p>
          <a:p>
            <a:endParaRPr lang="en-US" baseline="0" dirty="0">
              <a:solidFill>
                <a:srgbClr val="FF0000"/>
              </a:solidFill>
              <a:highlight>
                <a:srgbClr val="FFFF00"/>
              </a:highlight>
            </a:endParaRPr>
          </a:p>
          <a:p>
            <a:r>
              <a:rPr lang="en-US" baseline="0" dirty="0">
                <a:solidFill>
                  <a:srgbClr val="FF0000"/>
                </a:solidFill>
                <a:highlight>
                  <a:srgbClr val="FFFF00"/>
                </a:highlight>
              </a:rPr>
              <a:t>The bottlenecks come in:</a:t>
            </a:r>
          </a:p>
          <a:p>
            <a:r>
              <a:rPr lang="en-US" baseline="0" dirty="0">
                <a:solidFill>
                  <a:srgbClr val="FF0000"/>
                </a:solidFill>
                <a:highlight>
                  <a:srgbClr val="FFFF00"/>
                </a:highlight>
              </a:rPr>
              <a:t>a) dealing with government and partners</a:t>
            </a:r>
          </a:p>
          <a:p>
            <a:r>
              <a:rPr lang="en-US" baseline="0" dirty="0">
                <a:solidFill>
                  <a:srgbClr val="FF0000"/>
                </a:solidFill>
                <a:highlight>
                  <a:srgbClr val="FFFF00"/>
                </a:highlight>
              </a:rPr>
              <a:t>	- Building relations</a:t>
            </a:r>
          </a:p>
          <a:p>
            <a:r>
              <a:rPr lang="en-US" baseline="0" dirty="0">
                <a:solidFill>
                  <a:srgbClr val="FF0000"/>
                </a:solidFill>
                <a:highlight>
                  <a:srgbClr val="FFFF00"/>
                </a:highlight>
              </a:rPr>
              <a:t>	- Obtaining data and the rights to use them</a:t>
            </a:r>
          </a:p>
          <a:p>
            <a:r>
              <a:rPr lang="en-US" baseline="0" dirty="0">
                <a:solidFill>
                  <a:srgbClr val="FF0000"/>
                </a:solidFill>
                <a:highlight>
                  <a:srgbClr val="FFFF00"/>
                </a:highlight>
              </a:rPr>
              <a:t>	- Validating among the three agencies</a:t>
            </a:r>
          </a:p>
          <a:p>
            <a:r>
              <a:rPr lang="en-US" baseline="0" dirty="0">
                <a:solidFill>
                  <a:srgbClr val="FF0000"/>
                </a:solidFill>
                <a:highlight>
                  <a:srgbClr val="FFFF00"/>
                </a:highlight>
              </a:rPr>
              <a:t>	- Validating with local government</a:t>
            </a:r>
          </a:p>
          <a:p>
            <a:r>
              <a:rPr lang="en-US" baseline="0" dirty="0">
                <a:solidFill>
                  <a:srgbClr val="FF0000"/>
                </a:solidFill>
                <a:highlight>
                  <a:srgbClr val="FFFF00"/>
                </a:highlight>
              </a:rPr>
              <a:t>	- Linking to attribute data</a:t>
            </a:r>
          </a:p>
          <a:p>
            <a:r>
              <a:rPr lang="en-US" baseline="0" dirty="0">
                <a:solidFill>
                  <a:srgbClr val="FF0000"/>
                </a:solidFill>
                <a:highlight>
                  <a:srgbClr val="FFFF00"/>
                </a:highlight>
              </a:rPr>
              <a:t>	- Endorsement</a:t>
            </a:r>
          </a:p>
          <a:p>
            <a:r>
              <a:rPr lang="en-US" baseline="0" dirty="0">
                <a:solidFill>
                  <a:srgbClr val="FF0000"/>
                </a:solidFill>
                <a:highlight>
                  <a:srgbClr val="FFFF00"/>
                </a:highlight>
              </a:rPr>
              <a:t>	- Adoption by all partners</a:t>
            </a:r>
          </a:p>
          <a:p>
            <a:r>
              <a:rPr lang="en-US" baseline="0" dirty="0">
                <a:solidFill>
                  <a:srgbClr val="FF0000"/>
                </a:solidFill>
                <a:highlight>
                  <a:srgbClr val="FFFF00"/>
                </a:highlight>
              </a:rPr>
              <a:t>	- Training partners to use them properly</a:t>
            </a:r>
          </a:p>
          <a:p>
            <a:r>
              <a:rPr lang="en-US" baseline="0" dirty="0">
                <a:solidFill>
                  <a:srgbClr val="FF0000"/>
                </a:solidFill>
                <a:highlight>
                  <a:srgbClr val="FFFF00"/>
                </a:highlight>
              </a:rPr>
              <a:t>Adding technical capacity is easy.</a:t>
            </a:r>
          </a:p>
          <a:p>
            <a:r>
              <a:rPr lang="en-US" baseline="0" dirty="0">
                <a:solidFill>
                  <a:srgbClr val="FF0000"/>
                </a:solidFill>
                <a:highlight>
                  <a:srgbClr val="FFFF00"/>
                </a:highlight>
              </a:rPr>
              <a:t>Addresses non-technical issues requires relationship building, negotiation and considerable time</a:t>
            </a:r>
          </a:p>
          <a:p>
            <a:endParaRPr lang="en-US" baseline="0" dirty="0">
              <a:solidFill>
                <a:srgbClr val="FF0000"/>
              </a:solidFill>
              <a:highlight>
                <a:srgbClr val="FFFF00"/>
              </a:highlight>
            </a:endParaRPr>
          </a:p>
          <a:p>
            <a:endParaRPr lang="en-US" baseline="0" dirty="0">
              <a:solidFill>
                <a:srgbClr val="FF0000"/>
              </a:solidFill>
              <a:highlight>
                <a:srgbClr val="FFFF00"/>
              </a:highlight>
            </a:endParaRPr>
          </a:p>
          <a:p>
            <a:r>
              <a:rPr lang="en-US" baseline="0" dirty="0">
                <a:solidFill>
                  <a:srgbClr val="FF0000"/>
                </a:solidFill>
                <a:highlight>
                  <a:srgbClr val="FFFF00"/>
                </a:highlight>
              </a:rPr>
              <a:t>3) Accept that country offices manage high-resolution CODs, e.g. village boundaries, as a preparedness measure. It’s not necessary to chase perfection, but rather be prepared in a local emergency to validate the data that’s needed</a:t>
            </a:r>
          </a:p>
          <a:p>
            <a:endParaRPr lang="en-US" baseline="0" dirty="0">
              <a:solidFill>
                <a:srgbClr val="FF0000"/>
              </a:solidFill>
              <a:highlight>
                <a:srgbClr val="FFFF00"/>
              </a:highlight>
            </a:endParaRPr>
          </a:p>
          <a:p>
            <a:r>
              <a:rPr lang="en-US" baseline="0" dirty="0">
                <a:solidFill>
                  <a:srgbClr val="FF0000"/>
                </a:solidFill>
                <a:highlight>
                  <a:srgbClr val="FFFF00"/>
                </a:highlight>
              </a:rPr>
              <a:t>4) Admin boundaries get exponentially more expensive in resources as we increase resolution. In looking at clients, let’s be careful we don’t over-commit ourselves to deliver a service that we can’t maintain</a:t>
            </a:r>
          </a:p>
          <a:p>
            <a:endParaRPr lang="en-US" baseline="0" dirty="0">
              <a:solidFill>
                <a:srgbClr val="FF0000"/>
              </a:solidFill>
              <a:highlight>
                <a:srgbClr val="FFFF00"/>
              </a:highlight>
            </a:endParaRPr>
          </a:p>
          <a:p>
            <a:r>
              <a:rPr lang="en-US" baseline="0" dirty="0">
                <a:solidFill>
                  <a:srgbClr val="FF0000"/>
                </a:solidFill>
                <a:highlight>
                  <a:srgbClr val="FFFF00"/>
                </a:highlight>
              </a:rPr>
              <a:t>For example, committing to serve A5 for every country in the world.</a:t>
            </a:r>
          </a:p>
          <a:p>
            <a:endParaRPr lang="en-US" baseline="0" dirty="0">
              <a:solidFill>
                <a:srgbClr val="FF0000"/>
              </a:solidFill>
              <a:highlight>
                <a:srgbClr val="FFFF00"/>
              </a:highlight>
            </a:endParaRPr>
          </a:p>
          <a:p>
            <a:r>
              <a:rPr lang="en-US" baseline="0" dirty="0">
                <a:solidFill>
                  <a:srgbClr val="FF0000"/>
                </a:solidFill>
                <a:highlight>
                  <a:srgbClr val="FFFF00"/>
                </a:highlight>
              </a:rPr>
              <a:t>Or updating the geo-taxonomy every week</a:t>
            </a:r>
          </a:p>
          <a:p>
            <a:endParaRPr lang="en-US" baseline="0" dirty="0">
              <a:solidFill>
                <a:srgbClr val="FF0000"/>
              </a:solidFill>
              <a:highlight>
                <a:srgbClr val="FFFF00"/>
              </a:highlight>
            </a:endParaRPr>
          </a:p>
          <a:p>
            <a:r>
              <a:rPr lang="en-US" baseline="0" dirty="0">
                <a:solidFill>
                  <a:srgbClr val="FF0000"/>
                </a:solidFill>
                <a:highlight>
                  <a:srgbClr val="FFFF00"/>
                </a:highlight>
              </a:rPr>
              <a:t>There are bottlenecks that can slow down the process, especially in-country</a:t>
            </a:r>
          </a:p>
          <a:p>
            <a:endParaRPr lang="en-US" baseline="0" dirty="0">
              <a:solidFill>
                <a:srgbClr val="FF0000"/>
              </a:solidFill>
              <a:highlight>
                <a:srgbClr val="FFFF00"/>
              </a:highlight>
            </a:endParaRPr>
          </a:p>
          <a:p>
            <a:r>
              <a:rPr lang="en-US" baseline="0" dirty="0">
                <a:solidFill>
                  <a:srgbClr val="FF0000"/>
                </a:solidFill>
                <a:highlight>
                  <a:srgbClr val="FFFF00"/>
                </a:highlight>
              </a:rPr>
              <a:t>And there are disadvantages to frequent versioning, since datasets become out-of-sync every time the dataset changes</a:t>
            </a:r>
          </a:p>
          <a:p>
            <a:endParaRPr lang="en-US" baseline="0" dirty="0">
              <a:solidFill>
                <a:srgbClr val="FF0000"/>
              </a:solidFill>
              <a:highlight>
                <a:srgbClr val="FFFF00"/>
              </a:highlight>
            </a:endParaRPr>
          </a:p>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02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seven old  COD FOD Data themes. Core CODs are the only datasets without ‘X’</a:t>
            </a:r>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73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 for change </a:t>
            </a:r>
          </a:p>
          <a:p>
            <a:pPr marL="171450" indent="-171450">
              <a:buFont typeface="Arial" panose="020B0604020202020204" pitchFamily="34" charset="0"/>
              <a:buChar char="•"/>
            </a:pPr>
            <a:r>
              <a:rPr lang="en-US" dirty="0"/>
              <a:t>more data consistently available online (SRTM- elevation, OSM, </a:t>
            </a:r>
            <a:r>
              <a:rPr lang="en-US" dirty="0" err="1"/>
              <a:t>etc</a:t>
            </a:r>
            <a:r>
              <a:rPr lang="en-US" dirty="0"/>
              <a:t>)</a:t>
            </a:r>
          </a:p>
          <a:p>
            <a:pPr marL="171450" indent="-171450">
              <a:buFont typeface="Arial" panose="020B0604020202020204" pitchFamily="34" charset="0"/>
              <a:buChar char="•"/>
            </a:pPr>
            <a:r>
              <a:rPr lang="en-US" dirty="0"/>
              <a:t>Resources required to manage all CODs was high and Core CODs are true CODs/required by all</a:t>
            </a:r>
          </a:p>
          <a:p>
            <a:pPr marL="171450" indent="-171450">
              <a:buFont typeface="Arial" panose="020B0604020202020204" pitchFamily="34" charset="0"/>
              <a:buChar char="•"/>
            </a:pPr>
            <a:r>
              <a:rPr lang="en-US" dirty="0"/>
              <a:t>Partners at global level agreed, data should be made available via IMWG and via HDX</a:t>
            </a:r>
          </a:p>
          <a:p>
            <a:pPr marL="171450" indent="-171450">
              <a:buFontTx/>
              <a:buChar char="-"/>
            </a:pPr>
            <a:r>
              <a:rPr lang="en-US" baseline="0" dirty="0"/>
              <a:t>Core CODs, needed in their entirety in all operations and high-risk countries</a:t>
            </a:r>
          </a:p>
          <a:p>
            <a:pPr marL="628650" lvl="1" indent="-171450">
              <a:buFontTx/>
              <a:buChar char="-"/>
            </a:pPr>
            <a:r>
              <a:rPr lang="en-US" baseline="0" dirty="0"/>
              <a:t>Admin boundaries</a:t>
            </a:r>
          </a:p>
          <a:p>
            <a:pPr marL="628650" lvl="1" indent="-171450">
              <a:buFontTx/>
              <a:buChar char="-"/>
            </a:pPr>
            <a:r>
              <a:rPr lang="en-US" baseline="0" dirty="0"/>
              <a:t>SADD population</a:t>
            </a:r>
          </a:p>
          <a:p>
            <a:pPr marL="628650" lvl="1" indent="-171450">
              <a:buFontTx/>
              <a:buChar char="-"/>
            </a:pPr>
            <a:endParaRPr lang="en-US" baseline="0" dirty="0"/>
          </a:p>
          <a:p>
            <a:pPr marL="171450" lvl="0" indent="-171450">
              <a:buFontTx/>
              <a:buChar char="-"/>
            </a:pPr>
            <a:r>
              <a:rPr lang="en-US" baseline="0" dirty="0"/>
              <a:t>Country-specific CODs</a:t>
            </a:r>
          </a:p>
          <a:p>
            <a:pPr marL="628650" lvl="1" indent="-171450">
              <a:buFontTx/>
              <a:buChar char="-"/>
            </a:pPr>
            <a:r>
              <a:rPr lang="en-US" baseline="0" dirty="0"/>
              <a:t>Depending on a country’s risks, capacity or event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Caseload figure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are by definition not a ‘preparedness dataset’ and have since</a:t>
            </a:r>
            <a:r>
              <a:rPr lang="en-US" baseline="0" dirty="0"/>
              <a:t> been defined through their own guidance under the IMWG</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51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OCHA provides global oversight of two core Common Operational Datasets - administrative boundaries and sex- and age-disaggregated population data - and is responsible for making them available through a public platform or service. OCHA will ensure these data are maintained for countries that are risk-prone or have ongoing humanitarian operations.</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9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Core CODs should be made available during preparedness as they are so critical at the beginning of an emergency for the calculation of initial affected population.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79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four</a:t>
            </a:r>
            <a:r>
              <a:rPr lang="en-US" baseline="0" dirty="0"/>
              <a:t> levels of admin boundary in Kenya look like</a:t>
            </a:r>
          </a:p>
          <a:p>
            <a:r>
              <a:rPr lang="en-US" baseline="0" dirty="0"/>
              <a:t>The COD-AB is the workhorse of the CODs, </a:t>
            </a:r>
          </a:p>
          <a:p>
            <a:pPr marL="228600" indent="-228600">
              <a:buFont typeface="+mj-lt"/>
              <a:buAutoNum type="arabicPeriod"/>
            </a:pPr>
            <a:r>
              <a:rPr lang="en-US" dirty="0">
                <a:effectLst/>
              </a:rPr>
              <a:t>a spatial dataset that can: </a:t>
            </a:r>
          </a:p>
          <a:p>
            <a:pPr marL="685800" lvl="1" indent="-228600">
              <a:buFont typeface="+mj-lt"/>
              <a:buAutoNum type="alphaLcParenR"/>
            </a:pPr>
            <a:r>
              <a:rPr lang="en-US" dirty="0">
                <a:effectLst/>
              </a:rPr>
              <a:t>inform a common operational picture </a:t>
            </a:r>
          </a:p>
          <a:p>
            <a:pPr marL="685800" lvl="1" indent="-228600">
              <a:buFont typeface="+mj-lt"/>
              <a:buAutoNum type="alphaLcParenR"/>
            </a:pPr>
            <a:r>
              <a:rPr lang="en-US" dirty="0">
                <a:effectLst/>
              </a:rPr>
              <a:t>provide a base layer for maps</a:t>
            </a:r>
          </a:p>
          <a:p>
            <a:pPr marL="685800" lvl="1" indent="-228600">
              <a:buFont typeface="+mj-lt"/>
              <a:buAutoNum type="alphaLcParenR"/>
            </a:pPr>
            <a:r>
              <a:rPr lang="en-US" dirty="0">
                <a:effectLst/>
              </a:rPr>
              <a:t>provide a dataset for spatial analysis (e.g., when linked to the COD-PS allows estimates of affected people in a storm path or near an earthquake epicenter, or assessment locations)</a:t>
            </a:r>
          </a:p>
          <a:p>
            <a:r>
              <a:rPr lang="en-US" dirty="0">
                <a:effectLst/>
              </a:rPr>
              <a:t>2. a dataset that can provide a framework in all phases of the Humanitarian Program Cycle (HPC)</a:t>
            </a:r>
          </a:p>
          <a:p>
            <a:pPr marL="685800" lvl="1" indent="-228600">
              <a:buFont typeface="+mj-lt"/>
              <a:buAutoNum type="alphaLcParenR"/>
            </a:pPr>
            <a:r>
              <a:rPr lang="en-US" dirty="0">
                <a:effectLst/>
              </a:rPr>
              <a:t>data collection (e.g., 3W monitoring data)</a:t>
            </a:r>
          </a:p>
          <a:p>
            <a:pPr marL="685800" lvl="1" indent="-228600">
              <a:buFont typeface="+mj-lt"/>
              <a:buAutoNum type="alphaLcParenR"/>
            </a:pPr>
            <a:r>
              <a:rPr lang="en-US" dirty="0">
                <a:effectLst/>
              </a:rPr>
              <a:t>analysis (e.g., secondary data analysis)</a:t>
            </a:r>
          </a:p>
          <a:p>
            <a:pPr marL="685800" lvl="1" indent="-228600">
              <a:buFont typeface="+mj-lt"/>
              <a:buAutoNum type="alphaLcParenR"/>
            </a:pPr>
            <a:r>
              <a:rPr lang="en-US" dirty="0">
                <a:effectLst/>
              </a:rPr>
              <a:t>for assessment locations in collection tool (e.g., Kobo Collect)</a:t>
            </a:r>
          </a:p>
          <a:p>
            <a:pPr marL="685800" lvl="1" indent="-228600">
              <a:buFont typeface="+mj-lt"/>
              <a:buAutoNum type="alphaLcParenR"/>
            </a:pPr>
            <a:r>
              <a:rPr lang="en-US" dirty="0">
                <a:effectLst/>
              </a:rPr>
              <a:t>for humanitarian systems (e.g., Humanitarian Response, Humanitarian ID, Response, Planning and Monitoring)</a:t>
            </a:r>
          </a:p>
          <a:p>
            <a:br>
              <a:rPr lang="en-US" dirty="0">
                <a:effectLst/>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06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Administrative structures Here’s what</a:t>
            </a:r>
            <a:r>
              <a:rPr lang="en-US" baseline="0" dirty="0"/>
              <a:t> the structure in Indonesia looks like</a:t>
            </a:r>
          </a:p>
          <a:p>
            <a:r>
              <a:rPr lang="en-US" baseline="0" dirty="0"/>
              <a:t>Admin levels can be complicated, it helps to understand them</a:t>
            </a:r>
          </a:p>
          <a:p>
            <a:endParaRPr lang="en-US" baseline="0" dirty="0"/>
          </a:p>
          <a:p>
            <a:r>
              <a:rPr lang="en-US" baseline="0" dirty="0"/>
              <a:t>Quite a common model, with different divisions depending on whether the area is rural or urban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38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Because they’re more than just a dataset</a:t>
            </a:r>
          </a:p>
          <a:p>
            <a:r>
              <a:rPr lang="en-US" dirty="0"/>
              <a:t>They are a </a:t>
            </a:r>
            <a:r>
              <a:rPr lang="en-US" u="sng" dirty="0"/>
              <a:t>data standard </a:t>
            </a:r>
            <a:r>
              <a:rPr lang="en-US" dirty="0"/>
              <a:t>and a </a:t>
            </a:r>
            <a:r>
              <a:rPr lang="en-US" u="sng" dirty="0"/>
              <a:t>taxonomy</a:t>
            </a:r>
          </a:p>
          <a:p>
            <a:r>
              <a:rPr lang="en-US" dirty="0"/>
              <a:t>OCHA’s use of admin boundaries to coordinate data is as old as OCHA, literally</a:t>
            </a:r>
          </a:p>
          <a:p>
            <a:r>
              <a:rPr lang="en-US" dirty="0"/>
              <a:t>These</a:t>
            </a:r>
            <a:r>
              <a:rPr lang="en-US" baseline="0" dirty="0"/>
              <a:t> are the admin boundaries from Kosovo, created in early 1999 months after DHA was reorganized into OCHA</a:t>
            </a:r>
          </a:p>
          <a:p>
            <a:endParaRPr lang="en-US" baseline="0" dirty="0"/>
          </a:p>
          <a:p>
            <a:r>
              <a:rPr lang="en-US" baseline="0" dirty="0"/>
              <a:t>The column on the left was the origin the term ‘</a:t>
            </a:r>
            <a:r>
              <a:rPr lang="en-US" baseline="0" dirty="0" err="1"/>
              <a:t>Pcode</a:t>
            </a:r>
            <a:r>
              <a:rPr lang="en-US" baseline="0" dirty="0"/>
              <a:t>’ that is still widely used today to describe admin boundaries</a:t>
            </a:r>
          </a:p>
          <a:p>
            <a:endParaRPr lang="en-US" baseline="0" dirty="0"/>
          </a:p>
          <a:p>
            <a:r>
              <a:rPr lang="en-US" dirty="0"/>
              <a:t>Pcodes / admin boundaries let us connect data between agencies, themes and time periods and relate them to a physical location</a:t>
            </a:r>
          </a:p>
          <a:p>
            <a:endParaRPr lang="en-US" dirty="0"/>
          </a:p>
          <a:p>
            <a:r>
              <a:rPr lang="en-US" dirty="0"/>
              <a:t>They’re also a means of aggregating data from individual water points, schools and communities up to bigger units we can work with more easily, like provinces and countries</a:t>
            </a:r>
          </a:p>
          <a:p>
            <a:endParaRPr lang="en-US" dirty="0"/>
          </a:p>
          <a:p>
            <a:r>
              <a:rPr lang="en-US" dirty="0"/>
              <a:t>Everything</a:t>
            </a:r>
            <a:r>
              <a:rPr lang="en-US" baseline="0" dirty="0"/>
              <a:t> on earth falls within one or more administrative boundaries</a:t>
            </a:r>
          </a:p>
          <a:p>
            <a:endParaRPr lang="en-US" baseline="0" dirty="0"/>
          </a:p>
          <a:p>
            <a:r>
              <a:rPr lang="en-US" baseline="0" dirty="0"/>
              <a:t>And that’s why they’re so important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68DFD-188C-C948-BD1E-95DDDCFD1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303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dirty="0"/>
              <a:t> </a:t>
            </a:r>
            <a:endParaRPr dirty="0"/>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2861" y="609254"/>
            <a:ext cx="1086410" cy="1343718"/>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2219325"/>
            <a:ext cx="7581900" cy="1409700"/>
          </a:xfrm>
          <a:prstGeom prst="rect">
            <a:avLst/>
          </a:prstGeom>
        </p:spPr>
        <p:txBody>
          <a:bodyPr/>
          <a:lstStyle>
            <a:lvl1pPr algn="ctr">
              <a:defRPr sz="4000" b="1">
                <a:solidFill>
                  <a:schemeClr val="bg1"/>
                </a:solidFill>
                <a:latin typeface="Roboto Slab" pitchFamily="2" charset="0"/>
                <a:ea typeface="Roboto Slab"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4848225"/>
            <a:ext cx="6134100"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500D-7D60-4230-B01D-CB81033B3404}"/>
              </a:ext>
            </a:extLst>
          </p:cNvPr>
          <p:cNvSpPr>
            <a:spLocks noGrp="1"/>
          </p:cNvSpPr>
          <p:nvPr>
            <p:ph type="ctrTitle"/>
          </p:nvPr>
        </p:nvSpPr>
        <p:spPr>
          <a:xfrm>
            <a:off x="1336675" y="1238250"/>
            <a:ext cx="8020050" cy="26320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1707F2-5A24-4F27-AECA-A53BF091FC00}"/>
              </a:ext>
            </a:extLst>
          </p:cNvPr>
          <p:cNvSpPr>
            <a:spLocks noGrp="1"/>
          </p:cNvSpPr>
          <p:nvPr>
            <p:ph type="subTitle" idx="1"/>
          </p:nvPr>
        </p:nvSpPr>
        <p:spPr>
          <a:xfrm>
            <a:off x="1336675" y="3971925"/>
            <a:ext cx="8020050"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C0D97-5EEE-4827-8B64-CD1E528B58AA}"/>
              </a:ext>
            </a:extLst>
          </p:cNvPr>
          <p:cNvSpPr>
            <a:spLocks noGrp="1"/>
          </p:cNvSpPr>
          <p:nvPr>
            <p:ph type="dt" sz="half" idx="10"/>
          </p:nvPr>
        </p:nvSpPr>
        <p:spPr/>
        <p:txBody>
          <a:bodyPr/>
          <a:lstStyle/>
          <a:p>
            <a:fld id="{278059FF-4D3B-4276-8F90-3DF05854C5F4}" type="datetimeFigureOut">
              <a:rPr lang="en-US" smtClean="0"/>
              <a:t>03/09/2020</a:t>
            </a:fld>
            <a:endParaRPr lang="en-US"/>
          </a:p>
        </p:txBody>
      </p:sp>
      <p:sp>
        <p:nvSpPr>
          <p:cNvPr id="5" name="Footer Placeholder 4">
            <a:extLst>
              <a:ext uri="{FF2B5EF4-FFF2-40B4-BE49-F238E27FC236}">
                <a16:creationId xmlns:a16="http://schemas.microsoft.com/office/drawing/2014/main" id="{BFC61266-D1DB-4DF7-8B0C-31281E3CF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DD699-780C-443A-8E21-1178053205E2}"/>
              </a:ext>
            </a:extLst>
          </p:cNvPr>
          <p:cNvSpPr>
            <a:spLocks noGrp="1"/>
          </p:cNvSpPr>
          <p:nvPr>
            <p:ph type="sldNum" sz="quarter" idx="12"/>
          </p:nvPr>
        </p:nvSpPr>
        <p:spPr/>
        <p:txBody>
          <a:bodyPr/>
          <a:lstStyle/>
          <a:p>
            <a:fld id="{27FE7FDF-E919-4FD7-81A4-460DABCE5398}" type="slidenum">
              <a:rPr lang="en-US" smtClean="0"/>
              <a:t>‹#›</a:t>
            </a:fld>
            <a:endParaRPr lang="en-US"/>
          </a:p>
        </p:txBody>
      </p:sp>
    </p:spTree>
    <p:extLst>
      <p:ext uri="{BB962C8B-B14F-4D97-AF65-F5344CB8AC3E}">
        <p14:creationId xmlns:p14="http://schemas.microsoft.com/office/powerpoint/2010/main" val="33022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215E-0406-4F8B-9FAB-CB8695DDED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89B84-874B-415B-999F-631D810F5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9DDF2-9E2E-4E2E-BD27-DC2381FCE667}"/>
              </a:ext>
            </a:extLst>
          </p:cNvPr>
          <p:cNvSpPr>
            <a:spLocks noGrp="1"/>
          </p:cNvSpPr>
          <p:nvPr>
            <p:ph type="dt" sz="half" idx="10"/>
          </p:nvPr>
        </p:nvSpPr>
        <p:spPr/>
        <p:txBody>
          <a:bodyPr/>
          <a:lstStyle/>
          <a:p>
            <a:fld id="{278059FF-4D3B-4276-8F90-3DF05854C5F4}" type="datetimeFigureOut">
              <a:rPr lang="en-US" smtClean="0"/>
              <a:t>03/09/2020</a:t>
            </a:fld>
            <a:endParaRPr lang="en-US"/>
          </a:p>
        </p:txBody>
      </p:sp>
      <p:sp>
        <p:nvSpPr>
          <p:cNvPr id="5" name="Footer Placeholder 4">
            <a:extLst>
              <a:ext uri="{FF2B5EF4-FFF2-40B4-BE49-F238E27FC236}">
                <a16:creationId xmlns:a16="http://schemas.microsoft.com/office/drawing/2014/main" id="{68EB5A64-14DB-4E8E-955B-A87F5509F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C21AD-B119-47C0-BD82-33EE37E58042}"/>
              </a:ext>
            </a:extLst>
          </p:cNvPr>
          <p:cNvSpPr>
            <a:spLocks noGrp="1"/>
          </p:cNvSpPr>
          <p:nvPr>
            <p:ph type="sldNum" sz="quarter" idx="12"/>
          </p:nvPr>
        </p:nvSpPr>
        <p:spPr/>
        <p:txBody>
          <a:bodyPr/>
          <a:lstStyle/>
          <a:p>
            <a:fld id="{27FE7FDF-E919-4FD7-81A4-460DABCE5398}" type="slidenum">
              <a:rPr lang="en-US" smtClean="0"/>
              <a:t>‹#›</a:t>
            </a:fld>
            <a:endParaRPr lang="en-US"/>
          </a:p>
        </p:txBody>
      </p:sp>
    </p:spTree>
    <p:extLst>
      <p:ext uri="{BB962C8B-B14F-4D97-AF65-F5344CB8AC3E}">
        <p14:creationId xmlns:p14="http://schemas.microsoft.com/office/powerpoint/2010/main" val="40511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E1E4-48B0-451D-B06F-EEC73C2172C2}"/>
              </a:ext>
            </a:extLst>
          </p:cNvPr>
          <p:cNvSpPr>
            <a:spLocks noGrp="1"/>
          </p:cNvSpPr>
          <p:nvPr>
            <p:ph type="title"/>
          </p:nvPr>
        </p:nvSpPr>
        <p:spPr>
          <a:xfrm>
            <a:off x="730250" y="1885950"/>
            <a:ext cx="9221788" cy="31448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E15D13-CBC3-4A9E-B16D-C4F76A19E5D4}"/>
              </a:ext>
            </a:extLst>
          </p:cNvPr>
          <p:cNvSpPr>
            <a:spLocks noGrp="1"/>
          </p:cNvSpPr>
          <p:nvPr>
            <p:ph type="body" idx="1"/>
          </p:nvPr>
        </p:nvSpPr>
        <p:spPr>
          <a:xfrm>
            <a:off x="730250" y="5060950"/>
            <a:ext cx="9221788" cy="1654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024A3B-6CE1-4271-AB47-CF3D832A5330}"/>
              </a:ext>
            </a:extLst>
          </p:cNvPr>
          <p:cNvSpPr>
            <a:spLocks noGrp="1"/>
          </p:cNvSpPr>
          <p:nvPr>
            <p:ph type="dt" sz="half" idx="10"/>
          </p:nvPr>
        </p:nvSpPr>
        <p:spPr/>
        <p:txBody>
          <a:bodyPr/>
          <a:lstStyle/>
          <a:p>
            <a:fld id="{278059FF-4D3B-4276-8F90-3DF05854C5F4}" type="datetimeFigureOut">
              <a:rPr lang="en-US" smtClean="0"/>
              <a:t>03/09/2020</a:t>
            </a:fld>
            <a:endParaRPr lang="en-US"/>
          </a:p>
        </p:txBody>
      </p:sp>
      <p:sp>
        <p:nvSpPr>
          <p:cNvPr id="5" name="Footer Placeholder 4">
            <a:extLst>
              <a:ext uri="{FF2B5EF4-FFF2-40B4-BE49-F238E27FC236}">
                <a16:creationId xmlns:a16="http://schemas.microsoft.com/office/drawing/2014/main" id="{E12CDF9D-4534-4C21-9FED-DC8D91561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4E049-BDFE-459B-B6FB-167BAA23902E}"/>
              </a:ext>
            </a:extLst>
          </p:cNvPr>
          <p:cNvSpPr>
            <a:spLocks noGrp="1"/>
          </p:cNvSpPr>
          <p:nvPr>
            <p:ph type="sldNum" sz="quarter" idx="12"/>
          </p:nvPr>
        </p:nvSpPr>
        <p:spPr/>
        <p:txBody>
          <a:bodyPr/>
          <a:lstStyle/>
          <a:p>
            <a:fld id="{27FE7FDF-E919-4FD7-81A4-460DABCE5398}" type="slidenum">
              <a:rPr lang="en-US" smtClean="0"/>
              <a:t>‹#›</a:t>
            </a:fld>
            <a:endParaRPr lang="en-US"/>
          </a:p>
        </p:txBody>
      </p:sp>
    </p:spTree>
    <p:extLst>
      <p:ext uri="{BB962C8B-B14F-4D97-AF65-F5344CB8AC3E}">
        <p14:creationId xmlns:p14="http://schemas.microsoft.com/office/powerpoint/2010/main" val="2903939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A66B-CCBB-49D1-B839-88E5AFD57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4198A-EB11-4C74-9052-F08AA4794285}"/>
              </a:ext>
            </a:extLst>
          </p:cNvPr>
          <p:cNvSpPr>
            <a:spLocks noGrp="1"/>
          </p:cNvSpPr>
          <p:nvPr>
            <p:ph sz="half" idx="1"/>
          </p:nvPr>
        </p:nvSpPr>
        <p:spPr>
          <a:xfrm>
            <a:off x="735013" y="2012950"/>
            <a:ext cx="4535487" cy="479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C28D20-5C0B-4856-B350-008DF31BC0F0}"/>
              </a:ext>
            </a:extLst>
          </p:cNvPr>
          <p:cNvSpPr>
            <a:spLocks noGrp="1"/>
          </p:cNvSpPr>
          <p:nvPr>
            <p:ph sz="half" idx="2"/>
          </p:nvPr>
        </p:nvSpPr>
        <p:spPr>
          <a:xfrm>
            <a:off x="5422900" y="2012950"/>
            <a:ext cx="4535488" cy="479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FE30A0-2801-4719-ACE0-8ACBD6744805}"/>
              </a:ext>
            </a:extLst>
          </p:cNvPr>
          <p:cNvSpPr>
            <a:spLocks noGrp="1"/>
          </p:cNvSpPr>
          <p:nvPr>
            <p:ph type="dt" sz="half" idx="10"/>
          </p:nvPr>
        </p:nvSpPr>
        <p:spPr/>
        <p:txBody>
          <a:bodyPr/>
          <a:lstStyle/>
          <a:p>
            <a:fld id="{278059FF-4D3B-4276-8F90-3DF05854C5F4}" type="datetimeFigureOut">
              <a:rPr lang="en-US" smtClean="0"/>
              <a:t>03/09/2020</a:t>
            </a:fld>
            <a:endParaRPr lang="en-US"/>
          </a:p>
        </p:txBody>
      </p:sp>
      <p:sp>
        <p:nvSpPr>
          <p:cNvPr id="6" name="Footer Placeholder 5">
            <a:extLst>
              <a:ext uri="{FF2B5EF4-FFF2-40B4-BE49-F238E27FC236}">
                <a16:creationId xmlns:a16="http://schemas.microsoft.com/office/drawing/2014/main" id="{E13223E6-F016-4084-95A1-E8B6926D8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52F0C-585D-4CEB-8DD5-3D6A0059B001}"/>
              </a:ext>
            </a:extLst>
          </p:cNvPr>
          <p:cNvSpPr>
            <a:spLocks noGrp="1"/>
          </p:cNvSpPr>
          <p:nvPr>
            <p:ph type="sldNum" sz="quarter" idx="12"/>
          </p:nvPr>
        </p:nvSpPr>
        <p:spPr/>
        <p:txBody>
          <a:bodyPr/>
          <a:lstStyle/>
          <a:p>
            <a:fld id="{27FE7FDF-E919-4FD7-81A4-460DABCE5398}" type="slidenum">
              <a:rPr lang="en-US" smtClean="0"/>
              <a:t>‹#›</a:t>
            </a:fld>
            <a:endParaRPr lang="en-US"/>
          </a:p>
        </p:txBody>
      </p:sp>
    </p:spTree>
    <p:extLst>
      <p:ext uri="{BB962C8B-B14F-4D97-AF65-F5344CB8AC3E}">
        <p14:creationId xmlns:p14="http://schemas.microsoft.com/office/powerpoint/2010/main" val="337572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ABF3-948D-4266-94CB-379F926F3274}"/>
              </a:ext>
            </a:extLst>
          </p:cNvPr>
          <p:cNvSpPr>
            <a:spLocks noGrp="1"/>
          </p:cNvSpPr>
          <p:nvPr>
            <p:ph type="title"/>
          </p:nvPr>
        </p:nvSpPr>
        <p:spPr>
          <a:xfrm>
            <a:off x="736600" y="403225"/>
            <a:ext cx="9223375" cy="1460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8662E-B018-45F5-85B8-4AB1BCF2B200}"/>
              </a:ext>
            </a:extLst>
          </p:cNvPr>
          <p:cNvSpPr>
            <a:spLocks noGrp="1"/>
          </p:cNvSpPr>
          <p:nvPr>
            <p:ph type="body" idx="1"/>
          </p:nvPr>
        </p:nvSpPr>
        <p:spPr>
          <a:xfrm>
            <a:off x="736600" y="1854200"/>
            <a:ext cx="45243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DA3C6D-7752-4D25-AD11-1CD73B386F4B}"/>
              </a:ext>
            </a:extLst>
          </p:cNvPr>
          <p:cNvSpPr>
            <a:spLocks noGrp="1"/>
          </p:cNvSpPr>
          <p:nvPr>
            <p:ph sz="half" idx="2"/>
          </p:nvPr>
        </p:nvSpPr>
        <p:spPr>
          <a:xfrm>
            <a:off x="736600" y="2762250"/>
            <a:ext cx="4524375"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442F94-D36D-4358-B1F4-CBE24844606D}"/>
              </a:ext>
            </a:extLst>
          </p:cNvPr>
          <p:cNvSpPr>
            <a:spLocks noGrp="1"/>
          </p:cNvSpPr>
          <p:nvPr>
            <p:ph type="body" sz="quarter" idx="3"/>
          </p:nvPr>
        </p:nvSpPr>
        <p:spPr>
          <a:xfrm>
            <a:off x="5413375" y="1854200"/>
            <a:ext cx="454660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3381E7-5913-4D27-96B5-D8D98CE4E89A}"/>
              </a:ext>
            </a:extLst>
          </p:cNvPr>
          <p:cNvSpPr>
            <a:spLocks noGrp="1"/>
          </p:cNvSpPr>
          <p:nvPr>
            <p:ph sz="quarter" idx="4"/>
          </p:nvPr>
        </p:nvSpPr>
        <p:spPr>
          <a:xfrm>
            <a:off x="5413375" y="2762250"/>
            <a:ext cx="4546600" cy="406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3DFF1C-E208-497F-9554-B2213DCDA2C8}"/>
              </a:ext>
            </a:extLst>
          </p:cNvPr>
          <p:cNvSpPr>
            <a:spLocks noGrp="1"/>
          </p:cNvSpPr>
          <p:nvPr>
            <p:ph type="dt" sz="half" idx="10"/>
          </p:nvPr>
        </p:nvSpPr>
        <p:spPr/>
        <p:txBody>
          <a:bodyPr/>
          <a:lstStyle/>
          <a:p>
            <a:fld id="{278059FF-4D3B-4276-8F90-3DF05854C5F4}" type="datetimeFigureOut">
              <a:rPr lang="en-US" smtClean="0"/>
              <a:t>03/09/2020</a:t>
            </a:fld>
            <a:endParaRPr lang="en-US"/>
          </a:p>
        </p:txBody>
      </p:sp>
      <p:sp>
        <p:nvSpPr>
          <p:cNvPr id="8" name="Footer Placeholder 7">
            <a:extLst>
              <a:ext uri="{FF2B5EF4-FFF2-40B4-BE49-F238E27FC236}">
                <a16:creationId xmlns:a16="http://schemas.microsoft.com/office/drawing/2014/main" id="{1A04C3EE-5953-4898-BCF1-1745841ACE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079DA0-A183-423D-BC63-D89DDD0CC005}"/>
              </a:ext>
            </a:extLst>
          </p:cNvPr>
          <p:cNvSpPr>
            <a:spLocks noGrp="1"/>
          </p:cNvSpPr>
          <p:nvPr>
            <p:ph type="sldNum" sz="quarter" idx="12"/>
          </p:nvPr>
        </p:nvSpPr>
        <p:spPr/>
        <p:txBody>
          <a:bodyPr/>
          <a:lstStyle/>
          <a:p>
            <a:fld id="{27FE7FDF-E919-4FD7-81A4-460DABCE5398}" type="slidenum">
              <a:rPr lang="en-US" smtClean="0"/>
              <a:t>‹#›</a:t>
            </a:fld>
            <a:endParaRPr lang="en-US"/>
          </a:p>
        </p:txBody>
      </p:sp>
    </p:spTree>
    <p:extLst>
      <p:ext uri="{BB962C8B-B14F-4D97-AF65-F5344CB8AC3E}">
        <p14:creationId xmlns:p14="http://schemas.microsoft.com/office/powerpoint/2010/main" val="1052345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6F18-B6C7-4DCA-9950-13753EEB8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F80016-01CC-43C1-925A-5DDB627D5852}"/>
              </a:ext>
            </a:extLst>
          </p:cNvPr>
          <p:cNvSpPr>
            <a:spLocks noGrp="1"/>
          </p:cNvSpPr>
          <p:nvPr>
            <p:ph type="dt" sz="half" idx="10"/>
          </p:nvPr>
        </p:nvSpPr>
        <p:spPr/>
        <p:txBody>
          <a:bodyPr/>
          <a:lstStyle/>
          <a:p>
            <a:fld id="{278059FF-4D3B-4276-8F90-3DF05854C5F4}" type="datetimeFigureOut">
              <a:rPr lang="en-US" smtClean="0"/>
              <a:t>03/09/2020</a:t>
            </a:fld>
            <a:endParaRPr lang="en-US"/>
          </a:p>
        </p:txBody>
      </p:sp>
      <p:sp>
        <p:nvSpPr>
          <p:cNvPr id="4" name="Footer Placeholder 3">
            <a:extLst>
              <a:ext uri="{FF2B5EF4-FFF2-40B4-BE49-F238E27FC236}">
                <a16:creationId xmlns:a16="http://schemas.microsoft.com/office/drawing/2014/main" id="{AE572EF6-8C26-428D-A046-09A59ABF5A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45F1DE-D341-456E-B40B-4E286C3AA1BA}"/>
              </a:ext>
            </a:extLst>
          </p:cNvPr>
          <p:cNvSpPr>
            <a:spLocks noGrp="1"/>
          </p:cNvSpPr>
          <p:nvPr>
            <p:ph type="sldNum" sz="quarter" idx="12"/>
          </p:nvPr>
        </p:nvSpPr>
        <p:spPr/>
        <p:txBody>
          <a:bodyPr/>
          <a:lstStyle/>
          <a:p>
            <a:fld id="{27FE7FDF-E919-4FD7-81A4-460DABCE5398}" type="slidenum">
              <a:rPr lang="en-US" smtClean="0"/>
              <a:t>‹#›</a:t>
            </a:fld>
            <a:endParaRPr lang="en-US"/>
          </a:p>
        </p:txBody>
      </p:sp>
    </p:spTree>
    <p:extLst>
      <p:ext uri="{BB962C8B-B14F-4D97-AF65-F5344CB8AC3E}">
        <p14:creationId xmlns:p14="http://schemas.microsoft.com/office/powerpoint/2010/main" val="3367545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3344C-FA51-499F-AADF-8388D701F7A5}"/>
              </a:ext>
            </a:extLst>
          </p:cNvPr>
          <p:cNvSpPr>
            <a:spLocks noGrp="1"/>
          </p:cNvSpPr>
          <p:nvPr>
            <p:ph type="dt" sz="half" idx="10"/>
          </p:nvPr>
        </p:nvSpPr>
        <p:spPr/>
        <p:txBody>
          <a:bodyPr/>
          <a:lstStyle/>
          <a:p>
            <a:fld id="{278059FF-4D3B-4276-8F90-3DF05854C5F4}" type="datetimeFigureOut">
              <a:rPr lang="en-US" smtClean="0"/>
              <a:t>03/09/2020</a:t>
            </a:fld>
            <a:endParaRPr lang="en-US"/>
          </a:p>
        </p:txBody>
      </p:sp>
      <p:sp>
        <p:nvSpPr>
          <p:cNvPr id="3" name="Footer Placeholder 2">
            <a:extLst>
              <a:ext uri="{FF2B5EF4-FFF2-40B4-BE49-F238E27FC236}">
                <a16:creationId xmlns:a16="http://schemas.microsoft.com/office/drawing/2014/main" id="{CB112184-F305-47F6-986A-B57DBC6B2B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BF48CA-EEEC-4AC2-9D7B-F85E2D944545}"/>
              </a:ext>
            </a:extLst>
          </p:cNvPr>
          <p:cNvSpPr>
            <a:spLocks noGrp="1"/>
          </p:cNvSpPr>
          <p:nvPr>
            <p:ph type="sldNum" sz="quarter" idx="12"/>
          </p:nvPr>
        </p:nvSpPr>
        <p:spPr/>
        <p:txBody>
          <a:bodyPr/>
          <a:lstStyle/>
          <a:p>
            <a:fld id="{27FE7FDF-E919-4FD7-81A4-460DABCE5398}" type="slidenum">
              <a:rPr lang="en-US" smtClean="0"/>
              <a:t>‹#›</a:t>
            </a:fld>
            <a:endParaRPr lang="en-US"/>
          </a:p>
        </p:txBody>
      </p:sp>
    </p:spTree>
    <p:extLst>
      <p:ext uri="{BB962C8B-B14F-4D97-AF65-F5344CB8AC3E}">
        <p14:creationId xmlns:p14="http://schemas.microsoft.com/office/powerpoint/2010/main" val="1657472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FD1A-F0EC-41AD-9315-00C40194190C}"/>
              </a:ext>
            </a:extLst>
          </p:cNvPr>
          <p:cNvSpPr>
            <a:spLocks noGrp="1"/>
          </p:cNvSpPr>
          <p:nvPr>
            <p:ph type="title"/>
          </p:nvPr>
        </p:nvSpPr>
        <p:spPr>
          <a:xfrm>
            <a:off x="736600" y="504825"/>
            <a:ext cx="3449638" cy="176371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3475F-00B4-4B2C-B45E-1D567DF44414}"/>
              </a:ext>
            </a:extLst>
          </p:cNvPr>
          <p:cNvSpPr>
            <a:spLocks noGrp="1"/>
          </p:cNvSpPr>
          <p:nvPr>
            <p:ph idx="1"/>
          </p:nvPr>
        </p:nvSpPr>
        <p:spPr>
          <a:xfrm>
            <a:off x="4546600" y="1089025"/>
            <a:ext cx="5413375"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7F329A-4668-428F-934C-438646740684}"/>
              </a:ext>
            </a:extLst>
          </p:cNvPr>
          <p:cNvSpPr>
            <a:spLocks noGrp="1"/>
          </p:cNvSpPr>
          <p:nvPr>
            <p:ph type="body" sz="half" idx="2"/>
          </p:nvPr>
        </p:nvSpPr>
        <p:spPr>
          <a:xfrm>
            <a:off x="736600" y="2268538"/>
            <a:ext cx="3449638"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F8578-E6E6-4D12-9B0E-7A6C66473F0C}"/>
              </a:ext>
            </a:extLst>
          </p:cNvPr>
          <p:cNvSpPr>
            <a:spLocks noGrp="1"/>
          </p:cNvSpPr>
          <p:nvPr>
            <p:ph type="dt" sz="half" idx="10"/>
          </p:nvPr>
        </p:nvSpPr>
        <p:spPr/>
        <p:txBody>
          <a:bodyPr/>
          <a:lstStyle/>
          <a:p>
            <a:fld id="{278059FF-4D3B-4276-8F90-3DF05854C5F4}" type="datetimeFigureOut">
              <a:rPr lang="en-US" smtClean="0"/>
              <a:t>03/09/2020</a:t>
            </a:fld>
            <a:endParaRPr lang="en-US"/>
          </a:p>
        </p:txBody>
      </p:sp>
      <p:sp>
        <p:nvSpPr>
          <p:cNvPr id="6" name="Footer Placeholder 5">
            <a:extLst>
              <a:ext uri="{FF2B5EF4-FFF2-40B4-BE49-F238E27FC236}">
                <a16:creationId xmlns:a16="http://schemas.microsoft.com/office/drawing/2014/main" id="{7E9EBC37-F8CC-43C8-9583-ED7FA6129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241E2-62C6-43CF-BE32-A9EBD67AF391}"/>
              </a:ext>
            </a:extLst>
          </p:cNvPr>
          <p:cNvSpPr>
            <a:spLocks noGrp="1"/>
          </p:cNvSpPr>
          <p:nvPr>
            <p:ph type="sldNum" sz="quarter" idx="12"/>
          </p:nvPr>
        </p:nvSpPr>
        <p:spPr/>
        <p:txBody>
          <a:bodyPr/>
          <a:lstStyle/>
          <a:p>
            <a:fld id="{27FE7FDF-E919-4FD7-81A4-460DABCE5398}" type="slidenum">
              <a:rPr lang="en-US" smtClean="0"/>
              <a:t>‹#›</a:t>
            </a:fld>
            <a:endParaRPr lang="en-US"/>
          </a:p>
        </p:txBody>
      </p:sp>
    </p:spTree>
    <p:extLst>
      <p:ext uri="{BB962C8B-B14F-4D97-AF65-F5344CB8AC3E}">
        <p14:creationId xmlns:p14="http://schemas.microsoft.com/office/powerpoint/2010/main" val="295716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F59C-86BF-49A8-92F5-9EF30263554F}"/>
              </a:ext>
            </a:extLst>
          </p:cNvPr>
          <p:cNvSpPr>
            <a:spLocks noGrp="1"/>
          </p:cNvSpPr>
          <p:nvPr>
            <p:ph type="title"/>
          </p:nvPr>
        </p:nvSpPr>
        <p:spPr>
          <a:xfrm>
            <a:off x="736600" y="504825"/>
            <a:ext cx="3449638" cy="17637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C8FB5A-BA0B-4CF2-9E81-85F2B13C3325}"/>
              </a:ext>
            </a:extLst>
          </p:cNvPr>
          <p:cNvSpPr>
            <a:spLocks noGrp="1"/>
          </p:cNvSpPr>
          <p:nvPr>
            <p:ph type="pic" idx="1"/>
          </p:nvPr>
        </p:nvSpPr>
        <p:spPr>
          <a:xfrm>
            <a:off x="4546600" y="1089025"/>
            <a:ext cx="5413375"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A853B-D6BC-41ED-801F-1D094CE9F8A0}"/>
              </a:ext>
            </a:extLst>
          </p:cNvPr>
          <p:cNvSpPr>
            <a:spLocks noGrp="1"/>
          </p:cNvSpPr>
          <p:nvPr>
            <p:ph type="body" sz="half" idx="2"/>
          </p:nvPr>
        </p:nvSpPr>
        <p:spPr>
          <a:xfrm>
            <a:off x="736600" y="2268538"/>
            <a:ext cx="3449638"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DCB2A-EAE0-40DF-B7C3-B9EB484C9772}"/>
              </a:ext>
            </a:extLst>
          </p:cNvPr>
          <p:cNvSpPr>
            <a:spLocks noGrp="1"/>
          </p:cNvSpPr>
          <p:nvPr>
            <p:ph type="dt" sz="half" idx="10"/>
          </p:nvPr>
        </p:nvSpPr>
        <p:spPr/>
        <p:txBody>
          <a:bodyPr/>
          <a:lstStyle/>
          <a:p>
            <a:fld id="{278059FF-4D3B-4276-8F90-3DF05854C5F4}" type="datetimeFigureOut">
              <a:rPr lang="en-US" smtClean="0"/>
              <a:t>03/09/2020</a:t>
            </a:fld>
            <a:endParaRPr lang="en-US"/>
          </a:p>
        </p:txBody>
      </p:sp>
      <p:sp>
        <p:nvSpPr>
          <p:cNvPr id="6" name="Footer Placeholder 5">
            <a:extLst>
              <a:ext uri="{FF2B5EF4-FFF2-40B4-BE49-F238E27FC236}">
                <a16:creationId xmlns:a16="http://schemas.microsoft.com/office/drawing/2014/main" id="{C5833602-D42B-46A2-9BA4-C5241B215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27CF3-7553-40B9-86D3-5B9034DA8949}"/>
              </a:ext>
            </a:extLst>
          </p:cNvPr>
          <p:cNvSpPr>
            <a:spLocks noGrp="1"/>
          </p:cNvSpPr>
          <p:nvPr>
            <p:ph type="sldNum" sz="quarter" idx="12"/>
          </p:nvPr>
        </p:nvSpPr>
        <p:spPr/>
        <p:txBody>
          <a:bodyPr/>
          <a:lstStyle/>
          <a:p>
            <a:fld id="{27FE7FDF-E919-4FD7-81A4-460DABCE5398}" type="slidenum">
              <a:rPr lang="en-US" smtClean="0"/>
              <a:t>‹#›</a:t>
            </a:fld>
            <a:endParaRPr lang="en-US"/>
          </a:p>
        </p:txBody>
      </p:sp>
    </p:spTree>
    <p:extLst>
      <p:ext uri="{BB962C8B-B14F-4D97-AF65-F5344CB8AC3E}">
        <p14:creationId xmlns:p14="http://schemas.microsoft.com/office/powerpoint/2010/main" val="1063957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D113-D34C-47A6-AAD4-9A0A938AE8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FFFA0A-3DD6-4D20-B384-5C7306B25A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5AAA2-FFBD-4A87-9F2C-F4B0E2035498}"/>
              </a:ext>
            </a:extLst>
          </p:cNvPr>
          <p:cNvSpPr>
            <a:spLocks noGrp="1"/>
          </p:cNvSpPr>
          <p:nvPr>
            <p:ph type="dt" sz="half" idx="10"/>
          </p:nvPr>
        </p:nvSpPr>
        <p:spPr/>
        <p:txBody>
          <a:bodyPr/>
          <a:lstStyle/>
          <a:p>
            <a:fld id="{278059FF-4D3B-4276-8F90-3DF05854C5F4}" type="datetimeFigureOut">
              <a:rPr lang="en-US" smtClean="0"/>
              <a:t>03/09/2020</a:t>
            </a:fld>
            <a:endParaRPr lang="en-US"/>
          </a:p>
        </p:txBody>
      </p:sp>
      <p:sp>
        <p:nvSpPr>
          <p:cNvPr id="5" name="Footer Placeholder 4">
            <a:extLst>
              <a:ext uri="{FF2B5EF4-FFF2-40B4-BE49-F238E27FC236}">
                <a16:creationId xmlns:a16="http://schemas.microsoft.com/office/drawing/2014/main" id="{D45B7EB7-4DDF-40CB-9EAE-A50407839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242DF-5811-4EAA-9DC2-F7809D1110C9}"/>
              </a:ext>
            </a:extLst>
          </p:cNvPr>
          <p:cNvSpPr>
            <a:spLocks noGrp="1"/>
          </p:cNvSpPr>
          <p:nvPr>
            <p:ph type="sldNum" sz="quarter" idx="12"/>
          </p:nvPr>
        </p:nvSpPr>
        <p:spPr/>
        <p:txBody>
          <a:bodyPr/>
          <a:lstStyle/>
          <a:p>
            <a:fld id="{27FE7FDF-E919-4FD7-81A4-460DABCE5398}" type="slidenum">
              <a:rPr lang="en-US" smtClean="0"/>
              <a:t>‹#›</a:t>
            </a:fld>
            <a:endParaRPr lang="en-US"/>
          </a:p>
        </p:txBody>
      </p:sp>
    </p:spTree>
    <p:extLst>
      <p:ext uri="{BB962C8B-B14F-4D97-AF65-F5344CB8AC3E}">
        <p14:creationId xmlns:p14="http://schemas.microsoft.com/office/powerpoint/2010/main" val="65241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486" y="695325"/>
            <a:ext cx="4648200" cy="9144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1200" y="2714625"/>
            <a:ext cx="4635500" cy="3086100"/>
          </a:xfrm>
          <a:prstGeom prst="rect">
            <a:avLst/>
          </a:prstGeom>
        </p:spPr>
        <p:txBody>
          <a:bodyPr lIns="0" tIns="0" rIns="0" bIns="0"/>
          <a:lstStyle>
            <a:lvl1pPr marL="285750" indent="-285750">
              <a:lnSpc>
                <a:spcPct val="150000"/>
              </a:lnSpc>
              <a:buFont typeface="Arial" panose="020B0604020202020204" pitchFamily="34" charset="0"/>
              <a:buChar char="•"/>
              <a:defRPr sz="2400"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FB4F8-9916-45CA-BD08-860F1235DB70}"/>
              </a:ext>
            </a:extLst>
          </p:cNvPr>
          <p:cNvSpPr>
            <a:spLocks noGrp="1"/>
          </p:cNvSpPr>
          <p:nvPr>
            <p:ph type="title" orient="vert"/>
          </p:nvPr>
        </p:nvSpPr>
        <p:spPr>
          <a:xfrm>
            <a:off x="7653338" y="403225"/>
            <a:ext cx="2305050" cy="64087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BB8DD8-34F4-4096-AE55-80C95F10380F}"/>
              </a:ext>
            </a:extLst>
          </p:cNvPr>
          <p:cNvSpPr>
            <a:spLocks noGrp="1"/>
          </p:cNvSpPr>
          <p:nvPr>
            <p:ph type="body" orient="vert" idx="1"/>
          </p:nvPr>
        </p:nvSpPr>
        <p:spPr>
          <a:xfrm>
            <a:off x="735013" y="403225"/>
            <a:ext cx="6765925" cy="6408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DFEBF-C269-417E-91EE-56D285DD5943}"/>
              </a:ext>
            </a:extLst>
          </p:cNvPr>
          <p:cNvSpPr>
            <a:spLocks noGrp="1"/>
          </p:cNvSpPr>
          <p:nvPr>
            <p:ph type="dt" sz="half" idx="10"/>
          </p:nvPr>
        </p:nvSpPr>
        <p:spPr/>
        <p:txBody>
          <a:bodyPr/>
          <a:lstStyle/>
          <a:p>
            <a:fld id="{278059FF-4D3B-4276-8F90-3DF05854C5F4}" type="datetimeFigureOut">
              <a:rPr lang="en-US" smtClean="0"/>
              <a:t>03/09/2020</a:t>
            </a:fld>
            <a:endParaRPr lang="en-US"/>
          </a:p>
        </p:txBody>
      </p:sp>
      <p:sp>
        <p:nvSpPr>
          <p:cNvPr id="5" name="Footer Placeholder 4">
            <a:extLst>
              <a:ext uri="{FF2B5EF4-FFF2-40B4-BE49-F238E27FC236}">
                <a16:creationId xmlns:a16="http://schemas.microsoft.com/office/drawing/2014/main" id="{567B093F-6CB4-4877-8877-E6ED25FB7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FF190-410A-4720-AECC-DFC1DDB077DC}"/>
              </a:ext>
            </a:extLst>
          </p:cNvPr>
          <p:cNvSpPr>
            <a:spLocks noGrp="1"/>
          </p:cNvSpPr>
          <p:nvPr>
            <p:ph type="sldNum" sz="quarter" idx="12"/>
          </p:nvPr>
        </p:nvSpPr>
        <p:spPr/>
        <p:txBody>
          <a:bodyPr/>
          <a:lstStyle/>
          <a:p>
            <a:fld id="{27FE7FDF-E919-4FD7-81A4-460DABCE5398}" type="slidenum">
              <a:rPr lang="en-US" smtClean="0"/>
              <a:t>‹#›</a:t>
            </a:fld>
            <a:endParaRPr lang="en-US"/>
          </a:p>
        </p:txBody>
      </p:sp>
    </p:spTree>
    <p:extLst>
      <p:ext uri="{BB962C8B-B14F-4D97-AF65-F5344CB8AC3E}">
        <p14:creationId xmlns:p14="http://schemas.microsoft.com/office/powerpoint/2010/main" val="2130024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dirty="0"/>
              <a:t> </a:t>
            </a:r>
            <a:endParaRPr dirty="0"/>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2861" y="609254"/>
            <a:ext cx="1086410" cy="1343718"/>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2219325"/>
            <a:ext cx="7581900" cy="1409700"/>
          </a:xfrm>
          <a:prstGeom prst="rect">
            <a:avLst/>
          </a:prstGeom>
        </p:spPr>
        <p:txBody>
          <a:bodyPr/>
          <a:lstStyle>
            <a:lvl1pPr algn="ctr">
              <a:defRPr sz="4000" b="1">
                <a:solidFill>
                  <a:schemeClr val="bg1"/>
                </a:solidFill>
                <a:latin typeface="Roboto Slab" pitchFamily="2" charset="0"/>
                <a:ea typeface="Roboto Slab"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4848225"/>
            <a:ext cx="6134100"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extLst>
      <p:ext uri="{BB962C8B-B14F-4D97-AF65-F5344CB8AC3E}">
        <p14:creationId xmlns:p14="http://schemas.microsoft.com/office/powerpoint/2010/main" val="98561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486" y="695325"/>
            <a:ext cx="4648200" cy="9144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1200" y="2714625"/>
            <a:ext cx="4635500" cy="3086100"/>
          </a:xfrm>
          <a:prstGeom prst="rect">
            <a:avLst/>
          </a:prstGeom>
        </p:spPr>
        <p:txBody>
          <a:bodyPr lIns="0" tIns="0" rIns="0" bIns="0"/>
          <a:lstStyle>
            <a:lvl1pPr marL="285750" indent="-285750">
              <a:lnSpc>
                <a:spcPct val="150000"/>
              </a:lnSpc>
              <a:buFont typeface="Arial" panose="020B0604020202020204" pitchFamily="34" charset="0"/>
              <a:buChar char="•"/>
              <a:defRPr sz="2400"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extLst>
      <p:ext uri="{BB962C8B-B14F-4D97-AF65-F5344CB8AC3E}">
        <p14:creationId xmlns:p14="http://schemas.microsoft.com/office/powerpoint/2010/main" val="284790089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with intro">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userDrawn="1"/>
        </p:nvSpPr>
        <p:spPr>
          <a:xfrm>
            <a:off x="1"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dirty="0"/>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695690" y="774307"/>
            <a:ext cx="5638800" cy="914400"/>
          </a:xfrm>
          <a:prstGeom prst="rect">
            <a:avLst/>
          </a:prstGeom>
        </p:spPr>
        <p:txBody>
          <a:bodyPr lIns="0" tIns="0" rIns="0" bIns="0"/>
          <a:lstStyle>
            <a:lvl1pPr>
              <a:defRPr sz="3200"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695325" y="2638425"/>
            <a:ext cx="6251575" cy="2819400"/>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spTree>
    <p:extLst>
      <p:ext uri="{BB962C8B-B14F-4D97-AF65-F5344CB8AC3E}">
        <p14:creationId xmlns:p14="http://schemas.microsoft.com/office/powerpoint/2010/main" val="326739768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with title and intro">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697814" y="1715530"/>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697814" y="131548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698500" y="2447925"/>
            <a:ext cx="4648200"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698500" y="4010025"/>
            <a:ext cx="4572000"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4106326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6985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6985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PEOPLE IN NEED</a:t>
            </a:r>
          </a:p>
          <a:p>
            <a:pPr lvl="1"/>
            <a:endParaRPr lang="en-US" dirty="0"/>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53467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53467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FUNDING NEED</a:t>
            </a:r>
          </a:p>
          <a:p>
            <a:pPr lvl="1"/>
            <a:endParaRPr lang="en-US" dirty="0"/>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6985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6985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COUNTRIES AFFECTED</a:t>
            </a:r>
          </a:p>
          <a:p>
            <a:pPr lvl="1"/>
            <a:endParaRPr lang="en-US" dirty="0"/>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53467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53467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DONORS</a:t>
            </a:r>
          </a:p>
          <a:p>
            <a:pPr lvl="1"/>
            <a:endParaRPr lang="en-US" dirty="0"/>
          </a:p>
        </p:txBody>
      </p:sp>
      <p:sp>
        <p:nvSpPr>
          <p:cNvPr id="12" name="object 5">
            <a:extLst>
              <a:ext uri="{FF2B5EF4-FFF2-40B4-BE49-F238E27FC236}">
                <a16:creationId xmlns:a16="http://schemas.microsoft.com/office/drawing/2014/main" id="{0C1CDA5F-A187-45F9-8606-4749E931CED5}"/>
              </a:ext>
            </a:extLst>
          </p:cNvPr>
          <p:cNvSpPr/>
          <p:nvPr userDrawn="1"/>
        </p:nvSpPr>
        <p:spPr>
          <a:xfrm>
            <a:off x="697814" y="1715530"/>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Tree>
    <p:extLst>
      <p:ext uri="{BB962C8B-B14F-4D97-AF65-F5344CB8AC3E}">
        <p14:creationId xmlns:p14="http://schemas.microsoft.com/office/powerpoint/2010/main" val="415784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736600" y="2524125"/>
            <a:ext cx="300990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3975100" y="2530561"/>
            <a:ext cx="2705100" cy="3308264"/>
          </a:xfrm>
          <a:prstGeom prst="rect">
            <a:avLst/>
          </a:prstGeom>
        </p:spPr>
        <p:txBody>
          <a:bodyPr lIns="0" tIns="0" rIns="0" bIns="0"/>
          <a:lstStyle>
            <a:lvl1pPr marL="285750" indent="-285750">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6908800" y="2530561"/>
            <a:ext cx="3048000"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417512274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698500" y="2257425"/>
            <a:ext cx="9258300"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2318955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500" y="1679615"/>
            <a:ext cx="4648200" cy="5149809"/>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3541525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Headline, text and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18870" y="614028"/>
            <a:ext cx="8673653" cy="920827"/>
          </a:xfrm>
        </p:spPr>
        <p:txBody>
          <a:bodyPr/>
          <a:lstStyle>
            <a:lvl1pPr>
              <a:defRPr sz="4210"/>
            </a:lvl1pPr>
          </a:lstStyle>
          <a:p>
            <a:r>
              <a:rPr lang="da-DK" dirty="0"/>
              <a:t>Write a </a:t>
            </a:r>
            <a:r>
              <a:rPr lang="da-DK" dirty="0" err="1"/>
              <a:t>headline</a:t>
            </a:r>
            <a:endParaRPr lang="da-DK" dirty="0"/>
          </a:p>
        </p:txBody>
      </p:sp>
      <p:sp>
        <p:nvSpPr>
          <p:cNvPr id="3" name="Pladsholder til indhold 2"/>
          <p:cNvSpPr>
            <a:spLocks noGrp="1"/>
          </p:cNvSpPr>
          <p:nvPr>
            <p:ph idx="1" hasCustomPrompt="1"/>
          </p:nvPr>
        </p:nvSpPr>
        <p:spPr>
          <a:xfrm>
            <a:off x="618870" y="2186147"/>
            <a:ext cx="8673653" cy="4499333"/>
          </a:xfrm>
          <a:prstGeom prst="rect">
            <a:avLst/>
          </a:prstGeom>
        </p:spPr>
        <p:txBody>
          <a:bodyPr/>
          <a:lstStyle>
            <a:lvl1pPr>
              <a:defRPr sz="2339"/>
            </a:lvl1pPr>
            <a:lvl2pPr>
              <a:defRPr sz="2339"/>
            </a:lvl2pPr>
            <a:lvl3pPr>
              <a:defRPr sz="2339"/>
            </a:lvl3pPr>
          </a:lstStyle>
          <a:p>
            <a:pPr lvl="0"/>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Tree>
    <p:extLst>
      <p:ext uri="{BB962C8B-B14F-4D97-AF65-F5344CB8AC3E}">
        <p14:creationId xmlns:p14="http://schemas.microsoft.com/office/powerpoint/2010/main" val="291268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with intro">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userDrawn="1"/>
        </p:nvSpPr>
        <p:spPr>
          <a:xfrm>
            <a:off x="1"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dirty="0"/>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695690" y="774307"/>
            <a:ext cx="5638800" cy="914400"/>
          </a:xfrm>
          <a:prstGeom prst="rect">
            <a:avLst/>
          </a:prstGeom>
        </p:spPr>
        <p:txBody>
          <a:bodyPr lIns="0" tIns="0" rIns="0" bIns="0"/>
          <a:lstStyle>
            <a:lvl1pPr>
              <a:defRPr sz="3200"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695325" y="2638425"/>
            <a:ext cx="6251575" cy="2819400"/>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spTree>
    <p:extLst>
      <p:ext uri="{BB962C8B-B14F-4D97-AF65-F5344CB8AC3E}">
        <p14:creationId xmlns:p14="http://schemas.microsoft.com/office/powerpoint/2010/main" val="186724305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1237717"/>
            <a:ext cx="9089390" cy="2632992"/>
          </a:xfrm>
        </p:spPr>
        <p:txBody>
          <a:bodyPr anchor="b"/>
          <a:lstStyle>
            <a:lvl1pPr algn="ctr">
              <a:defRPr sz="5263"/>
            </a:lvl1pPr>
          </a:lstStyle>
          <a:p>
            <a:r>
              <a:rPr lang="en-US"/>
              <a:t>Click to edit Master title style</a:t>
            </a:r>
            <a:endParaRPr lang="en-US" dirty="0"/>
          </a:p>
        </p:txBody>
      </p:sp>
      <p:sp>
        <p:nvSpPr>
          <p:cNvPr id="3" name="Subtitle 2"/>
          <p:cNvSpPr>
            <a:spLocks noGrp="1"/>
          </p:cNvSpPr>
          <p:nvPr>
            <p:ph type="subTitle" idx="1"/>
          </p:nvPr>
        </p:nvSpPr>
        <p:spPr>
          <a:xfrm>
            <a:off x="1336675" y="3972247"/>
            <a:ext cx="8020050" cy="1825938"/>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D82470-7622-A44E-9839-A04E231798DA}" type="datetimeFigureOut">
              <a:rPr lang="en-US" smtClean="0"/>
              <a:t>03/09/2020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6B29D-9717-364D-A241-3E714E2CEC5E}" type="slidenum">
              <a:rPr lang="en-US" smtClean="0"/>
              <a:t>‹#›</a:t>
            </a:fld>
            <a:endParaRPr lang="en-US"/>
          </a:p>
        </p:txBody>
      </p:sp>
    </p:spTree>
    <p:extLst>
      <p:ext uri="{BB962C8B-B14F-4D97-AF65-F5344CB8AC3E}">
        <p14:creationId xmlns:p14="http://schemas.microsoft.com/office/powerpoint/2010/main" val="2044390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82470-7622-A44E-9839-A04E231798DA}" type="datetimeFigureOut">
              <a:rPr lang="en-US" smtClean="0"/>
              <a:t>03/09/2020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6B29D-9717-364D-A241-3E714E2CEC5E}" type="slidenum">
              <a:rPr lang="en-US" smtClean="0"/>
              <a:t>‹#›</a:t>
            </a:fld>
            <a:endParaRPr lang="en-US"/>
          </a:p>
        </p:txBody>
      </p:sp>
    </p:spTree>
    <p:extLst>
      <p:ext uri="{BB962C8B-B14F-4D97-AF65-F5344CB8AC3E}">
        <p14:creationId xmlns:p14="http://schemas.microsoft.com/office/powerpoint/2010/main" val="3079697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3" y="1885465"/>
            <a:ext cx="9223058" cy="3145935"/>
          </a:xfrm>
        </p:spPr>
        <p:txBody>
          <a:bodyPr anchor="b"/>
          <a:lstStyle>
            <a:lvl1pPr>
              <a:defRPr sz="5263"/>
            </a:lvl1pPr>
          </a:lstStyle>
          <a:p>
            <a:r>
              <a:rPr lang="en-US"/>
              <a:t>Click to edit Master title style</a:t>
            </a:r>
            <a:endParaRPr lang="en-US" dirty="0"/>
          </a:p>
        </p:txBody>
      </p:sp>
      <p:sp>
        <p:nvSpPr>
          <p:cNvPr id="3" name="Text Placeholder 2"/>
          <p:cNvSpPr>
            <a:spLocks noGrp="1"/>
          </p:cNvSpPr>
          <p:nvPr>
            <p:ph type="body" idx="1"/>
          </p:nvPr>
        </p:nvSpPr>
        <p:spPr>
          <a:xfrm>
            <a:off x="729603" y="5061162"/>
            <a:ext cx="9223058" cy="1654373"/>
          </a:xfrm>
        </p:spPr>
        <p:txBody>
          <a:bodyPr/>
          <a:lstStyle>
            <a:lvl1pPr marL="0" indent="0">
              <a:buNone/>
              <a:defRPr sz="2105">
                <a:solidFill>
                  <a:schemeClr val="tx1"/>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82470-7622-A44E-9839-A04E231798DA}" type="datetimeFigureOut">
              <a:rPr lang="en-US" smtClean="0"/>
              <a:t>03/09/2020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6B29D-9717-364D-A241-3E714E2CEC5E}" type="slidenum">
              <a:rPr lang="en-US" smtClean="0"/>
              <a:t>‹#›</a:t>
            </a:fld>
            <a:endParaRPr lang="en-US"/>
          </a:p>
        </p:txBody>
      </p:sp>
    </p:spTree>
    <p:extLst>
      <p:ext uri="{BB962C8B-B14F-4D97-AF65-F5344CB8AC3E}">
        <p14:creationId xmlns:p14="http://schemas.microsoft.com/office/powerpoint/2010/main" val="2306295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172" y="2013259"/>
            <a:ext cx="4544695"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3535" y="2013259"/>
            <a:ext cx="4544695"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D82470-7622-A44E-9839-A04E231798DA}" type="datetimeFigureOut">
              <a:rPr lang="en-US" smtClean="0"/>
              <a:t>03/09/2020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6B29D-9717-364D-A241-3E714E2CEC5E}" type="slidenum">
              <a:rPr lang="en-US" smtClean="0"/>
              <a:t>‹#›</a:t>
            </a:fld>
            <a:endParaRPr lang="en-US"/>
          </a:p>
        </p:txBody>
      </p:sp>
    </p:spTree>
    <p:extLst>
      <p:ext uri="{BB962C8B-B14F-4D97-AF65-F5344CB8AC3E}">
        <p14:creationId xmlns:p14="http://schemas.microsoft.com/office/powerpoint/2010/main" val="2146092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565" y="402656"/>
            <a:ext cx="9223058" cy="14618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566" y="1853949"/>
            <a:ext cx="4523809" cy="908592"/>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p:cNvSpPr>
            <a:spLocks noGrp="1"/>
          </p:cNvSpPr>
          <p:nvPr>
            <p:ph sz="half" idx="2"/>
          </p:nvPr>
        </p:nvSpPr>
        <p:spPr>
          <a:xfrm>
            <a:off x="736566" y="2762541"/>
            <a:ext cx="4523809"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3534" y="1853949"/>
            <a:ext cx="4546088" cy="908592"/>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6" name="Content Placeholder 5"/>
          <p:cNvSpPr>
            <a:spLocks noGrp="1"/>
          </p:cNvSpPr>
          <p:nvPr>
            <p:ph sz="quarter" idx="4"/>
          </p:nvPr>
        </p:nvSpPr>
        <p:spPr>
          <a:xfrm>
            <a:off x="5413534" y="2762541"/>
            <a:ext cx="4546088"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D82470-7622-A44E-9839-A04E231798DA}" type="datetimeFigureOut">
              <a:rPr lang="en-US" smtClean="0"/>
              <a:t>03/09/2020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A6B29D-9717-364D-A241-3E714E2CEC5E}" type="slidenum">
              <a:rPr lang="en-US" smtClean="0"/>
              <a:t>‹#›</a:t>
            </a:fld>
            <a:endParaRPr lang="en-US"/>
          </a:p>
        </p:txBody>
      </p:sp>
    </p:spTree>
    <p:extLst>
      <p:ext uri="{BB962C8B-B14F-4D97-AF65-F5344CB8AC3E}">
        <p14:creationId xmlns:p14="http://schemas.microsoft.com/office/powerpoint/2010/main" val="2558251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D82470-7622-A44E-9839-A04E231798DA}" type="datetimeFigureOut">
              <a:rPr lang="en-US" smtClean="0"/>
              <a:t>03/09/2020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A6B29D-9717-364D-A241-3E714E2CEC5E}" type="slidenum">
              <a:rPr lang="en-US" smtClean="0"/>
              <a:t>‹#›</a:t>
            </a:fld>
            <a:endParaRPr lang="en-US"/>
          </a:p>
        </p:txBody>
      </p:sp>
    </p:spTree>
    <p:extLst>
      <p:ext uri="{BB962C8B-B14F-4D97-AF65-F5344CB8AC3E}">
        <p14:creationId xmlns:p14="http://schemas.microsoft.com/office/powerpoint/2010/main" val="3985478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82470-7622-A44E-9839-A04E231798DA}" type="datetimeFigureOut">
              <a:rPr lang="en-US" smtClean="0"/>
              <a:t>03/09/2020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A6B29D-9717-364D-A241-3E714E2CEC5E}" type="slidenum">
              <a:rPr lang="en-US" smtClean="0"/>
              <a:t>‹#›</a:t>
            </a:fld>
            <a:endParaRPr lang="en-US"/>
          </a:p>
        </p:txBody>
      </p:sp>
    </p:spTree>
    <p:extLst>
      <p:ext uri="{BB962C8B-B14F-4D97-AF65-F5344CB8AC3E}">
        <p14:creationId xmlns:p14="http://schemas.microsoft.com/office/powerpoint/2010/main" val="1564634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5" y="504190"/>
            <a:ext cx="3448900" cy="1764665"/>
          </a:xfrm>
        </p:spPr>
        <p:txBody>
          <a:bodyPr anchor="b"/>
          <a:lstStyle>
            <a:lvl1pPr>
              <a:defRPr sz="2807"/>
            </a:lvl1pPr>
          </a:lstStyle>
          <a:p>
            <a:r>
              <a:rPr lang="en-US"/>
              <a:t>Click to edit Master title style</a:t>
            </a:r>
            <a:endParaRPr lang="en-US" dirty="0"/>
          </a:p>
        </p:txBody>
      </p:sp>
      <p:sp>
        <p:nvSpPr>
          <p:cNvPr id="3" name="Content Placeholder 2"/>
          <p:cNvSpPr>
            <a:spLocks noGrp="1"/>
          </p:cNvSpPr>
          <p:nvPr>
            <p:ph idx="1"/>
          </p:nvPr>
        </p:nvSpPr>
        <p:spPr>
          <a:xfrm>
            <a:off x="4546088" y="1088914"/>
            <a:ext cx="5413535" cy="5374525"/>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565" y="2268855"/>
            <a:ext cx="3448900" cy="420333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US"/>
              <a:t>Click to edit Master text styles</a:t>
            </a:r>
          </a:p>
        </p:txBody>
      </p:sp>
      <p:sp>
        <p:nvSpPr>
          <p:cNvPr id="5" name="Date Placeholder 4"/>
          <p:cNvSpPr>
            <a:spLocks noGrp="1"/>
          </p:cNvSpPr>
          <p:nvPr>
            <p:ph type="dt" sz="half" idx="10"/>
          </p:nvPr>
        </p:nvSpPr>
        <p:spPr/>
        <p:txBody>
          <a:bodyPr/>
          <a:lstStyle/>
          <a:p>
            <a:fld id="{ACD82470-7622-A44E-9839-A04E231798DA}" type="datetimeFigureOut">
              <a:rPr lang="en-US" smtClean="0"/>
              <a:t>03/09/2020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6B29D-9717-364D-A241-3E714E2CEC5E}" type="slidenum">
              <a:rPr lang="en-US" smtClean="0"/>
              <a:t>‹#›</a:t>
            </a:fld>
            <a:endParaRPr lang="en-US"/>
          </a:p>
        </p:txBody>
      </p:sp>
    </p:spTree>
    <p:extLst>
      <p:ext uri="{BB962C8B-B14F-4D97-AF65-F5344CB8AC3E}">
        <p14:creationId xmlns:p14="http://schemas.microsoft.com/office/powerpoint/2010/main" val="535669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5" y="504190"/>
            <a:ext cx="3448900" cy="1764665"/>
          </a:xfrm>
        </p:spPr>
        <p:txBody>
          <a:bodyPr anchor="b"/>
          <a:lstStyle>
            <a:lvl1pPr>
              <a:defRPr sz="280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6088" y="1088914"/>
            <a:ext cx="5413535" cy="5374525"/>
          </a:xfrm>
        </p:spPr>
        <p:txBody>
          <a:bodyPr anchor="t"/>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36565" y="2268855"/>
            <a:ext cx="3448900" cy="4203335"/>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US"/>
              <a:t>Click to edit Master text styles</a:t>
            </a:r>
          </a:p>
        </p:txBody>
      </p:sp>
      <p:sp>
        <p:nvSpPr>
          <p:cNvPr id="5" name="Date Placeholder 4"/>
          <p:cNvSpPr>
            <a:spLocks noGrp="1"/>
          </p:cNvSpPr>
          <p:nvPr>
            <p:ph type="dt" sz="half" idx="10"/>
          </p:nvPr>
        </p:nvSpPr>
        <p:spPr/>
        <p:txBody>
          <a:bodyPr/>
          <a:lstStyle/>
          <a:p>
            <a:fld id="{ACD82470-7622-A44E-9839-A04E231798DA}" type="datetimeFigureOut">
              <a:rPr lang="en-US" smtClean="0"/>
              <a:t>03/09/2020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6B29D-9717-364D-A241-3E714E2CEC5E}" type="slidenum">
              <a:rPr lang="en-US" smtClean="0"/>
              <a:t>‹#›</a:t>
            </a:fld>
            <a:endParaRPr lang="en-US"/>
          </a:p>
        </p:txBody>
      </p:sp>
    </p:spTree>
    <p:extLst>
      <p:ext uri="{BB962C8B-B14F-4D97-AF65-F5344CB8AC3E}">
        <p14:creationId xmlns:p14="http://schemas.microsoft.com/office/powerpoint/2010/main" val="1697539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82470-7622-A44E-9839-A04E231798DA}" type="datetimeFigureOut">
              <a:rPr lang="en-US" smtClean="0"/>
              <a:t>03/09/2020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6B29D-9717-364D-A241-3E714E2CEC5E}" type="slidenum">
              <a:rPr lang="en-US" smtClean="0"/>
              <a:t>‹#›</a:t>
            </a:fld>
            <a:endParaRPr lang="en-US"/>
          </a:p>
        </p:txBody>
      </p:sp>
    </p:spTree>
    <p:extLst>
      <p:ext uri="{BB962C8B-B14F-4D97-AF65-F5344CB8AC3E}">
        <p14:creationId xmlns:p14="http://schemas.microsoft.com/office/powerpoint/2010/main" val="103337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with title and intro">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697814" y="1715530"/>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697814" y="131548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698500" y="2447925"/>
            <a:ext cx="4648200"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698500" y="4010025"/>
            <a:ext cx="4572000"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652"/>
            <a:ext cx="2305764" cy="64091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172" y="402652"/>
            <a:ext cx="6783626" cy="6409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82470-7622-A44E-9839-A04E231798DA}" type="datetimeFigureOut">
              <a:rPr lang="en-US" smtClean="0"/>
              <a:t>03/09/2020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6B29D-9717-364D-A241-3E714E2CEC5E}" type="slidenum">
              <a:rPr lang="en-US" smtClean="0"/>
              <a:t>‹#›</a:t>
            </a:fld>
            <a:endParaRPr lang="en-US"/>
          </a:p>
        </p:txBody>
      </p:sp>
    </p:spTree>
    <p:extLst>
      <p:ext uri="{BB962C8B-B14F-4D97-AF65-F5344CB8AC3E}">
        <p14:creationId xmlns:p14="http://schemas.microsoft.com/office/powerpoint/2010/main" val="2449887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A6D96005-61A5-4D71-91C3-F67C5F6CE89A}"/>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698500" y="2257425"/>
            <a:ext cx="9258300"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3685869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698500" y="2447925"/>
            <a:ext cx="4648200"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698500" y="4010025"/>
            <a:ext cx="4572000"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2149772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FC530147-D7DF-4A94-8988-861D55856262}"/>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736600" y="2524125"/>
            <a:ext cx="300990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3975100" y="2530561"/>
            <a:ext cx="2705100" cy="3308264"/>
          </a:xfrm>
          <a:prstGeom prst="rect">
            <a:avLst/>
          </a:prstGeom>
        </p:spPr>
        <p:txBody>
          <a:bodyPr lIns="0" tIns="0" rIns="0" bIns="0"/>
          <a:lstStyle>
            <a:lvl1pPr marL="285750" indent="-285750">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6908800" y="2530561"/>
            <a:ext cx="3048000"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247773021"/>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45559" y="1299546"/>
            <a:ext cx="9786337" cy="254749"/>
          </a:xfrm>
          <a:prstGeom prst="rect">
            <a:avLst/>
          </a:prstGeom>
        </p:spPr>
        <p:txBody>
          <a:bodyPr wrap="none" lIns="0" tIns="0" rIns="0" bIns="0" anchor="ctr">
            <a:noAutofit/>
          </a:bodyPr>
          <a:lstStyle>
            <a:lvl1pPr marL="0" indent="0" algn="ctr">
              <a:buNone/>
              <a:defRPr sz="1618" b="0" baseline="0">
                <a:solidFill>
                  <a:schemeClr val="bg1">
                    <a:lumMod val="65000"/>
                  </a:schemeClr>
                </a:solidFill>
                <a:latin typeface="+mn-lt"/>
                <a:ea typeface="Roboto" panose="02000000000000000000" pitchFamily="2" charset="0"/>
              </a:defRPr>
            </a:lvl1pPr>
            <a:lvl2pPr marL="504176" indent="0">
              <a:buNone/>
              <a:defRPr sz="1323"/>
            </a:lvl2pPr>
            <a:lvl3pPr marL="1008350" indent="0">
              <a:buNone/>
              <a:defRPr sz="1103"/>
            </a:lvl3pPr>
            <a:lvl4pPr marL="1512525" indent="0">
              <a:buNone/>
              <a:defRPr sz="993"/>
            </a:lvl4pPr>
            <a:lvl5pPr marL="2016700" indent="0">
              <a:buNone/>
              <a:defRPr sz="993"/>
            </a:lvl5pPr>
            <a:lvl6pPr marL="2520875" indent="0">
              <a:buNone/>
              <a:defRPr sz="993"/>
            </a:lvl6pPr>
            <a:lvl7pPr marL="3025049" indent="0">
              <a:buNone/>
              <a:defRPr sz="993"/>
            </a:lvl7pPr>
            <a:lvl8pPr marL="3529225" indent="0">
              <a:buNone/>
              <a:defRPr sz="993"/>
            </a:lvl8pPr>
            <a:lvl9pPr marL="4033401" indent="0">
              <a:buNone/>
              <a:defRPr sz="993"/>
            </a:lvl9pPr>
          </a:lstStyle>
          <a:p>
            <a:pPr lvl="0"/>
            <a:r>
              <a:rPr lang="en-US" dirty="0"/>
              <a:t>CLICK TO EDITE SUBTITLE</a:t>
            </a:r>
          </a:p>
        </p:txBody>
      </p:sp>
      <p:sp>
        <p:nvSpPr>
          <p:cNvPr id="5" name="Title 2"/>
          <p:cNvSpPr>
            <a:spLocks noGrp="1"/>
          </p:cNvSpPr>
          <p:nvPr>
            <p:ph type="title"/>
          </p:nvPr>
        </p:nvSpPr>
        <p:spPr>
          <a:xfrm>
            <a:off x="445559" y="501859"/>
            <a:ext cx="9786337" cy="728397"/>
          </a:xfrm>
          <a:prstGeom prst="rect">
            <a:avLst/>
          </a:prstGeom>
        </p:spPr>
        <p:txBody>
          <a:bodyPr lIns="0" tIns="0" rIns="0" bIns="0" anchor="ctr"/>
          <a:lstStyle>
            <a:lvl1pPr algn="ctr">
              <a:defRPr sz="4706">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699184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dirty="0"/>
              <a:t> </a:t>
            </a:r>
            <a:endParaRPr dirty="0"/>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2861" y="609254"/>
            <a:ext cx="1086410" cy="1343718"/>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2219325"/>
            <a:ext cx="7581900" cy="1409700"/>
          </a:xfrm>
          <a:prstGeom prst="rect">
            <a:avLst/>
          </a:prstGeom>
        </p:spPr>
        <p:txBody>
          <a:bodyPr/>
          <a:lstStyle>
            <a:lvl1pPr algn="ctr">
              <a:defRPr sz="4000" b="1">
                <a:solidFill>
                  <a:schemeClr val="bg1"/>
                </a:solidFill>
                <a:latin typeface="Roboto Slab" pitchFamily="2" charset="0"/>
                <a:ea typeface="Roboto Slab"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4848225"/>
            <a:ext cx="6134100"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extLst>
      <p:ext uri="{BB962C8B-B14F-4D97-AF65-F5344CB8AC3E}">
        <p14:creationId xmlns:p14="http://schemas.microsoft.com/office/powerpoint/2010/main" val="120635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6985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6985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PEOPLE IN NEED</a:t>
            </a:r>
          </a:p>
          <a:p>
            <a:pPr lvl="1"/>
            <a:endParaRPr lang="en-US" dirty="0"/>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53467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53467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FUNDING NEED</a:t>
            </a:r>
          </a:p>
          <a:p>
            <a:pPr lvl="1"/>
            <a:endParaRPr lang="en-US" dirty="0"/>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6985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6985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COUNTRIES AFFECTED</a:t>
            </a:r>
          </a:p>
          <a:p>
            <a:pPr lvl="1"/>
            <a:endParaRPr lang="en-US" dirty="0"/>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53467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53467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DONORS</a:t>
            </a:r>
          </a:p>
          <a:p>
            <a:pPr lvl="1"/>
            <a:endParaRPr lang="en-US" dirty="0"/>
          </a:p>
        </p:txBody>
      </p:sp>
      <p:sp>
        <p:nvSpPr>
          <p:cNvPr id="12" name="object 5">
            <a:extLst>
              <a:ext uri="{FF2B5EF4-FFF2-40B4-BE49-F238E27FC236}">
                <a16:creationId xmlns:a16="http://schemas.microsoft.com/office/drawing/2014/main" id="{0C1CDA5F-A187-45F9-8606-4749E931CED5}"/>
              </a:ext>
            </a:extLst>
          </p:cNvPr>
          <p:cNvSpPr/>
          <p:nvPr userDrawn="1"/>
        </p:nvSpPr>
        <p:spPr>
          <a:xfrm>
            <a:off x="697814" y="1715530"/>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Tree>
    <p:extLst>
      <p:ext uri="{BB962C8B-B14F-4D97-AF65-F5344CB8AC3E}">
        <p14:creationId xmlns:p14="http://schemas.microsoft.com/office/powerpoint/2010/main" val="343552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736600" y="2524125"/>
            <a:ext cx="300990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3975100" y="2530561"/>
            <a:ext cx="2705100" cy="3308264"/>
          </a:xfrm>
          <a:prstGeom prst="rect">
            <a:avLst/>
          </a:prstGeom>
        </p:spPr>
        <p:txBody>
          <a:bodyPr lIns="0" tIns="0" rIns="0" bIns="0"/>
          <a:lstStyle>
            <a:lvl1pPr marL="285750" indent="-285750">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6908800" y="2530561"/>
            <a:ext cx="3048000"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667137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698500" y="2257425"/>
            <a:ext cx="9258300"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190648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500" y="1679615"/>
            <a:ext cx="4648200" cy="5149809"/>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254731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Headline, text and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18870" y="614028"/>
            <a:ext cx="8673653" cy="920827"/>
          </a:xfrm>
        </p:spPr>
        <p:txBody>
          <a:bodyPr/>
          <a:lstStyle>
            <a:lvl1pPr>
              <a:defRPr sz="4210"/>
            </a:lvl1pPr>
          </a:lstStyle>
          <a:p>
            <a:r>
              <a:rPr lang="da-DK" dirty="0"/>
              <a:t>Write a </a:t>
            </a:r>
            <a:r>
              <a:rPr lang="da-DK" dirty="0" err="1"/>
              <a:t>headline</a:t>
            </a:r>
            <a:endParaRPr lang="da-DK" dirty="0"/>
          </a:p>
        </p:txBody>
      </p:sp>
      <p:sp>
        <p:nvSpPr>
          <p:cNvPr id="3" name="Pladsholder til indhold 2"/>
          <p:cNvSpPr>
            <a:spLocks noGrp="1"/>
          </p:cNvSpPr>
          <p:nvPr>
            <p:ph idx="1" hasCustomPrompt="1"/>
          </p:nvPr>
        </p:nvSpPr>
        <p:spPr>
          <a:xfrm>
            <a:off x="618870" y="2186147"/>
            <a:ext cx="8673653" cy="4499333"/>
          </a:xfrm>
          <a:prstGeom prst="rect">
            <a:avLst/>
          </a:prstGeom>
        </p:spPr>
        <p:txBody>
          <a:bodyPr/>
          <a:lstStyle>
            <a:lvl1pPr>
              <a:defRPr sz="2339"/>
            </a:lvl1pPr>
            <a:lvl2pPr>
              <a:defRPr sz="2339"/>
            </a:lvl2pPr>
            <a:lvl3pPr>
              <a:defRPr sz="2339"/>
            </a:lvl3pPr>
          </a:lstStyle>
          <a:p>
            <a:pPr lvl="0"/>
            <a:r>
              <a:rPr lang="da-DK" dirty="0" err="1"/>
              <a:t>Text</a:t>
            </a:r>
            <a:r>
              <a:rPr lang="da-DK" dirty="0"/>
              <a:t> - First </a:t>
            </a:r>
            <a:r>
              <a:rPr lang="da-DK" dirty="0" err="1"/>
              <a:t>level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p:txBody>
      </p:sp>
    </p:spTree>
    <p:extLst>
      <p:ext uri="{BB962C8B-B14F-4D97-AF65-F5344CB8AC3E}">
        <p14:creationId xmlns:p14="http://schemas.microsoft.com/office/powerpoint/2010/main" val="74377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5" r:id="rId4"/>
    <p:sldLayoutId id="2147483668" r:id="rId5"/>
    <p:sldLayoutId id="2147483670" r:id="rId6"/>
    <p:sldLayoutId id="2147483669" r:id="rId7"/>
    <p:sldLayoutId id="2147483671" r:id="rId8"/>
    <p:sldLayoutId id="2147483679" r:id="rId9"/>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bodyStyle>
    <p:other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otherStyle>
  </p:txStyles>
  <p:extLst>
    <p:ext uri="{27BBF7A9-308A-43DC-89C8-2F10F3537804}">
      <p15:sldGuideLst xmlns:p15="http://schemas.microsoft.com/office/powerpoint/2012/main">
        <p15:guide id="1" orient="horz" pos="4302" userDrawn="1">
          <p15:clr>
            <a:srgbClr val="F26B43"/>
          </p15:clr>
        </p15:guide>
        <p15:guide id="2" pos="3368" userDrawn="1">
          <p15:clr>
            <a:srgbClr val="F26B43"/>
          </p15:clr>
        </p15:guide>
        <p15:guide id="3" pos="440" userDrawn="1">
          <p15:clr>
            <a:srgbClr val="F26B43"/>
          </p15:clr>
        </p15:guide>
        <p15:guide id="4" pos="6272" userDrawn="1">
          <p15:clr>
            <a:srgbClr val="F26B43"/>
          </p15:clr>
        </p15:guide>
        <p15:guide id="5" orient="horz" pos="486" userDrawn="1">
          <p15:clr>
            <a:srgbClr val="F26B43"/>
          </p15:clr>
        </p15:guide>
        <p15:guide id="6" orient="horz" pos="1062" userDrawn="1">
          <p15:clr>
            <a:srgbClr val="F26B43"/>
          </p15:clr>
        </p15:guide>
        <p15:guide id="7" orient="horz" pos="238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E10A97-B337-4678-9230-825B907259CC}"/>
              </a:ext>
            </a:extLst>
          </p:cNvPr>
          <p:cNvSpPr>
            <a:spLocks noGrp="1"/>
          </p:cNvSpPr>
          <p:nvPr>
            <p:ph type="title"/>
          </p:nvPr>
        </p:nvSpPr>
        <p:spPr>
          <a:xfrm>
            <a:off x="735013" y="403225"/>
            <a:ext cx="9223375" cy="1460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625FAE-56E0-42B5-922D-CCB47E04C560}"/>
              </a:ext>
            </a:extLst>
          </p:cNvPr>
          <p:cNvSpPr>
            <a:spLocks noGrp="1"/>
          </p:cNvSpPr>
          <p:nvPr>
            <p:ph type="body" idx="1"/>
          </p:nvPr>
        </p:nvSpPr>
        <p:spPr>
          <a:xfrm>
            <a:off x="735013" y="2012950"/>
            <a:ext cx="9223375" cy="47990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4C138-3587-4304-A27B-BD3A9792027C}"/>
              </a:ext>
            </a:extLst>
          </p:cNvPr>
          <p:cNvSpPr>
            <a:spLocks noGrp="1"/>
          </p:cNvSpPr>
          <p:nvPr>
            <p:ph type="dt" sz="half" idx="2"/>
          </p:nvPr>
        </p:nvSpPr>
        <p:spPr>
          <a:xfrm>
            <a:off x="735013" y="7010400"/>
            <a:ext cx="24066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278059FF-4D3B-4276-8F90-3DF05854C5F4}" type="datetimeFigureOut">
              <a:rPr lang="en-US" smtClean="0"/>
              <a:t>03/09/2020</a:t>
            </a:fld>
            <a:endParaRPr lang="en-US"/>
          </a:p>
        </p:txBody>
      </p:sp>
      <p:sp>
        <p:nvSpPr>
          <p:cNvPr id="5" name="Footer Placeholder 4">
            <a:extLst>
              <a:ext uri="{FF2B5EF4-FFF2-40B4-BE49-F238E27FC236}">
                <a16:creationId xmlns:a16="http://schemas.microsoft.com/office/drawing/2014/main" id="{3E37C82E-978C-4ED3-924D-9B029B0D95C1}"/>
              </a:ext>
            </a:extLst>
          </p:cNvPr>
          <p:cNvSpPr>
            <a:spLocks noGrp="1"/>
          </p:cNvSpPr>
          <p:nvPr>
            <p:ph type="ftr" sz="quarter" idx="3"/>
          </p:nvPr>
        </p:nvSpPr>
        <p:spPr>
          <a:xfrm>
            <a:off x="3541713" y="7010400"/>
            <a:ext cx="3609975"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9F0B80-16D9-41E8-B067-2D3CA3B4EF5B}"/>
              </a:ext>
            </a:extLst>
          </p:cNvPr>
          <p:cNvSpPr>
            <a:spLocks noGrp="1"/>
          </p:cNvSpPr>
          <p:nvPr>
            <p:ph type="sldNum" sz="quarter" idx="4"/>
          </p:nvPr>
        </p:nvSpPr>
        <p:spPr>
          <a:xfrm>
            <a:off x="7551738" y="7010400"/>
            <a:ext cx="2406650"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27FE7FDF-E919-4FD7-81A4-460DABCE5398}" type="slidenum">
              <a:rPr lang="en-US" smtClean="0"/>
              <a:t>‹#›</a:t>
            </a:fld>
            <a:endParaRPr lang="en-US"/>
          </a:p>
        </p:txBody>
      </p:sp>
    </p:spTree>
    <p:extLst>
      <p:ext uri="{BB962C8B-B14F-4D97-AF65-F5344CB8AC3E}">
        <p14:creationId xmlns:p14="http://schemas.microsoft.com/office/powerpoint/2010/main" val="16585989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4103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bodyStyle>
    <p:other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otherStyle>
  </p:txStyles>
  <p:extLst>
    <p:ext uri="{27BBF7A9-308A-43DC-89C8-2F10F3537804}">
      <p15:sldGuideLst xmlns:p15="http://schemas.microsoft.com/office/powerpoint/2012/main">
        <p15:guide id="1" orient="horz" pos="4302">
          <p15:clr>
            <a:srgbClr val="F26B43"/>
          </p15:clr>
        </p15:guide>
        <p15:guide id="2" pos="3368">
          <p15:clr>
            <a:srgbClr val="F26B43"/>
          </p15:clr>
        </p15:guide>
        <p15:guide id="3" pos="440">
          <p15:clr>
            <a:srgbClr val="F26B43"/>
          </p15:clr>
        </p15:guide>
        <p15:guide id="4" pos="6272">
          <p15:clr>
            <a:srgbClr val="F26B43"/>
          </p15:clr>
        </p15:guide>
        <p15:guide id="5" orient="horz" pos="486">
          <p15:clr>
            <a:srgbClr val="F26B43"/>
          </p15:clr>
        </p15:guide>
        <p15:guide id="6" orient="horz" pos="1062">
          <p15:clr>
            <a:srgbClr val="F26B43"/>
          </p15:clr>
        </p15:guide>
        <p15:guide id="7" orient="horz" pos="238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2" y="402656"/>
            <a:ext cx="9223058" cy="1461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172" y="2013259"/>
            <a:ext cx="9223058" cy="4798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172" y="7009645"/>
            <a:ext cx="2406015" cy="402652"/>
          </a:xfrm>
          <a:prstGeom prst="rect">
            <a:avLst/>
          </a:prstGeom>
        </p:spPr>
        <p:txBody>
          <a:bodyPr vert="horz" lIns="91440" tIns="45720" rIns="91440" bIns="45720" rtlCol="0" anchor="ctr"/>
          <a:lstStyle>
            <a:lvl1pPr algn="l">
              <a:defRPr sz="1053">
                <a:solidFill>
                  <a:schemeClr val="tx1">
                    <a:tint val="75000"/>
                  </a:schemeClr>
                </a:solidFill>
              </a:defRPr>
            </a:lvl1pPr>
          </a:lstStyle>
          <a:p>
            <a:fld id="{ACD82470-7622-A44E-9839-A04E231798DA}" type="datetimeFigureOut">
              <a:rPr lang="en-US" smtClean="0"/>
              <a:t>03/09/2020</a:t>
            </a:fld>
            <a:endParaRPr lang="en-US"/>
          </a:p>
        </p:txBody>
      </p:sp>
      <p:sp>
        <p:nvSpPr>
          <p:cNvPr id="5" name="Footer Placeholder 4"/>
          <p:cNvSpPr>
            <a:spLocks noGrp="1"/>
          </p:cNvSpPr>
          <p:nvPr>
            <p:ph type="ftr" sz="quarter" idx="3"/>
          </p:nvPr>
        </p:nvSpPr>
        <p:spPr>
          <a:xfrm>
            <a:off x="3542189" y="7009645"/>
            <a:ext cx="3609023" cy="402652"/>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2215" y="7009645"/>
            <a:ext cx="2406015" cy="402652"/>
          </a:xfrm>
          <a:prstGeom prst="rect">
            <a:avLst/>
          </a:prstGeom>
        </p:spPr>
        <p:txBody>
          <a:bodyPr vert="horz" lIns="91440" tIns="45720" rIns="91440" bIns="45720" rtlCol="0" anchor="ctr"/>
          <a:lstStyle>
            <a:lvl1pPr algn="r">
              <a:defRPr sz="1053">
                <a:solidFill>
                  <a:schemeClr val="tx1">
                    <a:tint val="75000"/>
                  </a:schemeClr>
                </a:solidFill>
              </a:defRPr>
            </a:lvl1pPr>
          </a:lstStyle>
          <a:p>
            <a:fld id="{32A6B29D-9717-364D-A241-3E714E2CEC5E}" type="slidenum">
              <a:rPr lang="en-US" smtClean="0"/>
              <a:t>‹#›</a:t>
            </a:fld>
            <a:endParaRPr lang="en-US"/>
          </a:p>
        </p:txBody>
      </p:sp>
    </p:spTree>
    <p:extLst>
      <p:ext uri="{BB962C8B-B14F-4D97-AF65-F5344CB8AC3E}">
        <p14:creationId xmlns:p14="http://schemas.microsoft.com/office/powerpoint/2010/main" val="1283026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image" Target="../media/image23.tiff"/><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hyperlink" Target="http://www.humanitarianresponse.info/en/applications/data/page/documentation" TargetMode="External"/><Relationship Id="rId4" Type="http://schemas.openxmlformats.org/officeDocument/2006/relationships/hyperlink" Target="https://humanitarian.atlassian.net/wiki/spaces/imtoolbox/pages/222265609/P-cod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10.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6.xml"/><Relationship Id="rId5" Type="http://schemas.openxmlformats.org/officeDocument/2006/relationships/image" Target="../media/image29.tiff"/><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image" Target="../media/image31.svg"/><Relationship Id="rId5" Type="http://schemas.openxmlformats.org/officeDocument/2006/relationships/image" Target="../media/image30.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6.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31.svg"/><Relationship Id="rId4" Type="http://schemas.openxmlformats.org/officeDocument/2006/relationships/image" Target="../media/image37.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s://cod.unocha.org/" TargetMode="External"/><Relationship Id="rId2" Type="http://schemas.openxmlformats.org/officeDocument/2006/relationships/notesSlide" Target="../notesSlides/notesSlide24.xml"/><Relationship Id="rId1" Type="http://schemas.openxmlformats.org/officeDocument/2006/relationships/slideLayout" Target="../slideLayouts/slideLayout3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36.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tif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F9962-0B6E-4E5A-B588-3B557867B919}"/>
              </a:ext>
            </a:extLst>
          </p:cNvPr>
          <p:cNvSpPr>
            <a:spLocks noGrp="1"/>
          </p:cNvSpPr>
          <p:nvPr>
            <p:ph type="body" sz="quarter" idx="10"/>
          </p:nvPr>
        </p:nvSpPr>
        <p:spPr>
          <a:xfrm>
            <a:off x="1698491" y="3075528"/>
            <a:ext cx="7289407" cy="1121191"/>
          </a:xfrm>
        </p:spPr>
        <p:txBody>
          <a:bodyPr anchor="t">
            <a:normAutofit fontScale="70000" lnSpcReduction="20000"/>
          </a:bodyPr>
          <a:lstStyle/>
          <a:p>
            <a:r>
              <a:rPr lang="en-US" dirty="0">
                <a:latin typeface="Roboto Slab"/>
                <a:ea typeface="Roboto Slab"/>
              </a:rPr>
              <a:t>Introduction to </a:t>
            </a:r>
          </a:p>
          <a:p>
            <a:r>
              <a:rPr lang="en-GB" dirty="0">
                <a:latin typeface="Roboto Slab"/>
                <a:ea typeface="Roboto Slab"/>
              </a:rPr>
              <a:t>Common Operational Datasets </a:t>
            </a:r>
            <a:endParaRPr lang="en-US" dirty="0">
              <a:latin typeface="Roboto Slab"/>
              <a:ea typeface="Roboto Slab"/>
            </a:endParaRPr>
          </a:p>
          <a:p>
            <a:r>
              <a:rPr lang="en-GB" dirty="0">
                <a:latin typeface="Roboto Slab"/>
                <a:ea typeface="Roboto Slab"/>
              </a:rPr>
              <a:t>(CODs)</a:t>
            </a:r>
            <a:endParaRPr lang="en-US" dirty="0">
              <a:latin typeface="Roboto Slab"/>
              <a:ea typeface="Roboto Slab"/>
            </a:endParaRPr>
          </a:p>
        </p:txBody>
      </p:sp>
      <p:sp>
        <p:nvSpPr>
          <p:cNvPr id="3" name="Text Placeholder 2">
            <a:extLst>
              <a:ext uri="{FF2B5EF4-FFF2-40B4-BE49-F238E27FC236}">
                <a16:creationId xmlns:a16="http://schemas.microsoft.com/office/drawing/2014/main" id="{5D8F1FA3-C46E-40AE-A66B-0C418DFE9397}"/>
              </a:ext>
            </a:extLst>
          </p:cNvPr>
          <p:cNvSpPr>
            <a:spLocks noGrp="1"/>
          </p:cNvSpPr>
          <p:nvPr>
            <p:ph type="body" sz="quarter" idx="11"/>
          </p:nvPr>
        </p:nvSpPr>
        <p:spPr>
          <a:xfrm>
            <a:off x="2301831" y="5479544"/>
            <a:ext cx="6082726" cy="1028335"/>
          </a:xfrm>
        </p:spPr>
        <p:txBody>
          <a:bodyPr anchor="t">
            <a:normAutofit fontScale="92500" lnSpcReduction="10000"/>
          </a:bodyPr>
          <a:lstStyle/>
          <a:p>
            <a:r>
              <a:rPr lang="en-US" dirty="0">
                <a:latin typeface="Roboto"/>
                <a:ea typeface="Roboto"/>
              </a:rPr>
              <a:t>Presenter: Kristina MacKinnon</a:t>
            </a:r>
          </a:p>
          <a:p>
            <a:r>
              <a:rPr lang="en-US" dirty="0">
                <a:latin typeface="Roboto"/>
                <a:ea typeface="Roboto"/>
              </a:rPr>
              <a:t>Facilitator:  Marion </a:t>
            </a:r>
            <a:r>
              <a:rPr lang="en-US" dirty="0" err="1">
                <a:latin typeface="Roboto"/>
                <a:ea typeface="Roboto"/>
              </a:rPr>
              <a:t>Orchison</a:t>
            </a:r>
            <a:endParaRPr lang="en-US" dirty="0">
              <a:latin typeface="Roboto"/>
              <a:ea typeface="Roboto"/>
            </a:endParaRPr>
          </a:p>
          <a:p>
            <a:r>
              <a:rPr lang="en-US" dirty="0">
                <a:latin typeface="Roboto"/>
                <a:ea typeface="Roboto"/>
              </a:rPr>
              <a:t>Office for the Coordination of Humanitarian Affairs</a:t>
            </a:r>
          </a:p>
          <a:p>
            <a:r>
              <a:rPr lang="en-US" dirty="0">
                <a:latin typeface="Roboto"/>
                <a:ea typeface="Roboto"/>
              </a:rPr>
              <a:t>August 2020 </a:t>
            </a:r>
            <a:endParaRPr lang="en-US" dirty="0"/>
          </a:p>
        </p:txBody>
      </p:sp>
      <p:pic>
        <p:nvPicPr>
          <p:cNvPr id="5" name="Picture 4" descr="A person in a blue shirt&#10;&#10;Description automatically generated">
            <a:extLst>
              <a:ext uri="{FF2B5EF4-FFF2-40B4-BE49-F238E27FC236}">
                <a16:creationId xmlns:a16="http://schemas.microsoft.com/office/drawing/2014/main" id="{7EADCD65-C396-47C5-987B-C8A11D6D8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6213" y="4425290"/>
            <a:ext cx="1020815" cy="873643"/>
          </a:xfrm>
          <a:prstGeom prst="rect">
            <a:avLst/>
          </a:prstGeom>
        </p:spPr>
      </p:pic>
      <p:pic>
        <p:nvPicPr>
          <p:cNvPr id="6" name="Picture 5" descr="A person smiling for the camera&#10;&#10;Description automatically generated">
            <a:extLst>
              <a:ext uri="{FF2B5EF4-FFF2-40B4-BE49-F238E27FC236}">
                <a16:creationId xmlns:a16="http://schemas.microsoft.com/office/drawing/2014/main" id="{8578AEAB-0BD0-41BA-9C08-21C837ABEEB5}"/>
              </a:ext>
            </a:extLst>
          </p:cNvPr>
          <p:cNvPicPr>
            <a:picLocks noChangeAspect="1"/>
          </p:cNvPicPr>
          <p:nvPr/>
        </p:nvPicPr>
        <p:blipFill rotWithShape="1">
          <a:blip r:embed="rId4">
            <a:extLst>
              <a:ext uri="{28A0092B-C50C-407E-A947-70E740481C1C}">
                <a14:useLocalDpi xmlns:a14="http://schemas.microsoft.com/office/drawing/2010/main" val="0"/>
              </a:ext>
            </a:extLst>
          </a:blip>
          <a:srcRect t="20231"/>
          <a:stretch/>
        </p:blipFill>
        <p:spPr>
          <a:xfrm>
            <a:off x="5556374" y="4377330"/>
            <a:ext cx="1020815" cy="921603"/>
          </a:xfrm>
          <a:prstGeom prst="rect">
            <a:avLst/>
          </a:prstGeom>
        </p:spPr>
      </p:pic>
    </p:spTree>
    <p:extLst>
      <p:ext uri="{BB962C8B-B14F-4D97-AF65-F5344CB8AC3E}">
        <p14:creationId xmlns:p14="http://schemas.microsoft.com/office/powerpoint/2010/main" val="76377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335250" y="1017907"/>
            <a:ext cx="1604010" cy="578363"/>
          </a:xfrm>
          <a:prstGeom prst="rect">
            <a:avLst/>
          </a:prstGeom>
          <a:noFill/>
          <a:ln w="25400" cap="rnd">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dirty="0" err="1">
                <a:solidFill>
                  <a:prstClr val="black"/>
                </a:solidFill>
                <a:latin typeface="Calibri" charset="0"/>
              </a:rPr>
              <a:t>Propinsi</a:t>
            </a:r>
            <a:endParaRPr lang="en-US" altLang="en-US" sz="1579" dirty="0">
              <a:solidFill>
                <a:prstClr val="black"/>
              </a:solidFill>
              <a:latin typeface="Calibri" charset="0"/>
            </a:endParaRPr>
          </a:p>
          <a:p>
            <a:pPr algn="ctr" eaLnBrk="1" hangingPunct="1"/>
            <a:r>
              <a:rPr lang="en-US" altLang="en-US" sz="1579" dirty="0">
                <a:solidFill>
                  <a:prstClr val="black"/>
                </a:solidFill>
                <a:latin typeface="Calibri" charset="0"/>
              </a:rPr>
              <a:t>(Province)</a:t>
            </a:r>
          </a:p>
        </p:txBody>
      </p:sp>
      <p:sp>
        <p:nvSpPr>
          <p:cNvPr id="3" name="TextBox 6"/>
          <p:cNvSpPr txBox="1">
            <a:spLocks noChangeArrowheads="1"/>
          </p:cNvSpPr>
          <p:nvPr/>
        </p:nvSpPr>
        <p:spPr bwMode="auto">
          <a:xfrm>
            <a:off x="1332744" y="1819911"/>
            <a:ext cx="1604010" cy="821379"/>
          </a:xfrm>
          <a:prstGeom prst="rect">
            <a:avLst/>
          </a:prstGeom>
          <a:noFill/>
          <a:ln w="25400" cap="rnd">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dirty="0" err="1">
                <a:solidFill>
                  <a:prstClr val="black"/>
                </a:solidFill>
                <a:latin typeface="Calibri" charset="0"/>
              </a:rPr>
              <a:t>Kabupaten</a:t>
            </a:r>
            <a:r>
              <a:rPr lang="en-US" altLang="en-US" sz="1579" dirty="0">
                <a:solidFill>
                  <a:prstClr val="black"/>
                </a:solidFill>
                <a:latin typeface="Calibri" charset="0"/>
              </a:rPr>
              <a:t> /</a:t>
            </a:r>
          </a:p>
          <a:p>
            <a:pPr algn="ctr" eaLnBrk="1" hangingPunct="1"/>
            <a:r>
              <a:rPr lang="en-US" altLang="en-US" sz="1579" dirty="0">
                <a:solidFill>
                  <a:prstClr val="black"/>
                </a:solidFill>
                <a:latin typeface="Calibri" charset="0"/>
              </a:rPr>
              <a:t>Regency (District)</a:t>
            </a:r>
          </a:p>
        </p:txBody>
      </p:sp>
      <p:sp>
        <p:nvSpPr>
          <p:cNvPr id="4" name="TextBox 7"/>
          <p:cNvSpPr txBox="1">
            <a:spLocks noChangeArrowheads="1"/>
          </p:cNvSpPr>
          <p:nvPr/>
        </p:nvSpPr>
        <p:spPr bwMode="auto">
          <a:xfrm>
            <a:off x="3204089" y="1819912"/>
            <a:ext cx="1604010" cy="578363"/>
          </a:xfrm>
          <a:prstGeom prst="rect">
            <a:avLst/>
          </a:prstGeom>
          <a:noFill/>
          <a:ln w="25400" cap="rnd">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dirty="0">
                <a:solidFill>
                  <a:prstClr val="black"/>
                </a:solidFill>
                <a:latin typeface="Calibri" charset="0"/>
              </a:rPr>
              <a:t>Kota</a:t>
            </a:r>
          </a:p>
          <a:p>
            <a:pPr algn="ctr" eaLnBrk="1" hangingPunct="1"/>
            <a:r>
              <a:rPr lang="en-US" altLang="en-US" sz="1579" dirty="0">
                <a:solidFill>
                  <a:prstClr val="black"/>
                </a:solidFill>
                <a:latin typeface="Calibri" charset="0"/>
              </a:rPr>
              <a:t>(City)</a:t>
            </a:r>
          </a:p>
        </p:txBody>
      </p:sp>
      <p:sp>
        <p:nvSpPr>
          <p:cNvPr id="5" name="TextBox 8"/>
          <p:cNvSpPr txBox="1">
            <a:spLocks noChangeArrowheads="1"/>
          </p:cNvSpPr>
          <p:nvPr/>
        </p:nvSpPr>
        <p:spPr bwMode="auto">
          <a:xfrm>
            <a:off x="2201583" y="2688750"/>
            <a:ext cx="1804511" cy="578363"/>
          </a:xfrm>
          <a:prstGeom prst="rect">
            <a:avLst/>
          </a:prstGeom>
          <a:noFill/>
          <a:ln w="25400" cap="rnd">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dirty="0" err="1">
                <a:solidFill>
                  <a:prstClr val="black"/>
                </a:solidFill>
                <a:latin typeface="Calibri" charset="0"/>
              </a:rPr>
              <a:t>Kecamatan</a:t>
            </a:r>
            <a:endParaRPr lang="en-US" altLang="en-US" sz="1579" dirty="0">
              <a:solidFill>
                <a:prstClr val="black"/>
              </a:solidFill>
              <a:latin typeface="Calibri" charset="0"/>
            </a:endParaRPr>
          </a:p>
          <a:p>
            <a:pPr algn="ctr" eaLnBrk="1" hangingPunct="1"/>
            <a:r>
              <a:rPr lang="en-US" altLang="en-US" sz="1579" dirty="0">
                <a:solidFill>
                  <a:prstClr val="black"/>
                </a:solidFill>
                <a:latin typeface="Calibri" charset="0"/>
              </a:rPr>
              <a:t>(Sub-District)</a:t>
            </a:r>
          </a:p>
        </p:txBody>
      </p:sp>
      <p:cxnSp>
        <p:nvCxnSpPr>
          <p:cNvPr id="6" name="Elbow Connector 5"/>
          <p:cNvCxnSpPr/>
          <p:nvPr/>
        </p:nvCxnSpPr>
        <p:spPr>
          <a:xfrm rot="16200000" flipH="1">
            <a:off x="3454020" y="1267836"/>
            <a:ext cx="235310" cy="868839"/>
          </a:xfrm>
          <a:prstGeom prst="bentConnector3">
            <a:avLst>
              <a:gd name="adj1" fmla="val 50000"/>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Elbow Connector 6"/>
          <p:cNvCxnSpPr/>
          <p:nvPr/>
        </p:nvCxnSpPr>
        <p:spPr>
          <a:xfrm rot="5400000">
            <a:off x="2518348" y="1201003"/>
            <a:ext cx="235310" cy="1002506"/>
          </a:xfrm>
          <a:prstGeom prst="bentConnector3">
            <a:avLst>
              <a:gd name="adj1" fmla="val 50000"/>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Elbow Connector 7"/>
          <p:cNvCxnSpPr/>
          <p:nvPr/>
        </p:nvCxnSpPr>
        <p:spPr>
          <a:xfrm rot="16200000" flipH="1">
            <a:off x="2471703" y="2056614"/>
            <a:ext cx="295182" cy="969089"/>
          </a:xfrm>
          <a:prstGeom prst="bentConnector3">
            <a:avLst>
              <a:gd name="adj1" fmla="val 50000"/>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rot="5400000">
            <a:off x="3403895" y="2086550"/>
            <a:ext cx="302144" cy="902256"/>
          </a:xfrm>
          <a:prstGeom prst="bentConnector3">
            <a:avLst>
              <a:gd name="adj1" fmla="val 50000"/>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33"/>
          <p:cNvSpPr txBox="1">
            <a:spLocks noChangeArrowheads="1"/>
          </p:cNvSpPr>
          <p:nvPr/>
        </p:nvSpPr>
        <p:spPr bwMode="auto">
          <a:xfrm>
            <a:off x="1332744" y="3691256"/>
            <a:ext cx="1604010" cy="578363"/>
          </a:xfrm>
          <a:prstGeom prst="rect">
            <a:avLst/>
          </a:prstGeom>
          <a:noFill/>
          <a:ln w="25400" cap="rnd">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dirty="0" err="1">
                <a:solidFill>
                  <a:prstClr val="black"/>
                </a:solidFill>
                <a:latin typeface="Calibri" charset="0"/>
              </a:rPr>
              <a:t>Nagari</a:t>
            </a:r>
            <a:r>
              <a:rPr lang="en-US" altLang="en-US" sz="1579" dirty="0">
                <a:solidFill>
                  <a:prstClr val="black"/>
                </a:solidFill>
                <a:latin typeface="Calibri" charset="0"/>
              </a:rPr>
              <a:t> / </a:t>
            </a:r>
            <a:r>
              <a:rPr lang="en-US" altLang="en-US" sz="1579" dirty="0" err="1">
                <a:solidFill>
                  <a:prstClr val="black"/>
                </a:solidFill>
                <a:latin typeface="Calibri" charset="0"/>
              </a:rPr>
              <a:t>Desa</a:t>
            </a:r>
            <a:endParaRPr lang="en-US" altLang="en-US" sz="1579" dirty="0">
              <a:solidFill>
                <a:prstClr val="black"/>
              </a:solidFill>
              <a:latin typeface="Calibri" charset="0"/>
            </a:endParaRPr>
          </a:p>
          <a:p>
            <a:pPr algn="ctr" eaLnBrk="1" hangingPunct="1"/>
            <a:r>
              <a:rPr lang="en-US" altLang="en-US" sz="1579" dirty="0">
                <a:solidFill>
                  <a:prstClr val="black"/>
                </a:solidFill>
                <a:latin typeface="Calibri" charset="0"/>
              </a:rPr>
              <a:t>(Village)</a:t>
            </a:r>
          </a:p>
        </p:txBody>
      </p:sp>
      <p:sp>
        <p:nvSpPr>
          <p:cNvPr id="11" name="TextBox 34"/>
          <p:cNvSpPr txBox="1">
            <a:spLocks noChangeArrowheads="1"/>
          </p:cNvSpPr>
          <p:nvPr/>
        </p:nvSpPr>
        <p:spPr bwMode="auto">
          <a:xfrm>
            <a:off x="3204089" y="3691257"/>
            <a:ext cx="1604010" cy="578363"/>
          </a:xfrm>
          <a:prstGeom prst="rect">
            <a:avLst/>
          </a:prstGeom>
          <a:noFill/>
          <a:ln w="25400" cap="rnd">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dirty="0" err="1">
                <a:solidFill>
                  <a:prstClr val="black"/>
                </a:solidFill>
                <a:latin typeface="Calibri" charset="0"/>
              </a:rPr>
              <a:t>Kelurahan</a:t>
            </a:r>
            <a:r>
              <a:rPr lang="en-US" altLang="en-US" sz="1579" dirty="0">
                <a:solidFill>
                  <a:prstClr val="black"/>
                </a:solidFill>
                <a:latin typeface="Calibri" charset="0"/>
              </a:rPr>
              <a:t> </a:t>
            </a:r>
          </a:p>
          <a:p>
            <a:pPr algn="ctr" eaLnBrk="1" hangingPunct="1"/>
            <a:r>
              <a:rPr lang="en-US" altLang="en-US" sz="1579" dirty="0">
                <a:solidFill>
                  <a:prstClr val="black"/>
                </a:solidFill>
                <a:latin typeface="Calibri" charset="0"/>
              </a:rPr>
              <a:t>(Ward)</a:t>
            </a:r>
          </a:p>
        </p:txBody>
      </p:sp>
      <p:cxnSp>
        <p:nvCxnSpPr>
          <p:cNvPr id="12" name="Elbow Connector 11"/>
          <p:cNvCxnSpPr/>
          <p:nvPr/>
        </p:nvCxnSpPr>
        <p:spPr>
          <a:xfrm rot="16200000" flipH="1">
            <a:off x="3337061" y="3022222"/>
            <a:ext cx="435811" cy="902256"/>
          </a:xfrm>
          <a:prstGeom prst="bentConnector3">
            <a:avLst>
              <a:gd name="adj1" fmla="val 50000"/>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rot="5400000">
            <a:off x="2401389" y="2988806"/>
            <a:ext cx="435811" cy="969089"/>
          </a:xfrm>
          <a:prstGeom prst="bentConnector3">
            <a:avLst>
              <a:gd name="adj1" fmla="val 50000"/>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42"/>
          <p:cNvSpPr txBox="1">
            <a:spLocks noChangeArrowheads="1"/>
          </p:cNvSpPr>
          <p:nvPr/>
        </p:nvSpPr>
        <p:spPr bwMode="auto">
          <a:xfrm>
            <a:off x="1466411" y="1418908"/>
            <a:ext cx="668338" cy="33534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b="1">
                <a:solidFill>
                  <a:prstClr val="black"/>
                </a:solidFill>
                <a:latin typeface="Calibri" charset="0"/>
              </a:rPr>
              <a:t>Rural</a:t>
            </a:r>
          </a:p>
        </p:txBody>
      </p:sp>
      <p:sp>
        <p:nvSpPr>
          <p:cNvPr id="15" name="TextBox 43"/>
          <p:cNvSpPr txBox="1">
            <a:spLocks noChangeArrowheads="1"/>
          </p:cNvSpPr>
          <p:nvPr/>
        </p:nvSpPr>
        <p:spPr bwMode="auto">
          <a:xfrm>
            <a:off x="1332744" y="4493261"/>
            <a:ext cx="1604010" cy="821379"/>
          </a:xfrm>
          <a:prstGeom prst="rect">
            <a:avLst/>
          </a:prstGeom>
          <a:noFill/>
          <a:ln w="25400" cap="rnd">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a:solidFill>
                  <a:prstClr val="black"/>
                </a:solidFill>
                <a:latin typeface="Calibri" charset="0"/>
              </a:rPr>
              <a:t>Jorong, Korong, Kampung</a:t>
            </a:r>
          </a:p>
          <a:p>
            <a:pPr algn="ctr" eaLnBrk="1" hangingPunct="1"/>
            <a:endParaRPr lang="en-US" altLang="en-US" sz="1579">
              <a:solidFill>
                <a:prstClr val="black"/>
              </a:solidFill>
              <a:latin typeface="Calibri" charset="0"/>
            </a:endParaRPr>
          </a:p>
        </p:txBody>
      </p:sp>
      <p:sp>
        <p:nvSpPr>
          <p:cNvPr id="17" name="TextBox 49"/>
          <p:cNvSpPr txBox="1">
            <a:spLocks noChangeArrowheads="1"/>
          </p:cNvSpPr>
          <p:nvPr/>
        </p:nvSpPr>
        <p:spPr bwMode="auto">
          <a:xfrm>
            <a:off x="4006095" y="1418908"/>
            <a:ext cx="778335" cy="33534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b="1">
                <a:solidFill>
                  <a:prstClr val="black"/>
                </a:solidFill>
                <a:latin typeface="Calibri" charset="0"/>
              </a:rPr>
              <a:t>Urban</a:t>
            </a:r>
          </a:p>
        </p:txBody>
      </p:sp>
      <p:sp>
        <p:nvSpPr>
          <p:cNvPr id="18" name="TextBox 50"/>
          <p:cNvSpPr txBox="1">
            <a:spLocks noChangeArrowheads="1"/>
          </p:cNvSpPr>
          <p:nvPr/>
        </p:nvSpPr>
        <p:spPr bwMode="auto">
          <a:xfrm>
            <a:off x="1399577" y="3290253"/>
            <a:ext cx="668338" cy="33534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b="1">
                <a:solidFill>
                  <a:prstClr val="black"/>
                </a:solidFill>
                <a:latin typeface="Calibri" charset="0"/>
              </a:rPr>
              <a:t>Rural</a:t>
            </a:r>
          </a:p>
        </p:txBody>
      </p:sp>
      <p:sp>
        <p:nvSpPr>
          <p:cNvPr id="19" name="TextBox 51"/>
          <p:cNvSpPr txBox="1">
            <a:spLocks noChangeArrowheads="1"/>
          </p:cNvSpPr>
          <p:nvPr/>
        </p:nvSpPr>
        <p:spPr bwMode="auto">
          <a:xfrm>
            <a:off x="3939262" y="3290253"/>
            <a:ext cx="778335" cy="33534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b="1">
                <a:solidFill>
                  <a:prstClr val="black"/>
                </a:solidFill>
                <a:latin typeface="Calibri" charset="0"/>
              </a:rPr>
              <a:t>Urban</a:t>
            </a:r>
          </a:p>
        </p:txBody>
      </p:sp>
      <p:sp>
        <p:nvSpPr>
          <p:cNvPr id="26" name="TextBox 34"/>
          <p:cNvSpPr txBox="1">
            <a:spLocks noChangeArrowheads="1"/>
          </p:cNvSpPr>
          <p:nvPr/>
        </p:nvSpPr>
        <p:spPr bwMode="auto">
          <a:xfrm>
            <a:off x="3204089" y="4489903"/>
            <a:ext cx="1604010" cy="578363"/>
          </a:xfrm>
          <a:prstGeom prst="rect">
            <a:avLst/>
          </a:prstGeom>
          <a:noFill/>
          <a:ln w="25400" cap="rnd">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dirty="0" err="1">
                <a:solidFill>
                  <a:prstClr val="black"/>
                </a:solidFill>
                <a:latin typeface="Calibri" charset="0"/>
              </a:rPr>
              <a:t>Rukun</a:t>
            </a:r>
            <a:endParaRPr lang="en-US" altLang="en-US" sz="1579" dirty="0">
              <a:solidFill>
                <a:prstClr val="black"/>
              </a:solidFill>
              <a:latin typeface="Calibri" charset="0"/>
            </a:endParaRPr>
          </a:p>
          <a:p>
            <a:pPr algn="ctr" eaLnBrk="1" hangingPunct="1"/>
            <a:r>
              <a:rPr lang="en-US" altLang="en-US" sz="1579" dirty="0" err="1">
                <a:solidFill>
                  <a:prstClr val="black"/>
                </a:solidFill>
                <a:latin typeface="Calibri" charset="0"/>
              </a:rPr>
              <a:t>Warga</a:t>
            </a:r>
            <a:endParaRPr lang="en-US" altLang="en-US" sz="1579" dirty="0">
              <a:solidFill>
                <a:prstClr val="black"/>
              </a:solidFill>
              <a:latin typeface="Calibri" charset="0"/>
            </a:endParaRPr>
          </a:p>
        </p:txBody>
      </p:sp>
      <p:sp>
        <p:nvSpPr>
          <p:cNvPr id="27" name="TextBox 34"/>
          <p:cNvSpPr txBox="1">
            <a:spLocks noChangeArrowheads="1"/>
          </p:cNvSpPr>
          <p:nvPr/>
        </p:nvSpPr>
        <p:spPr bwMode="auto">
          <a:xfrm>
            <a:off x="3204089" y="5288550"/>
            <a:ext cx="1604010" cy="578363"/>
          </a:xfrm>
          <a:prstGeom prst="rect">
            <a:avLst/>
          </a:prstGeom>
          <a:noFill/>
          <a:ln w="25400" cap="rnd">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dirty="0" err="1">
                <a:solidFill>
                  <a:prstClr val="black"/>
                </a:solidFill>
                <a:latin typeface="Calibri" charset="0"/>
              </a:rPr>
              <a:t>Rukun</a:t>
            </a:r>
            <a:r>
              <a:rPr lang="en-US" altLang="en-US" sz="1579" dirty="0">
                <a:solidFill>
                  <a:prstClr val="black"/>
                </a:solidFill>
                <a:latin typeface="Calibri" charset="0"/>
              </a:rPr>
              <a:t> </a:t>
            </a:r>
          </a:p>
          <a:p>
            <a:pPr algn="ctr" eaLnBrk="1" hangingPunct="1"/>
            <a:r>
              <a:rPr lang="en-US" altLang="en-US" sz="1579" dirty="0" err="1">
                <a:solidFill>
                  <a:prstClr val="black"/>
                </a:solidFill>
                <a:latin typeface="Calibri" charset="0"/>
              </a:rPr>
              <a:t>Tunaga</a:t>
            </a:r>
            <a:endParaRPr lang="en-US" altLang="en-US" sz="1579" dirty="0">
              <a:solidFill>
                <a:prstClr val="black"/>
              </a:solidFill>
              <a:latin typeface="Calibri" charset="0"/>
            </a:endParaRPr>
          </a:p>
        </p:txBody>
      </p:sp>
      <p:sp>
        <p:nvSpPr>
          <p:cNvPr id="28" name="TextBox 34"/>
          <p:cNvSpPr txBox="1">
            <a:spLocks noChangeArrowheads="1"/>
          </p:cNvSpPr>
          <p:nvPr/>
        </p:nvSpPr>
        <p:spPr bwMode="auto">
          <a:xfrm>
            <a:off x="3204089" y="6104658"/>
            <a:ext cx="1604010" cy="578363"/>
          </a:xfrm>
          <a:prstGeom prst="rect">
            <a:avLst/>
          </a:prstGeom>
          <a:noFill/>
          <a:ln w="25400" cap="rnd">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1579" dirty="0" err="1">
                <a:solidFill>
                  <a:prstClr val="black"/>
                </a:solidFill>
                <a:latin typeface="Calibri" charset="0"/>
              </a:rPr>
              <a:t>Kepala</a:t>
            </a:r>
            <a:r>
              <a:rPr lang="en-US" altLang="en-US" sz="1579" dirty="0">
                <a:solidFill>
                  <a:prstClr val="black"/>
                </a:solidFill>
                <a:latin typeface="Calibri" charset="0"/>
              </a:rPr>
              <a:t> </a:t>
            </a:r>
            <a:r>
              <a:rPr lang="en-US" altLang="en-US" sz="1579" dirty="0" err="1">
                <a:solidFill>
                  <a:prstClr val="black"/>
                </a:solidFill>
                <a:latin typeface="Calibri" charset="0"/>
              </a:rPr>
              <a:t>Keluarga</a:t>
            </a:r>
            <a:r>
              <a:rPr lang="en-US" altLang="en-US" sz="1579" dirty="0">
                <a:solidFill>
                  <a:prstClr val="black"/>
                </a:solidFill>
                <a:latin typeface="Calibri" charset="0"/>
              </a:rPr>
              <a:t> (household)</a:t>
            </a:r>
          </a:p>
        </p:txBody>
      </p:sp>
      <p:sp>
        <p:nvSpPr>
          <p:cNvPr id="30" name="TextBox 29"/>
          <p:cNvSpPr txBox="1"/>
          <p:nvPr/>
        </p:nvSpPr>
        <p:spPr>
          <a:xfrm>
            <a:off x="6043580" y="1536277"/>
            <a:ext cx="3282079" cy="578300"/>
          </a:xfrm>
          <a:prstGeom prst="rect">
            <a:avLst/>
          </a:prstGeom>
          <a:noFill/>
        </p:spPr>
        <p:txBody>
          <a:bodyPr wrap="square" rtlCol="0">
            <a:spAutoFit/>
          </a:bodyPr>
          <a:lstStyle/>
          <a:p>
            <a:pPr algn="ctr"/>
            <a:r>
              <a:rPr lang="en-US" sz="3158" b="1">
                <a:solidFill>
                  <a:prstClr val="black">
                    <a:lumMod val="50000"/>
                    <a:lumOff val="50000"/>
                  </a:prstClr>
                </a:solidFill>
                <a:latin typeface="Avenir Book" charset="0"/>
                <a:ea typeface="Avenir Book" charset="0"/>
                <a:cs typeface="Avenir Book" charset="0"/>
              </a:rPr>
              <a:t>Indonesia</a:t>
            </a:r>
            <a:endParaRPr lang="en-US" sz="3158" b="1" dirty="0">
              <a:solidFill>
                <a:prstClr val="black">
                  <a:lumMod val="50000"/>
                  <a:lumOff val="50000"/>
                </a:prstClr>
              </a:solidFill>
              <a:latin typeface="Avenir Book" charset="0"/>
              <a:ea typeface="Avenir Book" charset="0"/>
              <a:cs typeface="Avenir Book" charset="0"/>
            </a:endParaRPr>
          </a:p>
        </p:txBody>
      </p:sp>
      <p:cxnSp>
        <p:nvCxnSpPr>
          <p:cNvPr id="21" name="Straight Connector 20"/>
          <p:cNvCxnSpPr>
            <a:stCxn id="10" idx="2"/>
            <a:endCxn id="15" idx="0"/>
          </p:cNvCxnSpPr>
          <p:nvPr/>
        </p:nvCxnSpPr>
        <p:spPr>
          <a:xfrm>
            <a:off x="2134749" y="4269619"/>
            <a:ext cx="0" cy="22364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a:endCxn id="26" idx="0"/>
          </p:cNvCxnSpPr>
          <p:nvPr/>
        </p:nvCxnSpPr>
        <p:spPr>
          <a:xfrm>
            <a:off x="4006094" y="4269620"/>
            <a:ext cx="0" cy="22028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6" idx="2"/>
            <a:endCxn id="27" idx="0"/>
          </p:cNvCxnSpPr>
          <p:nvPr/>
        </p:nvCxnSpPr>
        <p:spPr>
          <a:xfrm>
            <a:off x="4006094" y="5068266"/>
            <a:ext cx="0" cy="2202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7" idx="2"/>
            <a:endCxn id="28" idx="0"/>
          </p:cNvCxnSpPr>
          <p:nvPr/>
        </p:nvCxnSpPr>
        <p:spPr>
          <a:xfrm>
            <a:off x="4006094" y="5866913"/>
            <a:ext cx="0" cy="2377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43579" y="2247151"/>
            <a:ext cx="3282079" cy="4035524"/>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5051233" y="1017715"/>
            <a:ext cx="623889" cy="578300"/>
          </a:xfrm>
          <a:prstGeom prst="rect">
            <a:avLst/>
          </a:prstGeom>
          <a:solidFill>
            <a:schemeClr val="accent5"/>
          </a:solidFill>
        </p:spPr>
        <p:txBody>
          <a:bodyPr wrap="none" rtlCol="0">
            <a:spAutoFit/>
          </a:bodyPr>
          <a:lstStyle/>
          <a:p>
            <a:r>
              <a:rPr lang="en-US" sz="3158" dirty="0">
                <a:solidFill>
                  <a:prstClr val="white"/>
                </a:solidFill>
                <a:latin typeface="Calibri" panose="020F0502020204030204"/>
              </a:rPr>
              <a:t>A1</a:t>
            </a:r>
          </a:p>
        </p:txBody>
      </p:sp>
      <p:sp>
        <p:nvSpPr>
          <p:cNvPr id="36" name="TextBox 35"/>
          <p:cNvSpPr txBox="1"/>
          <p:nvPr/>
        </p:nvSpPr>
        <p:spPr>
          <a:xfrm>
            <a:off x="5051233" y="1819720"/>
            <a:ext cx="623889" cy="578300"/>
          </a:xfrm>
          <a:prstGeom prst="rect">
            <a:avLst/>
          </a:prstGeom>
          <a:solidFill>
            <a:schemeClr val="accent5"/>
          </a:solidFill>
        </p:spPr>
        <p:txBody>
          <a:bodyPr wrap="none" rtlCol="0">
            <a:spAutoFit/>
          </a:bodyPr>
          <a:lstStyle/>
          <a:p>
            <a:r>
              <a:rPr lang="en-US" sz="3158" dirty="0">
                <a:solidFill>
                  <a:prstClr val="white"/>
                </a:solidFill>
                <a:latin typeface="Calibri" panose="020F0502020204030204"/>
              </a:rPr>
              <a:t>A2</a:t>
            </a:r>
          </a:p>
        </p:txBody>
      </p:sp>
      <p:sp>
        <p:nvSpPr>
          <p:cNvPr id="38" name="TextBox 37"/>
          <p:cNvSpPr txBox="1"/>
          <p:nvPr/>
        </p:nvSpPr>
        <p:spPr>
          <a:xfrm>
            <a:off x="5051233" y="2688559"/>
            <a:ext cx="623889" cy="578300"/>
          </a:xfrm>
          <a:prstGeom prst="rect">
            <a:avLst/>
          </a:prstGeom>
          <a:solidFill>
            <a:schemeClr val="accent5"/>
          </a:solidFill>
        </p:spPr>
        <p:txBody>
          <a:bodyPr wrap="none" rtlCol="0">
            <a:spAutoFit/>
          </a:bodyPr>
          <a:lstStyle/>
          <a:p>
            <a:r>
              <a:rPr lang="en-US" sz="3158" dirty="0">
                <a:solidFill>
                  <a:prstClr val="white"/>
                </a:solidFill>
                <a:latin typeface="Calibri" panose="020F0502020204030204"/>
              </a:rPr>
              <a:t>A3</a:t>
            </a:r>
          </a:p>
        </p:txBody>
      </p:sp>
      <p:sp>
        <p:nvSpPr>
          <p:cNvPr id="39" name="TextBox 38"/>
          <p:cNvSpPr txBox="1"/>
          <p:nvPr/>
        </p:nvSpPr>
        <p:spPr>
          <a:xfrm>
            <a:off x="5048244" y="3691256"/>
            <a:ext cx="623889" cy="578300"/>
          </a:xfrm>
          <a:prstGeom prst="rect">
            <a:avLst/>
          </a:prstGeom>
          <a:solidFill>
            <a:schemeClr val="accent5"/>
          </a:solidFill>
        </p:spPr>
        <p:txBody>
          <a:bodyPr wrap="none" rtlCol="0">
            <a:spAutoFit/>
          </a:bodyPr>
          <a:lstStyle/>
          <a:p>
            <a:r>
              <a:rPr lang="en-US" sz="3158" dirty="0">
                <a:solidFill>
                  <a:prstClr val="white"/>
                </a:solidFill>
                <a:latin typeface="Calibri" panose="020F0502020204030204"/>
              </a:rPr>
              <a:t>A4</a:t>
            </a:r>
          </a:p>
        </p:txBody>
      </p:sp>
      <p:sp>
        <p:nvSpPr>
          <p:cNvPr id="40" name="TextBox 39"/>
          <p:cNvSpPr txBox="1"/>
          <p:nvPr/>
        </p:nvSpPr>
        <p:spPr>
          <a:xfrm>
            <a:off x="5048244" y="4489902"/>
            <a:ext cx="623889" cy="578300"/>
          </a:xfrm>
          <a:prstGeom prst="rect">
            <a:avLst/>
          </a:prstGeom>
          <a:solidFill>
            <a:schemeClr val="accent5"/>
          </a:solidFill>
        </p:spPr>
        <p:txBody>
          <a:bodyPr wrap="none" rtlCol="0">
            <a:spAutoFit/>
          </a:bodyPr>
          <a:lstStyle/>
          <a:p>
            <a:r>
              <a:rPr lang="en-US" sz="3158" dirty="0">
                <a:solidFill>
                  <a:prstClr val="white"/>
                </a:solidFill>
                <a:latin typeface="Calibri" panose="020F0502020204030204"/>
              </a:rPr>
              <a:t>A5</a:t>
            </a:r>
          </a:p>
        </p:txBody>
      </p:sp>
      <p:sp>
        <p:nvSpPr>
          <p:cNvPr id="41" name="TextBox 40"/>
          <p:cNvSpPr txBox="1"/>
          <p:nvPr/>
        </p:nvSpPr>
        <p:spPr>
          <a:xfrm>
            <a:off x="5053988" y="5288550"/>
            <a:ext cx="623889" cy="578300"/>
          </a:xfrm>
          <a:prstGeom prst="rect">
            <a:avLst/>
          </a:prstGeom>
          <a:solidFill>
            <a:schemeClr val="accent5"/>
          </a:solidFill>
        </p:spPr>
        <p:txBody>
          <a:bodyPr wrap="none" rtlCol="0">
            <a:spAutoFit/>
          </a:bodyPr>
          <a:lstStyle/>
          <a:p>
            <a:r>
              <a:rPr lang="en-US" sz="3158" dirty="0">
                <a:solidFill>
                  <a:prstClr val="white"/>
                </a:solidFill>
                <a:latin typeface="Calibri" panose="020F0502020204030204"/>
              </a:rPr>
              <a:t>A6</a:t>
            </a:r>
          </a:p>
        </p:txBody>
      </p:sp>
      <p:sp>
        <p:nvSpPr>
          <p:cNvPr id="42" name="TextBox 41"/>
          <p:cNvSpPr txBox="1"/>
          <p:nvPr/>
        </p:nvSpPr>
        <p:spPr>
          <a:xfrm>
            <a:off x="5059732" y="6128313"/>
            <a:ext cx="623889" cy="578300"/>
          </a:xfrm>
          <a:prstGeom prst="rect">
            <a:avLst/>
          </a:prstGeom>
          <a:solidFill>
            <a:schemeClr val="accent5"/>
          </a:solidFill>
        </p:spPr>
        <p:txBody>
          <a:bodyPr wrap="none" rtlCol="0">
            <a:spAutoFit/>
          </a:bodyPr>
          <a:lstStyle/>
          <a:p>
            <a:r>
              <a:rPr lang="en-US" sz="3158" dirty="0">
                <a:solidFill>
                  <a:prstClr val="white"/>
                </a:solidFill>
                <a:latin typeface="Calibri" panose="020F0502020204030204"/>
              </a:rPr>
              <a:t>A7</a:t>
            </a:r>
          </a:p>
        </p:txBody>
      </p:sp>
    </p:spTree>
    <p:extLst>
      <p:ext uri="{BB962C8B-B14F-4D97-AF65-F5344CB8AC3E}">
        <p14:creationId xmlns:p14="http://schemas.microsoft.com/office/powerpoint/2010/main" val="955683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148" y="684148"/>
            <a:ext cx="8688388" cy="584775"/>
          </a:xfrm>
          <a:prstGeom prst="rect">
            <a:avLst/>
          </a:prstGeom>
          <a:ln w="25400">
            <a:noFill/>
          </a:ln>
        </p:spPr>
        <p:txBody>
          <a:bodyPr wrap="square" lIns="0" tIns="0" rIns="0" bIns="0" rtlCol="0"/>
          <a:lstStyle>
            <a:defPPr>
              <a:defRPr lang="en-US"/>
            </a:defPPr>
            <a:lvl1pPr>
              <a:defRPr sz="3200" b="1" cap="all">
                <a:latin typeface="Roboto Slab" pitchFamily="2" charset="0"/>
                <a:ea typeface="Roboto Slab" pitchFamily="2" charset="0"/>
              </a:defRPr>
            </a:lvl1pPr>
          </a:lstStyle>
          <a:p>
            <a:r>
              <a:rPr lang="en-US" dirty="0"/>
              <a:t>COD-AB  attributes</a:t>
            </a:r>
          </a:p>
        </p:txBody>
      </p:sp>
      <p:graphicFrame>
        <p:nvGraphicFramePr>
          <p:cNvPr id="3" name="Object 2"/>
          <p:cNvGraphicFramePr>
            <a:graphicFrameLocks noChangeAspect="1"/>
          </p:cNvGraphicFramePr>
          <p:nvPr/>
        </p:nvGraphicFramePr>
        <p:xfrm>
          <a:off x="1804511" y="4127389"/>
          <a:ext cx="7084378" cy="2458925"/>
        </p:xfrm>
        <a:graphic>
          <a:graphicData uri="http://schemas.openxmlformats.org/presentationml/2006/ole">
            <mc:AlternateContent xmlns:mc="http://schemas.openxmlformats.org/markup-compatibility/2006">
              <mc:Choice xmlns:v="urn:schemas-microsoft-com:vml" Requires="v">
                <p:oleObj spid="_x0000_s1036" name="Worksheet" r:id="rId4" imgW="5191351" imgH="1952866" progId="Excel.Sheet.8">
                  <p:embed/>
                </p:oleObj>
              </mc:Choice>
              <mc:Fallback>
                <p:oleObj name="Worksheet" r:id="rId4" imgW="5191351" imgH="1952866" progId="Excel.Sheet.8">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4511" y="4127389"/>
                        <a:ext cx="7084378" cy="245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04512" y="1805078"/>
            <a:ext cx="6805248" cy="2322310"/>
          </a:xfrm>
          <a:prstGeom prst="rect">
            <a:avLst/>
          </a:prstGeom>
        </p:spPr>
      </p:pic>
      <p:sp>
        <p:nvSpPr>
          <p:cNvPr id="5" name="object 5">
            <a:extLst>
              <a:ext uri="{FF2B5EF4-FFF2-40B4-BE49-F238E27FC236}">
                <a16:creationId xmlns:a16="http://schemas.microsoft.com/office/drawing/2014/main" id="{59820086-F46F-4026-9F86-43337405CEB0}"/>
              </a:ext>
            </a:extLst>
          </p:cNvPr>
          <p:cNvSpPr/>
          <p:nvPr/>
        </p:nvSpPr>
        <p:spPr>
          <a:xfrm>
            <a:off x="378148" y="1268923"/>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15469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Shape 381">
            <a:extLst>
              <a:ext uri="{FF2B5EF4-FFF2-40B4-BE49-F238E27FC236}">
                <a16:creationId xmlns:a16="http://schemas.microsoft.com/office/drawing/2014/main" id="{6C2833EA-C4B7-463C-8A8E-DC7BDD2E36DF}"/>
              </a:ext>
            </a:extLst>
          </p:cNvPr>
          <p:cNvGrpSpPr>
            <a:grpSpLocks/>
          </p:cNvGrpSpPr>
          <p:nvPr/>
        </p:nvGrpSpPr>
        <p:grpSpPr bwMode="auto">
          <a:xfrm>
            <a:off x="469900" y="107115"/>
            <a:ext cx="9917360" cy="6935790"/>
            <a:chOff x="0" y="0"/>
            <a:chExt cx="2147482801" cy="1996251040"/>
          </a:xfrm>
        </p:grpSpPr>
        <p:pic>
          <p:nvPicPr>
            <p:cNvPr id="22540" name="Shape 382">
              <a:extLst>
                <a:ext uri="{FF2B5EF4-FFF2-40B4-BE49-F238E27FC236}">
                  <a16:creationId xmlns:a16="http://schemas.microsoft.com/office/drawing/2014/main" id="{5ACB0B03-E8AA-4258-B190-CAFD4677A1C6}"/>
                </a:ext>
              </a:extLst>
            </p:cNvPr>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147482801" cy="199625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Shape 383">
              <a:extLst>
                <a:ext uri="{FF2B5EF4-FFF2-40B4-BE49-F238E27FC236}">
                  <a16:creationId xmlns:a16="http://schemas.microsoft.com/office/drawing/2014/main" id="{42714ED0-9E64-4AEC-ADEF-0C343CB878E7}"/>
                </a:ext>
              </a:extLst>
            </p:cNvPr>
            <p:cNvSpPr txBox="1">
              <a:spLocks noChangeArrowheads="1"/>
            </p:cNvSpPr>
            <p:nvPr/>
          </p:nvSpPr>
          <p:spPr bwMode="auto">
            <a:xfrm>
              <a:off x="1772409885" y="1444365738"/>
              <a:ext cx="340848055" cy="529919992"/>
            </a:xfrm>
            <a:prstGeom prst="rect">
              <a:avLst/>
            </a:prstGeom>
            <a:solidFill>
              <a:srgbClr val="FF6600">
                <a:alpha val="22745"/>
              </a:srgbClr>
            </a:solidFill>
            <a:ln w="12700">
              <a:solidFill>
                <a:srgbClr val="FF6600"/>
              </a:solidFill>
              <a:round/>
              <a:headEnd/>
              <a:tailEnd/>
            </a:ln>
          </p:spPr>
          <p:txBody>
            <a:bodyPr lIns="100821" tIns="50397" rIns="100821" bIns="50397"/>
            <a:lstStyle>
              <a:lvl1pPr>
                <a:spcBef>
                  <a:spcPts val="800"/>
                </a:spcBef>
                <a:buClr>
                  <a:srgbClr val="000000"/>
                </a:buClr>
                <a:buSzPct val="100000"/>
                <a:buFont typeface="Times" panose="02020603050405020304" pitchFamily="18" charset="0"/>
                <a:buChar char="•"/>
                <a:defRPr sz="3200">
                  <a:solidFill>
                    <a:schemeClr val="tx1"/>
                  </a:solidFill>
                  <a:latin typeface="Times" panose="02020603050405020304" pitchFamily="18" charset="0"/>
                  <a:ea typeface="ヒラギノ明朝 ProN W3" charset="-128"/>
                  <a:sym typeface="Times" panose="02020603050405020304" pitchFamily="18" charset="0"/>
                </a:defRPr>
              </a:lvl1pPr>
              <a:lvl2pPr marL="742950" indent="-285750">
                <a:spcBef>
                  <a:spcPts val="700"/>
                </a:spcBef>
                <a:buClr>
                  <a:srgbClr val="000000"/>
                </a:buClr>
                <a:buSzPct val="100000"/>
                <a:buFont typeface="Times" panose="02020603050405020304" pitchFamily="18" charset="0"/>
                <a:buChar char="–"/>
                <a:defRPr sz="2800">
                  <a:solidFill>
                    <a:schemeClr val="tx1"/>
                  </a:solidFill>
                  <a:latin typeface="Times" panose="02020603050405020304" pitchFamily="18" charset="0"/>
                  <a:ea typeface="ヒラギノ明朝 ProN W3" charset="-128"/>
                  <a:sym typeface="Times" panose="02020603050405020304" pitchFamily="18" charset="0"/>
                </a:defRPr>
              </a:lvl2pPr>
              <a:lvl3pPr marL="1143000" indent="-228600">
                <a:spcBef>
                  <a:spcPts val="600"/>
                </a:spcBef>
                <a:buClr>
                  <a:srgbClr val="000000"/>
                </a:buClr>
                <a:buSzPct val="100000"/>
                <a:buFont typeface="Times" panose="02020603050405020304" pitchFamily="18" charset="0"/>
                <a:buChar char="•"/>
                <a:defRPr sz="2400">
                  <a:solidFill>
                    <a:schemeClr val="tx1"/>
                  </a:solidFill>
                  <a:latin typeface="Times" panose="02020603050405020304" pitchFamily="18" charset="0"/>
                  <a:ea typeface="ヒラギノ明朝 ProN W3" charset="-128"/>
                  <a:sym typeface="Times" panose="02020603050405020304" pitchFamily="18" charset="0"/>
                </a:defRPr>
              </a:lvl3pPr>
              <a:lvl4pPr marL="16002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4pPr>
              <a:lvl5pPr marL="20574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9pPr>
            </a:lstStyle>
            <a:p>
              <a:pPr>
                <a:spcBef>
                  <a:spcPct val="0"/>
                </a:spcBef>
                <a:buClrTx/>
                <a:buSzTx/>
                <a:buFontTx/>
                <a:buNone/>
              </a:pPr>
              <a:endParaRPr lang="en-US" altLang="en-US" sz="1323">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sp>
        <p:nvSpPr>
          <p:cNvPr id="22539" name="Shape 388">
            <a:extLst>
              <a:ext uri="{FF2B5EF4-FFF2-40B4-BE49-F238E27FC236}">
                <a16:creationId xmlns:a16="http://schemas.microsoft.com/office/drawing/2014/main" id="{19EB211B-CF26-4735-A22D-1B3398913CC9}"/>
              </a:ext>
            </a:extLst>
          </p:cNvPr>
          <p:cNvSpPr txBox="1">
            <a:spLocks noChangeArrowheads="1"/>
          </p:cNvSpPr>
          <p:nvPr/>
        </p:nvSpPr>
        <p:spPr bwMode="auto">
          <a:xfrm>
            <a:off x="5611286" y="6939664"/>
            <a:ext cx="5433133" cy="61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21" tIns="50397" rIns="100821" bIns="50397"/>
          <a:lstStyle>
            <a:lvl1pPr>
              <a:spcBef>
                <a:spcPts val="800"/>
              </a:spcBef>
              <a:buClr>
                <a:srgbClr val="000000"/>
              </a:buClr>
              <a:buSzPct val="100000"/>
              <a:buFont typeface="Times" panose="02020603050405020304" pitchFamily="18" charset="0"/>
              <a:buChar char="•"/>
              <a:defRPr sz="3200">
                <a:solidFill>
                  <a:schemeClr val="tx1"/>
                </a:solidFill>
                <a:latin typeface="Times" panose="02020603050405020304" pitchFamily="18" charset="0"/>
                <a:ea typeface="ヒラギノ明朝 ProN W3" charset="-128"/>
                <a:sym typeface="Times" panose="02020603050405020304" pitchFamily="18" charset="0"/>
              </a:defRPr>
            </a:lvl1pPr>
            <a:lvl2pPr marL="742950" indent="-285750">
              <a:spcBef>
                <a:spcPts val="700"/>
              </a:spcBef>
              <a:buClr>
                <a:srgbClr val="000000"/>
              </a:buClr>
              <a:buSzPct val="100000"/>
              <a:buFont typeface="Times" panose="02020603050405020304" pitchFamily="18" charset="0"/>
              <a:buChar char="–"/>
              <a:defRPr sz="2800">
                <a:solidFill>
                  <a:schemeClr val="tx1"/>
                </a:solidFill>
                <a:latin typeface="Times" panose="02020603050405020304" pitchFamily="18" charset="0"/>
                <a:ea typeface="ヒラギノ明朝 ProN W3" charset="-128"/>
                <a:sym typeface="Times" panose="02020603050405020304" pitchFamily="18" charset="0"/>
              </a:defRPr>
            </a:lvl2pPr>
            <a:lvl3pPr marL="1143000" indent="-228600">
              <a:spcBef>
                <a:spcPts val="600"/>
              </a:spcBef>
              <a:buClr>
                <a:srgbClr val="000000"/>
              </a:buClr>
              <a:buSzPct val="100000"/>
              <a:buFont typeface="Times" panose="02020603050405020304" pitchFamily="18" charset="0"/>
              <a:buChar char="•"/>
              <a:defRPr sz="2400">
                <a:solidFill>
                  <a:schemeClr val="tx1"/>
                </a:solidFill>
                <a:latin typeface="Times" panose="02020603050405020304" pitchFamily="18" charset="0"/>
                <a:ea typeface="ヒラギノ明朝 ProN W3" charset="-128"/>
                <a:sym typeface="Times" panose="02020603050405020304" pitchFamily="18" charset="0"/>
              </a:defRPr>
            </a:lvl3pPr>
            <a:lvl4pPr marL="16002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4pPr>
            <a:lvl5pPr marL="20574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9pPr>
          </a:lstStyle>
          <a:p>
            <a:pPr algn="ctr">
              <a:spcBef>
                <a:spcPct val="0"/>
              </a:spcBef>
              <a:buSzPct val="25000"/>
              <a:buFont typeface="Arial" panose="020B0604020202020204" pitchFamily="34" charset="0"/>
              <a:buNone/>
            </a:pPr>
            <a:r>
              <a:rPr lang="en-US" altLang="en-US" sz="1800" dirty="0">
                <a:solidFill>
                  <a:srgbClr val="144372"/>
                </a:solidFill>
                <a:latin typeface="Arial" panose="020B0604020202020204" pitchFamily="34" charset="0"/>
                <a:cs typeface="Arial" panose="020B0604020202020204" pitchFamily="34" charset="0"/>
                <a:sym typeface="Arial" panose="020B0604020202020204" pitchFamily="34" charset="0"/>
              </a:rPr>
              <a:t>P-codes for Populated places do not need </a:t>
            </a:r>
          </a:p>
          <a:p>
            <a:pPr algn="ctr">
              <a:spcBef>
                <a:spcPct val="0"/>
              </a:spcBef>
              <a:buSzPct val="25000"/>
              <a:buFont typeface="Arial" panose="020B0604020202020204" pitchFamily="34" charset="0"/>
              <a:buNone/>
            </a:pPr>
            <a:r>
              <a:rPr lang="en-US" altLang="en-US" sz="1800" dirty="0">
                <a:solidFill>
                  <a:srgbClr val="144372"/>
                </a:solidFill>
                <a:latin typeface="Arial" panose="020B0604020202020204" pitchFamily="34" charset="0"/>
                <a:cs typeface="Arial" panose="020B0604020202020204" pitchFamily="34" charset="0"/>
                <a:sym typeface="Arial" panose="020B0604020202020204" pitchFamily="34" charset="0"/>
              </a:rPr>
              <a:t>to contain the hierarchy of admin levels</a:t>
            </a:r>
          </a:p>
        </p:txBody>
      </p:sp>
      <p:sp>
        <p:nvSpPr>
          <p:cNvPr id="22537" name="Shape 392">
            <a:extLst>
              <a:ext uri="{FF2B5EF4-FFF2-40B4-BE49-F238E27FC236}">
                <a16:creationId xmlns:a16="http://schemas.microsoft.com/office/drawing/2014/main" id="{4F457C3C-24D5-4B3C-9AA0-CDC97535F4B3}"/>
              </a:ext>
            </a:extLst>
          </p:cNvPr>
          <p:cNvSpPr txBox="1">
            <a:spLocks noChangeArrowheads="1"/>
          </p:cNvSpPr>
          <p:nvPr/>
        </p:nvSpPr>
        <p:spPr bwMode="auto">
          <a:xfrm>
            <a:off x="306140" y="7025791"/>
            <a:ext cx="2876334" cy="4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21" tIns="50397" rIns="100821" bIns="50397"/>
          <a:lstStyle>
            <a:lvl1pPr>
              <a:spcBef>
                <a:spcPts val="800"/>
              </a:spcBef>
              <a:buClr>
                <a:srgbClr val="000000"/>
              </a:buClr>
              <a:buSzPct val="100000"/>
              <a:buFont typeface="Times" panose="02020603050405020304" pitchFamily="18" charset="0"/>
              <a:buChar char="•"/>
              <a:defRPr sz="3200">
                <a:solidFill>
                  <a:schemeClr val="tx1"/>
                </a:solidFill>
                <a:latin typeface="Times" panose="02020603050405020304" pitchFamily="18" charset="0"/>
                <a:ea typeface="ヒラギノ明朝 ProN W3" charset="-128"/>
                <a:sym typeface="Times" panose="02020603050405020304" pitchFamily="18" charset="0"/>
              </a:defRPr>
            </a:lvl1pPr>
            <a:lvl2pPr marL="742950" indent="-285750">
              <a:spcBef>
                <a:spcPts val="700"/>
              </a:spcBef>
              <a:buClr>
                <a:srgbClr val="000000"/>
              </a:buClr>
              <a:buSzPct val="100000"/>
              <a:buFont typeface="Times" panose="02020603050405020304" pitchFamily="18" charset="0"/>
              <a:buChar char="–"/>
              <a:defRPr sz="2800">
                <a:solidFill>
                  <a:schemeClr val="tx1"/>
                </a:solidFill>
                <a:latin typeface="Times" panose="02020603050405020304" pitchFamily="18" charset="0"/>
                <a:ea typeface="ヒラギノ明朝 ProN W3" charset="-128"/>
                <a:sym typeface="Times" panose="02020603050405020304" pitchFamily="18" charset="0"/>
              </a:defRPr>
            </a:lvl2pPr>
            <a:lvl3pPr marL="1143000" indent="-228600">
              <a:spcBef>
                <a:spcPts val="600"/>
              </a:spcBef>
              <a:buClr>
                <a:srgbClr val="000000"/>
              </a:buClr>
              <a:buSzPct val="100000"/>
              <a:buFont typeface="Times" panose="02020603050405020304" pitchFamily="18" charset="0"/>
              <a:buChar char="•"/>
              <a:defRPr sz="2400">
                <a:solidFill>
                  <a:schemeClr val="tx1"/>
                </a:solidFill>
                <a:latin typeface="Times" panose="02020603050405020304" pitchFamily="18" charset="0"/>
                <a:ea typeface="ヒラギノ明朝 ProN W3" charset="-128"/>
                <a:sym typeface="Times" panose="02020603050405020304" pitchFamily="18" charset="0"/>
              </a:defRPr>
            </a:lvl3pPr>
            <a:lvl4pPr marL="16002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4pPr>
            <a:lvl5pPr marL="20574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9pPr>
          </a:lstStyle>
          <a:p>
            <a:pPr>
              <a:spcBef>
                <a:spcPct val="0"/>
              </a:spcBef>
              <a:buClr>
                <a:schemeClr val="accent2"/>
              </a:buClr>
              <a:buSzPct val="25000"/>
              <a:buFont typeface="Times New Roman" panose="02020603050405020304" pitchFamily="18" charset="0"/>
              <a:buNone/>
            </a:pPr>
            <a:r>
              <a:rPr lang="en-US" altLang="en-US" sz="1985" u="sng" dirty="0">
                <a:solidFill>
                  <a:schemeClr val="hlink"/>
                </a:solidFill>
                <a:latin typeface="Times New Roman" panose="02020603050405020304" pitchFamily="18" charset="0"/>
                <a:cs typeface="Times New Roman" panose="02020603050405020304" pitchFamily="18" charset="0"/>
                <a:sym typeface="Times New Roman" panose="02020603050405020304" pitchFamily="18" charset="0"/>
                <a:hlinkClick r:id="rId4"/>
              </a:rPr>
              <a:t>P code guidance </a:t>
            </a:r>
            <a:endParaRPr lang="en-US" altLang="en-US" sz="1985" u="sng" dirty="0">
              <a:solidFill>
                <a:schemeClr val="hlink"/>
              </a:solidFill>
              <a:latin typeface="Times New Roman" panose="02020603050405020304" pitchFamily="18" charset="0"/>
              <a:cs typeface="Times New Roman" panose="02020603050405020304" pitchFamily="18" charset="0"/>
              <a:sym typeface="Times New Roman" panose="02020603050405020304" pitchFamily="18" charset="0"/>
              <a:hlinkClick r:id="rId5"/>
            </a:endParaRPr>
          </a:p>
        </p:txBody>
      </p:sp>
      <p:sp>
        <p:nvSpPr>
          <p:cNvPr id="8" name="TextBox 7">
            <a:extLst>
              <a:ext uri="{FF2B5EF4-FFF2-40B4-BE49-F238E27FC236}">
                <a16:creationId xmlns:a16="http://schemas.microsoft.com/office/drawing/2014/main" id="{0AE23987-1821-4B73-ABD7-1587565F8B44}"/>
              </a:ext>
            </a:extLst>
          </p:cNvPr>
          <p:cNvSpPr txBox="1"/>
          <p:nvPr/>
        </p:nvSpPr>
        <p:spPr>
          <a:xfrm>
            <a:off x="316540" y="462489"/>
            <a:ext cx="2256309" cy="584775"/>
          </a:xfrm>
          <a:prstGeom prst="rect">
            <a:avLst/>
          </a:prstGeom>
          <a:ln w="25400">
            <a:noFill/>
          </a:ln>
        </p:spPr>
        <p:txBody>
          <a:bodyPr wrap="square" lIns="0" tIns="0" rIns="0" bIns="0" rtlCol="0"/>
          <a:lstStyle>
            <a:defPPr>
              <a:defRPr lang="en-US"/>
            </a:defPPr>
            <a:lvl1pPr>
              <a:defRPr sz="3200" b="1" cap="all">
                <a:latin typeface="Roboto Slab" pitchFamily="2" charset="0"/>
                <a:ea typeface="Roboto Slab" pitchFamily="2" charset="0"/>
              </a:defRPr>
            </a:lvl1pPr>
          </a:lstStyle>
          <a:p>
            <a:r>
              <a:rPr lang="en-US" dirty="0"/>
              <a:t>P-codes</a:t>
            </a:r>
          </a:p>
        </p:txBody>
      </p:sp>
      <p:sp>
        <p:nvSpPr>
          <p:cNvPr id="9" name="object 5">
            <a:extLst>
              <a:ext uri="{FF2B5EF4-FFF2-40B4-BE49-F238E27FC236}">
                <a16:creationId xmlns:a16="http://schemas.microsoft.com/office/drawing/2014/main" id="{8EB7C6FC-C120-4569-9695-1BB5D3CF5F88}"/>
              </a:ext>
            </a:extLst>
          </p:cNvPr>
          <p:cNvSpPr/>
          <p:nvPr/>
        </p:nvSpPr>
        <p:spPr>
          <a:xfrm>
            <a:off x="306140" y="1047264"/>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64399FF-C0C3-41E4-8274-A977A1963143}"/>
              </a:ext>
            </a:extLst>
          </p:cNvPr>
          <p:cNvGrpSpPr/>
          <p:nvPr/>
        </p:nvGrpSpPr>
        <p:grpSpPr>
          <a:xfrm>
            <a:off x="3976231" y="2931309"/>
            <a:ext cx="1575209" cy="1483781"/>
            <a:chOff x="359442" y="4555896"/>
            <a:chExt cx="1905000" cy="1905000"/>
          </a:xfrm>
        </p:grpSpPr>
        <p:sp>
          <p:nvSpPr>
            <p:cNvPr id="10" name="Rectangle 9">
              <a:extLst>
                <a:ext uri="{FF2B5EF4-FFF2-40B4-BE49-F238E27FC236}">
                  <a16:creationId xmlns:a16="http://schemas.microsoft.com/office/drawing/2014/main" id="{09738DD2-FD99-4FA8-B732-FD99349C2CF9}"/>
                </a:ext>
              </a:extLst>
            </p:cNvPr>
            <p:cNvSpPr/>
            <p:nvPr/>
          </p:nvSpPr>
          <p:spPr>
            <a:xfrm>
              <a:off x="359442" y="4555896"/>
              <a:ext cx="1905000" cy="190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 name="Freeform 126">
              <a:extLst>
                <a:ext uri="{FF2B5EF4-FFF2-40B4-BE49-F238E27FC236}">
                  <a16:creationId xmlns:a16="http://schemas.microsoft.com/office/drawing/2014/main" id="{8C39DD75-E7F4-40B6-B20C-EE3D2AADBFE7}"/>
                </a:ext>
              </a:extLst>
            </p:cNvPr>
            <p:cNvSpPr/>
            <p:nvPr/>
          </p:nvSpPr>
          <p:spPr>
            <a:xfrm>
              <a:off x="397542" y="4731156"/>
              <a:ext cx="1828800" cy="1554480"/>
            </a:xfrm>
            <a:custGeom>
              <a:avLst/>
              <a:gdLst>
                <a:gd name="connsiteX0" fmla="*/ 1524000 w 1828800"/>
                <a:gd name="connsiteY0" fmla="*/ 243840 h 1554480"/>
                <a:gd name="connsiteX1" fmla="*/ 1371600 w 1828800"/>
                <a:gd name="connsiteY1" fmla="*/ 91440 h 1554480"/>
                <a:gd name="connsiteX2" fmla="*/ 1143000 w 1828800"/>
                <a:gd name="connsiteY2" fmla="*/ 0 h 1554480"/>
                <a:gd name="connsiteX3" fmla="*/ 944880 w 1828800"/>
                <a:gd name="connsiteY3" fmla="*/ 0 h 1554480"/>
                <a:gd name="connsiteX4" fmla="*/ 762000 w 1828800"/>
                <a:gd name="connsiteY4" fmla="*/ 15240 h 1554480"/>
                <a:gd name="connsiteX5" fmla="*/ 594360 w 1828800"/>
                <a:gd name="connsiteY5" fmla="*/ 60960 h 1554480"/>
                <a:gd name="connsiteX6" fmla="*/ 365760 w 1828800"/>
                <a:gd name="connsiteY6" fmla="*/ 198120 h 1554480"/>
                <a:gd name="connsiteX7" fmla="*/ 91440 w 1828800"/>
                <a:gd name="connsiteY7" fmla="*/ 411480 h 1554480"/>
                <a:gd name="connsiteX8" fmla="*/ 0 w 1828800"/>
                <a:gd name="connsiteY8" fmla="*/ 655320 h 1554480"/>
                <a:gd name="connsiteX9" fmla="*/ 121920 w 1828800"/>
                <a:gd name="connsiteY9" fmla="*/ 868680 h 1554480"/>
                <a:gd name="connsiteX10" fmla="*/ 152400 w 1828800"/>
                <a:gd name="connsiteY10" fmla="*/ 1021080 h 1554480"/>
                <a:gd name="connsiteX11" fmla="*/ 106680 w 1828800"/>
                <a:gd name="connsiteY11" fmla="*/ 1234440 h 1554480"/>
                <a:gd name="connsiteX12" fmla="*/ 152400 w 1828800"/>
                <a:gd name="connsiteY12" fmla="*/ 1447800 h 1554480"/>
                <a:gd name="connsiteX13" fmla="*/ 365760 w 1828800"/>
                <a:gd name="connsiteY13" fmla="*/ 1554480 h 1554480"/>
                <a:gd name="connsiteX14" fmla="*/ 594360 w 1828800"/>
                <a:gd name="connsiteY14" fmla="*/ 1478280 h 1554480"/>
                <a:gd name="connsiteX15" fmla="*/ 853440 w 1828800"/>
                <a:gd name="connsiteY15" fmla="*/ 1310640 h 1554480"/>
                <a:gd name="connsiteX16" fmla="*/ 1082040 w 1828800"/>
                <a:gd name="connsiteY16" fmla="*/ 1310640 h 1554480"/>
                <a:gd name="connsiteX17" fmla="*/ 1341120 w 1828800"/>
                <a:gd name="connsiteY17" fmla="*/ 1402080 h 1554480"/>
                <a:gd name="connsiteX18" fmla="*/ 1630680 w 1828800"/>
                <a:gd name="connsiteY18" fmla="*/ 1280160 h 1554480"/>
                <a:gd name="connsiteX19" fmla="*/ 1767840 w 1828800"/>
                <a:gd name="connsiteY19" fmla="*/ 1143000 h 1554480"/>
                <a:gd name="connsiteX20" fmla="*/ 1828800 w 1828800"/>
                <a:gd name="connsiteY20" fmla="*/ 899160 h 1554480"/>
                <a:gd name="connsiteX21" fmla="*/ 1813560 w 1828800"/>
                <a:gd name="connsiteY21" fmla="*/ 609600 h 1554480"/>
                <a:gd name="connsiteX22" fmla="*/ 1676400 w 1828800"/>
                <a:gd name="connsiteY22" fmla="*/ 457200 h 1554480"/>
                <a:gd name="connsiteX23" fmla="*/ 1524000 w 1828800"/>
                <a:gd name="connsiteY23" fmla="*/ 24384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800" h="1554480">
                  <a:moveTo>
                    <a:pt x="1524000" y="243840"/>
                  </a:moveTo>
                  <a:lnTo>
                    <a:pt x="1371600" y="91440"/>
                  </a:lnTo>
                  <a:lnTo>
                    <a:pt x="1143000" y="0"/>
                  </a:lnTo>
                  <a:lnTo>
                    <a:pt x="944880" y="0"/>
                  </a:lnTo>
                  <a:lnTo>
                    <a:pt x="762000" y="15240"/>
                  </a:lnTo>
                  <a:lnTo>
                    <a:pt x="594360" y="60960"/>
                  </a:lnTo>
                  <a:lnTo>
                    <a:pt x="365760" y="198120"/>
                  </a:lnTo>
                  <a:lnTo>
                    <a:pt x="91440" y="411480"/>
                  </a:lnTo>
                  <a:lnTo>
                    <a:pt x="0" y="655320"/>
                  </a:lnTo>
                  <a:lnTo>
                    <a:pt x="121920" y="868680"/>
                  </a:lnTo>
                  <a:lnTo>
                    <a:pt x="152400" y="1021080"/>
                  </a:lnTo>
                  <a:lnTo>
                    <a:pt x="106680" y="1234440"/>
                  </a:lnTo>
                  <a:lnTo>
                    <a:pt x="152400" y="1447800"/>
                  </a:lnTo>
                  <a:lnTo>
                    <a:pt x="365760" y="1554480"/>
                  </a:lnTo>
                  <a:lnTo>
                    <a:pt x="594360" y="1478280"/>
                  </a:lnTo>
                  <a:lnTo>
                    <a:pt x="853440" y="1310640"/>
                  </a:lnTo>
                  <a:lnTo>
                    <a:pt x="1082040" y="1310640"/>
                  </a:lnTo>
                  <a:lnTo>
                    <a:pt x="1341120" y="1402080"/>
                  </a:lnTo>
                  <a:lnTo>
                    <a:pt x="1630680" y="1280160"/>
                  </a:lnTo>
                  <a:lnTo>
                    <a:pt x="1767840" y="1143000"/>
                  </a:lnTo>
                  <a:lnTo>
                    <a:pt x="1828800" y="899160"/>
                  </a:lnTo>
                  <a:lnTo>
                    <a:pt x="1813560" y="609600"/>
                  </a:lnTo>
                  <a:lnTo>
                    <a:pt x="1676400" y="457200"/>
                  </a:lnTo>
                  <a:lnTo>
                    <a:pt x="1524000" y="243840"/>
                  </a:lnTo>
                  <a:close/>
                </a:path>
              </a:pathLst>
            </a:cu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nvGrpSpPr>
            <p:cNvPr id="12" name="Group 11">
              <a:extLst>
                <a:ext uri="{FF2B5EF4-FFF2-40B4-BE49-F238E27FC236}">
                  <a16:creationId xmlns:a16="http://schemas.microsoft.com/office/drawing/2014/main" id="{6774AD6A-9787-4F41-9398-A841C5B90FC8}"/>
                </a:ext>
              </a:extLst>
            </p:cNvPr>
            <p:cNvGrpSpPr/>
            <p:nvPr/>
          </p:nvGrpSpPr>
          <p:grpSpPr>
            <a:xfrm>
              <a:off x="503274" y="4832342"/>
              <a:ext cx="1206601" cy="1339858"/>
              <a:chOff x="503274" y="4832342"/>
              <a:chExt cx="1206601" cy="1339858"/>
            </a:xfrm>
          </p:grpSpPr>
          <p:sp>
            <p:nvSpPr>
              <p:cNvPr id="32" name="Freeform 147">
                <a:extLst>
                  <a:ext uri="{FF2B5EF4-FFF2-40B4-BE49-F238E27FC236}">
                    <a16:creationId xmlns:a16="http://schemas.microsoft.com/office/drawing/2014/main" id="{90F5BF0E-647B-4C79-81ED-3E83061ABC0F}"/>
                  </a:ext>
                </a:extLst>
              </p:cNvPr>
              <p:cNvSpPr/>
              <p:nvPr/>
            </p:nvSpPr>
            <p:spPr>
              <a:xfrm>
                <a:off x="517451" y="5927429"/>
                <a:ext cx="517451" cy="244771"/>
              </a:xfrm>
              <a:custGeom>
                <a:avLst/>
                <a:gdLst>
                  <a:gd name="connsiteX0" fmla="*/ 0 w 517451"/>
                  <a:gd name="connsiteY0" fmla="*/ 60473 h 244771"/>
                  <a:gd name="connsiteX1" fmla="*/ 255182 w 517451"/>
                  <a:gd name="connsiteY1" fmla="*/ 10855 h 244771"/>
                  <a:gd name="connsiteX2" fmla="*/ 517451 w 517451"/>
                  <a:gd name="connsiteY2" fmla="*/ 244771 h 244771"/>
                </a:gdLst>
                <a:ahLst/>
                <a:cxnLst>
                  <a:cxn ang="0">
                    <a:pos x="connsiteX0" y="connsiteY0"/>
                  </a:cxn>
                  <a:cxn ang="0">
                    <a:pos x="connsiteX1" y="connsiteY1"/>
                  </a:cxn>
                  <a:cxn ang="0">
                    <a:pos x="connsiteX2" y="connsiteY2"/>
                  </a:cxn>
                </a:cxnLst>
                <a:rect l="l" t="t" r="r" b="b"/>
                <a:pathLst>
                  <a:path w="517451" h="244771">
                    <a:moveTo>
                      <a:pt x="0" y="60473"/>
                    </a:moveTo>
                    <a:cubicBezTo>
                      <a:pt x="84470" y="20306"/>
                      <a:pt x="168940" y="-19861"/>
                      <a:pt x="255182" y="10855"/>
                    </a:cubicBezTo>
                    <a:cubicBezTo>
                      <a:pt x="341424" y="41571"/>
                      <a:pt x="517451" y="244771"/>
                      <a:pt x="517451" y="24477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33" name="Freeform 148">
                <a:extLst>
                  <a:ext uri="{FF2B5EF4-FFF2-40B4-BE49-F238E27FC236}">
                    <a16:creationId xmlns:a16="http://schemas.microsoft.com/office/drawing/2014/main" id="{C08A71AF-7730-4C88-AE30-B34C53E2BA93}"/>
                  </a:ext>
                </a:extLst>
              </p:cNvPr>
              <p:cNvSpPr/>
              <p:nvPr/>
            </p:nvSpPr>
            <p:spPr>
              <a:xfrm>
                <a:off x="503274" y="5151474"/>
                <a:ext cx="305220" cy="779721"/>
              </a:xfrm>
              <a:custGeom>
                <a:avLst/>
                <a:gdLst>
                  <a:gd name="connsiteX0" fmla="*/ 269359 w 305220"/>
                  <a:gd name="connsiteY0" fmla="*/ 779721 h 779721"/>
                  <a:gd name="connsiteX1" fmla="*/ 304800 w 305220"/>
                  <a:gd name="connsiteY1" fmla="*/ 595424 h 779721"/>
                  <a:gd name="connsiteX2" fmla="*/ 248093 w 305220"/>
                  <a:gd name="connsiteY2" fmla="*/ 283535 h 779721"/>
                  <a:gd name="connsiteX3" fmla="*/ 0 w 305220"/>
                  <a:gd name="connsiteY3" fmla="*/ 0 h 779721"/>
                </a:gdLst>
                <a:ahLst/>
                <a:cxnLst>
                  <a:cxn ang="0">
                    <a:pos x="connsiteX0" y="connsiteY0"/>
                  </a:cxn>
                  <a:cxn ang="0">
                    <a:pos x="connsiteX1" y="connsiteY1"/>
                  </a:cxn>
                  <a:cxn ang="0">
                    <a:pos x="connsiteX2" y="connsiteY2"/>
                  </a:cxn>
                  <a:cxn ang="0">
                    <a:pos x="connsiteX3" y="connsiteY3"/>
                  </a:cxn>
                </a:cxnLst>
                <a:rect l="l" t="t" r="r" b="b"/>
                <a:pathLst>
                  <a:path w="305220" h="779721">
                    <a:moveTo>
                      <a:pt x="269359" y="779721"/>
                    </a:moveTo>
                    <a:cubicBezTo>
                      <a:pt x="288851" y="728921"/>
                      <a:pt x="308344" y="678122"/>
                      <a:pt x="304800" y="595424"/>
                    </a:cubicBezTo>
                    <a:cubicBezTo>
                      <a:pt x="301256" y="512726"/>
                      <a:pt x="298893" y="382772"/>
                      <a:pt x="248093" y="283535"/>
                    </a:cubicBezTo>
                    <a:cubicBezTo>
                      <a:pt x="197293" y="184298"/>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34" name="Freeform 149">
                <a:extLst>
                  <a:ext uri="{FF2B5EF4-FFF2-40B4-BE49-F238E27FC236}">
                    <a16:creationId xmlns:a16="http://schemas.microsoft.com/office/drawing/2014/main" id="{C934E3E8-1026-4F6A-881B-D6D849732A00}"/>
                  </a:ext>
                </a:extLst>
              </p:cNvPr>
              <p:cNvSpPr/>
              <p:nvPr/>
            </p:nvSpPr>
            <p:spPr>
              <a:xfrm>
                <a:off x="659219" y="4896293"/>
                <a:ext cx="450165" cy="404037"/>
              </a:xfrm>
              <a:custGeom>
                <a:avLst/>
                <a:gdLst>
                  <a:gd name="connsiteX0" fmla="*/ 0 w 450165"/>
                  <a:gd name="connsiteY0" fmla="*/ 404037 h 404037"/>
                  <a:gd name="connsiteX1" fmla="*/ 113414 w 450165"/>
                  <a:gd name="connsiteY1" fmla="*/ 311888 h 404037"/>
                  <a:gd name="connsiteX2" fmla="*/ 198474 w 450165"/>
                  <a:gd name="connsiteY2" fmla="*/ 326065 h 404037"/>
                  <a:gd name="connsiteX3" fmla="*/ 389860 w 450165"/>
                  <a:gd name="connsiteY3" fmla="*/ 375684 h 404037"/>
                  <a:gd name="connsiteX4" fmla="*/ 446567 w 450165"/>
                  <a:gd name="connsiteY4" fmla="*/ 219740 h 404037"/>
                  <a:gd name="connsiteX5" fmla="*/ 304800 w 450165"/>
                  <a:gd name="connsiteY5" fmla="*/ 56707 h 404037"/>
                  <a:gd name="connsiteX6" fmla="*/ 205562 w 450165"/>
                  <a:gd name="connsiteY6" fmla="*/ 0 h 40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165" h="404037">
                    <a:moveTo>
                      <a:pt x="0" y="404037"/>
                    </a:moveTo>
                    <a:cubicBezTo>
                      <a:pt x="40167" y="364460"/>
                      <a:pt x="80335" y="324883"/>
                      <a:pt x="113414" y="311888"/>
                    </a:cubicBezTo>
                    <a:cubicBezTo>
                      <a:pt x="146493" y="298893"/>
                      <a:pt x="152400" y="315432"/>
                      <a:pt x="198474" y="326065"/>
                    </a:cubicBezTo>
                    <a:cubicBezTo>
                      <a:pt x="244548" y="336698"/>
                      <a:pt x="348511" y="393405"/>
                      <a:pt x="389860" y="375684"/>
                    </a:cubicBezTo>
                    <a:cubicBezTo>
                      <a:pt x="431209" y="357963"/>
                      <a:pt x="460744" y="272903"/>
                      <a:pt x="446567" y="219740"/>
                    </a:cubicBezTo>
                    <a:cubicBezTo>
                      <a:pt x="432390" y="166577"/>
                      <a:pt x="344967" y="93330"/>
                      <a:pt x="304800" y="56707"/>
                    </a:cubicBezTo>
                    <a:cubicBezTo>
                      <a:pt x="264633" y="20084"/>
                      <a:pt x="205562" y="0"/>
                      <a:pt x="20556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35" name="Freeform 150">
                <a:extLst>
                  <a:ext uri="{FF2B5EF4-FFF2-40B4-BE49-F238E27FC236}">
                    <a16:creationId xmlns:a16="http://schemas.microsoft.com/office/drawing/2014/main" id="{2E710620-50C6-45CB-A12D-6257DB7A5EF9}"/>
                  </a:ext>
                </a:extLst>
              </p:cNvPr>
              <p:cNvSpPr/>
              <p:nvPr/>
            </p:nvSpPr>
            <p:spPr>
              <a:xfrm>
                <a:off x="1036899" y="5264888"/>
                <a:ext cx="444571" cy="779721"/>
              </a:xfrm>
              <a:custGeom>
                <a:avLst/>
                <a:gdLst>
                  <a:gd name="connsiteX0" fmla="*/ 12180 w 444571"/>
                  <a:gd name="connsiteY0" fmla="*/ 0 h 779721"/>
                  <a:gd name="connsiteX1" fmla="*/ 54710 w 444571"/>
                  <a:gd name="connsiteY1" fmla="*/ 226828 h 779721"/>
                  <a:gd name="connsiteX2" fmla="*/ 444571 w 444571"/>
                  <a:gd name="connsiteY2" fmla="*/ 779721 h 779721"/>
                </a:gdLst>
                <a:ahLst/>
                <a:cxnLst>
                  <a:cxn ang="0">
                    <a:pos x="connsiteX0" y="connsiteY0"/>
                  </a:cxn>
                  <a:cxn ang="0">
                    <a:pos x="connsiteX1" y="connsiteY1"/>
                  </a:cxn>
                  <a:cxn ang="0">
                    <a:pos x="connsiteX2" y="connsiteY2"/>
                  </a:cxn>
                </a:cxnLst>
                <a:rect l="l" t="t" r="r" b="b"/>
                <a:pathLst>
                  <a:path w="444571" h="779721">
                    <a:moveTo>
                      <a:pt x="12180" y="0"/>
                    </a:moveTo>
                    <a:cubicBezTo>
                      <a:pt x="-2588" y="48437"/>
                      <a:pt x="-17355" y="96875"/>
                      <a:pt x="54710" y="226828"/>
                    </a:cubicBezTo>
                    <a:cubicBezTo>
                      <a:pt x="126775" y="356782"/>
                      <a:pt x="285673" y="568251"/>
                      <a:pt x="444571" y="77972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36" name="Freeform 151">
                <a:extLst>
                  <a:ext uri="{FF2B5EF4-FFF2-40B4-BE49-F238E27FC236}">
                    <a16:creationId xmlns:a16="http://schemas.microsoft.com/office/drawing/2014/main" id="{9B592719-C53E-45AE-8DB8-6575AC16C8EA}"/>
                  </a:ext>
                </a:extLst>
              </p:cNvPr>
              <p:cNvSpPr/>
              <p:nvPr/>
            </p:nvSpPr>
            <p:spPr>
              <a:xfrm>
                <a:off x="1205023" y="4832342"/>
                <a:ext cx="504852" cy="850760"/>
              </a:xfrm>
              <a:custGeom>
                <a:avLst/>
                <a:gdLst>
                  <a:gd name="connsiteX0" fmla="*/ 0 w 467832"/>
                  <a:gd name="connsiteY0" fmla="*/ 857693 h 857693"/>
                  <a:gd name="connsiteX1" fmla="*/ 233916 w 467832"/>
                  <a:gd name="connsiteY1" fmla="*/ 701749 h 857693"/>
                  <a:gd name="connsiteX2" fmla="*/ 340242 w 467832"/>
                  <a:gd name="connsiteY2" fmla="*/ 482009 h 857693"/>
                  <a:gd name="connsiteX3" fmla="*/ 304800 w 467832"/>
                  <a:gd name="connsiteY3" fmla="*/ 205563 h 857693"/>
                  <a:gd name="connsiteX4" fmla="*/ 467832 w 467832"/>
                  <a:gd name="connsiteY4" fmla="*/ 0 h 8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832" h="857693">
                    <a:moveTo>
                      <a:pt x="0" y="857693"/>
                    </a:moveTo>
                    <a:cubicBezTo>
                      <a:pt x="88604" y="811028"/>
                      <a:pt x="177209" y="764363"/>
                      <a:pt x="233916" y="701749"/>
                    </a:cubicBezTo>
                    <a:cubicBezTo>
                      <a:pt x="290623" y="639135"/>
                      <a:pt x="328428" y="564707"/>
                      <a:pt x="340242" y="482009"/>
                    </a:cubicBezTo>
                    <a:cubicBezTo>
                      <a:pt x="352056" y="399311"/>
                      <a:pt x="283535" y="285898"/>
                      <a:pt x="304800" y="205563"/>
                    </a:cubicBezTo>
                    <a:cubicBezTo>
                      <a:pt x="326065" y="125228"/>
                      <a:pt x="467832" y="0"/>
                      <a:pt x="46783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13" name="Freeform 128">
              <a:extLst>
                <a:ext uri="{FF2B5EF4-FFF2-40B4-BE49-F238E27FC236}">
                  <a16:creationId xmlns:a16="http://schemas.microsoft.com/office/drawing/2014/main" id="{43B3A5B9-A997-4DDB-B978-1A655C0CB1E3}"/>
                </a:ext>
              </a:extLst>
            </p:cNvPr>
            <p:cNvSpPr/>
            <p:nvPr/>
          </p:nvSpPr>
          <p:spPr>
            <a:xfrm>
              <a:off x="637953" y="6010940"/>
              <a:ext cx="226828" cy="205562"/>
            </a:xfrm>
            <a:custGeom>
              <a:avLst/>
              <a:gdLst>
                <a:gd name="connsiteX0" fmla="*/ 226828 w 226828"/>
                <a:gd name="connsiteY0" fmla="*/ 0 h 205562"/>
                <a:gd name="connsiteX1" fmla="*/ 0 w 226828"/>
                <a:gd name="connsiteY1" fmla="*/ 205562 h 205562"/>
              </a:gdLst>
              <a:ahLst/>
              <a:cxnLst>
                <a:cxn ang="0">
                  <a:pos x="connsiteX0" y="connsiteY0"/>
                </a:cxn>
                <a:cxn ang="0">
                  <a:pos x="connsiteX1" y="connsiteY1"/>
                </a:cxn>
              </a:cxnLst>
              <a:rect l="l" t="t" r="r" b="b"/>
              <a:pathLst>
                <a:path w="226828" h="205562">
                  <a:moveTo>
                    <a:pt x="226828" y="0"/>
                  </a:moveTo>
                  <a:lnTo>
                    <a:pt x="0" y="205562"/>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 name="Freeform 129">
              <a:extLst>
                <a:ext uri="{FF2B5EF4-FFF2-40B4-BE49-F238E27FC236}">
                  <a16:creationId xmlns:a16="http://schemas.microsoft.com/office/drawing/2014/main" id="{F06028B4-DC3D-4F80-920D-71F65AD236EB}"/>
                </a:ext>
              </a:extLst>
            </p:cNvPr>
            <p:cNvSpPr/>
            <p:nvPr/>
          </p:nvSpPr>
          <p:spPr>
            <a:xfrm>
              <a:off x="552893" y="5755758"/>
              <a:ext cx="248093" cy="21265"/>
            </a:xfrm>
            <a:custGeom>
              <a:avLst/>
              <a:gdLst>
                <a:gd name="connsiteX0" fmla="*/ 248093 w 248093"/>
                <a:gd name="connsiteY0" fmla="*/ 0 h 21265"/>
                <a:gd name="connsiteX1" fmla="*/ 0 w 248093"/>
                <a:gd name="connsiteY1" fmla="*/ 21265 h 21265"/>
              </a:gdLst>
              <a:ahLst/>
              <a:cxnLst>
                <a:cxn ang="0">
                  <a:pos x="connsiteX0" y="connsiteY0"/>
                </a:cxn>
                <a:cxn ang="0">
                  <a:pos x="connsiteX1" y="connsiteY1"/>
                </a:cxn>
              </a:cxnLst>
              <a:rect l="l" t="t" r="r" b="b"/>
              <a:pathLst>
                <a:path w="248093" h="21265">
                  <a:moveTo>
                    <a:pt x="248093" y="0"/>
                  </a:moveTo>
                  <a:lnTo>
                    <a:pt x="0" y="2126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 name="Freeform 130">
              <a:extLst>
                <a:ext uri="{FF2B5EF4-FFF2-40B4-BE49-F238E27FC236}">
                  <a16:creationId xmlns:a16="http://schemas.microsoft.com/office/drawing/2014/main" id="{5ADAACCD-ECE0-4C8B-B0FE-E5BDAB1A3462}"/>
                </a:ext>
              </a:extLst>
            </p:cNvPr>
            <p:cNvSpPr/>
            <p:nvPr/>
          </p:nvSpPr>
          <p:spPr>
            <a:xfrm>
              <a:off x="446567" y="5266660"/>
              <a:ext cx="333154" cy="293067"/>
            </a:xfrm>
            <a:custGeom>
              <a:avLst/>
              <a:gdLst>
                <a:gd name="connsiteX0" fmla="*/ 333154 w 333154"/>
                <a:gd name="connsiteY0" fmla="*/ 262270 h 293067"/>
                <a:gd name="connsiteX1" fmla="*/ 191386 w 333154"/>
                <a:gd name="connsiteY1" fmla="*/ 269359 h 293067"/>
                <a:gd name="connsiteX2" fmla="*/ 0 w 333154"/>
                <a:gd name="connsiteY2" fmla="*/ 0 h 293067"/>
              </a:gdLst>
              <a:ahLst/>
              <a:cxnLst>
                <a:cxn ang="0">
                  <a:pos x="connsiteX0" y="connsiteY0"/>
                </a:cxn>
                <a:cxn ang="0">
                  <a:pos x="connsiteX1" y="connsiteY1"/>
                </a:cxn>
                <a:cxn ang="0">
                  <a:pos x="connsiteX2" y="connsiteY2"/>
                </a:cxn>
              </a:cxnLst>
              <a:rect l="l" t="t" r="r" b="b"/>
              <a:pathLst>
                <a:path w="333154" h="293067">
                  <a:moveTo>
                    <a:pt x="333154" y="262270"/>
                  </a:moveTo>
                  <a:cubicBezTo>
                    <a:pt x="290033" y="287670"/>
                    <a:pt x="246912" y="313071"/>
                    <a:pt x="191386" y="269359"/>
                  </a:cubicBezTo>
                  <a:cubicBezTo>
                    <a:pt x="135860" y="225647"/>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6" name="Freeform 131">
              <a:extLst>
                <a:ext uri="{FF2B5EF4-FFF2-40B4-BE49-F238E27FC236}">
                  <a16:creationId xmlns:a16="http://schemas.microsoft.com/office/drawing/2014/main" id="{B8FF3A74-2008-4459-BE0C-661BE3C13A5F}"/>
                </a:ext>
              </a:extLst>
            </p:cNvPr>
            <p:cNvSpPr/>
            <p:nvPr/>
          </p:nvSpPr>
          <p:spPr>
            <a:xfrm>
              <a:off x="772633" y="4933507"/>
              <a:ext cx="127889" cy="248093"/>
            </a:xfrm>
            <a:custGeom>
              <a:avLst/>
              <a:gdLst>
                <a:gd name="connsiteX0" fmla="*/ 28353 w 127889"/>
                <a:gd name="connsiteY0" fmla="*/ 248093 h 248093"/>
                <a:gd name="connsiteX1" fmla="*/ 127590 w 127889"/>
                <a:gd name="connsiteY1" fmla="*/ 127591 h 248093"/>
                <a:gd name="connsiteX2" fmla="*/ 0 w 127889"/>
                <a:gd name="connsiteY2" fmla="*/ 0 h 248093"/>
              </a:gdLst>
              <a:ahLst/>
              <a:cxnLst>
                <a:cxn ang="0">
                  <a:pos x="connsiteX0" y="connsiteY0"/>
                </a:cxn>
                <a:cxn ang="0">
                  <a:pos x="connsiteX1" y="connsiteY1"/>
                </a:cxn>
                <a:cxn ang="0">
                  <a:pos x="connsiteX2" y="connsiteY2"/>
                </a:cxn>
              </a:cxnLst>
              <a:rect l="l" t="t" r="r" b="b"/>
              <a:pathLst>
                <a:path w="127889" h="248093">
                  <a:moveTo>
                    <a:pt x="28353" y="248093"/>
                  </a:moveTo>
                  <a:cubicBezTo>
                    <a:pt x="80334" y="208516"/>
                    <a:pt x="132315" y="168940"/>
                    <a:pt x="127590" y="127591"/>
                  </a:cubicBezTo>
                  <a:cubicBezTo>
                    <a:pt x="122865" y="86242"/>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7" name="Freeform 132">
              <a:extLst>
                <a:ext uri="{FF2B5EF4-FFF2-40B4-BE49-F238E27FC236}">
                  <a16:creationId xmlns:a16="http://schemas.microsoft.com/office/drawing/2014/main" id="{589CD6AA-20FC-4276-82AC-69425C1323E1}"/>
                </a:ext>
              </a:extLst>
            </p:cNvPr>
            <p:cNvSpPr/>
            <p:nvPr/>
          </p:nvSpPr>
          <p:spPr>
            <a:xfrm>
              <a:off x="1098698" y="5059096"/>
              <a:ext cx="182033" cy="420216"/>
            </a:xfrm>
            <a:custGeom>
              <a:avLst/>
              <a:gdLst>
                <a:gd name="connsiteX0" fmla="*/ 0 w 182033"/>
                <a:gd name="connsiteY0" fmla="*/ 9090 h 420216"/>
                <a:gd name="connsiteX1" fmla="*/ 120502 w 182033"/>
                <a:gd name="connsiteY1" fmla="*/ 16178 h 420216"/>
                <a:gd name="connsiteX2" fmla="*/ 177209 w 182033"/>
                <a:gd name="connsiteY2" fmla="*/ 157946 h 420216"/>
                <a:gd name="connsiteX3" fmla="*/ 0 w 182033"/>
                <a:gd name="connsiteY3" fmla="*/ 420216 h 420216"/>
              </a:gdLst>
              <a:ahLst/>
              <a:cxnLst>
                <a:cxn ang="0">
                  <a:pos x="connsiteX0" y="connsiteY0"/>
                </a:cxn>
                <a:cxn ang="0">
                  <a:pos x="connsiteX1" y="connsiteY1"/>
                </a:cxn>
                <a:cxn ang="0">
                  <a:pos x="connsiteX2" y="connsiteY2"/>
                </a:cxn>
                <a:cxn ang="0">
                  <a:pos x="connsiteX3" y="connsiteY3"/>
                </a:cxn>
              </a:cxnLst>
              <a:rect l="l" t="t" r="r" b="b"/>
              <a:pathLst>
                <a:path w="182033" h="420216">
                  <a:moveTo>
                    <a:pt x="0" y="9090"/>
                  </a:moveTo>
                  <a:cubicBezTo>
                    <a:pt x="45483" y="229"/>
                    <a:pt x="90967" y="-8631"/>
                    <a:pt x="120502" y="16178"/>
                  </a:cubicBezTo>
                  <a:cubicBezTo>
                    <a:pt x="150037" y="40987"/>
                    <a:pt x="197293" y="90606"/>
                    <a:pt x="177209" y="157946"/>
                  </a:cubicBezTo>
                  <a:cubicBezTo>
                    <a:pt x="157125" y="225286"/>
                    <a:pt x="0" y="420216"/>
                    <a:pt x="0" y="4202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8" name="Freeform 133">
              <a:extLst>
                <a:ext uri="{FF2B5EF4-FFF2-40B4-BE49-F238E27FC236}">
                  <a16:creationId xmlns:a16="http://schemas.microsoft.com/office/drawing/2014/main" id="{060C24D4-EB0B-4E8E-BA9E-25C66128B21B}"/>
                </a:ext>
              </a:extLst>
            </p:cNvPr>
            <p:cNvSpPr/>
            <p:nvPr/>
          </p:nvSpPr>
          <p:spPr>
            <a:xfrm>
              <a:off x="793898" y="5457918"/>
              <a:ext cx="297711" cy="42659"/>
            </a:xfrm>
            <a:custGeom>
              <a:avLst/>
              <a:gdLst>
                <a:gd name="connsiteX0" fmla="*/ 0 w 297711"/>
                <a:gd name="connsiteY0" fmla="*/ 42659 h 42659"/>
                <a:gd name="connsiteX1" fmla="*/ 106325 w 297711"/>
                <a:gd name="connsiteY1" fmla="*/ 129 h 42659"/>
                <a:gd name="connsiteX2" fmla="*/ 297711 w 297711"/>
                <a:gd name="connsiteY2" fmla="*/ 28482 h 42659"/>
              </a:gdLst>
              <a:ahLst/>
              <a:cxnLst>
                <a:cxn ang="0">
                  <a:pos x="connsiteX0" y="connsiteY0"/>
                </a:cxn>
                <a:cxn ang="0">
                  <a:pos x="connsiteX1" y="connsiteY1"/>
                </a:cxn>
                <a:cxn ang="0">
                  <a:pos x="connsiteX2" y="connsiteY2"/>
                </a:cxn>
              </a:cxnLst>
              <a:rect l="l" t="t" r="r" b="b"/>
              <a:pathLst>
                <a:path w="297711" h="42659">
                  <a:moveTo>
                    <a:pt x="0" y="42659"/>
                  </a:moveTo>
                  <a:cubicBezTo>
                    <a:pt x="28353" y="22575"/>
                    <a:pt x="56707" y="2492"/>
                    <a:pt x="106325" y="129"/>
                  </a:cubicBezTo>
                  <a:cubicBezTo>
                    <a:pt x="155943" y="-2234"/>
                    <a:pt x="297711" y="28482"/>
                    <a:pt x="297711" y="28482"/>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9" name="Freeform 134">
              <a:extLst>
                <a:ext uri="{FF2B5EF4-FFF2-40B4-BE49-F238E27FC236}">
                  <a16:creationId xmlns:a16="http://schemas.microsoft.com/office/drawing/2014/main" id="{6C63C2E1-537C-47AA-89F5-AB3B6214E55C}"/>
                </a:ext>
              </a:extLst>
            </p:cNvPr>
            <p:cNvSpPr/>
            <p:nvPr/>
          </p:nvSpPr>
          <p:spPr>
            <a:xfrm>
              <a:off x="829340" y="5650097"/>
              <a:ext cx="185278" cy="339577"/>
            </a:xfrm>
            <a:custGeom>
              <a:avLst/>
              <a:gdLst>
                <a:gd name="connsiteX0" fmla="*/ 0 w 185278"/>
                <a:gd name="connsiteY0" fmla="*/ 13512 h 339577"/>
                <a:gd name="connsiteX1" fmla="*/ 163032 w 185278"/>
                <a:gd name="connsiteY1" fmla="*/ 27689 h 339577"/>
                <a:gd name="connsiteX2" fmla="*/ 170120 w 185278"/>
                <a:gd name="connsiteY2" fmla="*/ 261605 h 339577"/>
                <a:gd name="connsiteX3" fmla="*/ 35441 w 185278"/>
                <a:gd name="connsiteY3" fmla="*/ 339577 h 339577"/>
              </a:gdLst>
              <a:ahLst/>
              <a:cxnLst>
                <a:cxn ang="0">
                  <a:pos x="connsiteX0" y="connsiteY0"/>
                </a:cxn>
                <a:cxn ang="0">
                  <a:pos x="connsiteX1" y="connsiteY1"/>
                </a:cxn>
                <a:cxn ang="0">
                  <a:pos x="connsiteX2" y="connsiteY2"/>
                </a:cxn>
                <a:cxn ang="0">
                  <a:pos x="connsiteX3" y="connsiteY3"/>
                </a:cxn>
              </a:cxnLst>
              <a:rect l="l" t="t" r="r" b="b"/>
              <a:pathLst>
                <a:path w="185278" h="339577">
                  <a:moveTo>
                    <a:pt x="0" y="13512"/>
                  </a:moveTo>
                  <a:cubicBezTo>
                    <a:pt x="67339" y="-74"/>
                    <a:pt x="134679" y="-13660"/>
                    <a:pt x="163032" y="27689"/>
                  </a:cubicBezTo>
                  <a:cubicBezTo>
                    <a:pt x="191385" y="69038"/>
                    <a:pt x="191385" y="209624"/>
                    <a:pt x="170120" y="261605"/>
                  </a:cubicBezTo>
                  <a:cubicBezTo>
                    <a:pt x="148855" y="313586"/>
                    <a:pt x="35441" y="339577"/>
                    <a:pt x="35441" y="339577"/>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0" name="Freeform 135">
              <a:extLst>
                <a:ext uri="{FF2B5EF4-FFF2-40B4-BE49-F238E27FC236}">
                  <a16:creationId xmlns:a16="http://schemas.microsoft.com/office/drawing/2014/main" id="{612D1F59-3B0C-4434-8AF9-3CF644BE9EC4}"/>
                </a:ext>
              </a:extLst>
            </p:cNvPr>
            <p:cNvSpPr/>
            <p:nvPr/>
          </p:nvSpPr>
          <p:spPr>
            <a:xfrm>
              <a:off x="1020726" y="5833582"/>
              <a:ext cx="233916" cy="219888"/>
            </a:xfrm>
            <a:custGeom>
              <a:avLst/>
              <a:gdLst>
                <a:gd name="connsiteX0" fmla="*/ 0 w 233916"/>
                <a:gd name="connsiteY0" fmla="*/ 148 h 219888"/>
                <a:gd name="connsiteX1" fmla="*/ 134679 w 233916"/>
                <a:gd name="connsiteY1" fmla="*/ 35590 h 219888"/>
                <a:gd name="connsiteX2" fmla="*/ 233916 w 233916"/>
                <a:gd name="connsiteY2" fmla="*/ 219888 h 219888"/>
              </a:gdLst>
              <a:ahLst/>
              <a:cxnLst>
                <a:cxn ang="0">
                  <a:pos x="connsiteX0" y="connsiteY0"/>
                </a:cxn>
                <a:cxn ang="0">
                  <a:pos x="connsiteX1" y="connsiteY1"/>
                </a:cxn>
                <a:cxn ang="0">
                  <a:pos x="connsiteX2" y="connsiteY2"/>
                </a:cxn>
              </a:cxnLst>
              <a:rect l="l" t="t" r="r" b="b"/>
              <a:pathLst>
                <a:path w="233916" h="219888">
                  <a:moveTo>
                    <a:pt x="0" y="148"/>
                  </a:moveTo>
                  <a:cubicBezTo>
                    <a:pt x="47846" y="-443"/>
                    <a:pt x="95693" y="-1033"/>
                    <a:pt x="134679" y="35590"/>
                  </a:cubicBezTo>
                  <a:cubicBezTo>
                    <a:pt x="173665" y="72213"/>
                    <a:pt x="233916" y="219888"/>
                    <a:pt x="233916" y="21988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1" name="Freeform 136">
              <a:extLst>
                <a:ext uri="{FF2B5EF4-FFF2-40B4-BE49-F238E27FC236}">
                  <a16:creationId xmlns:a16="http://schemas.microsoft.com/office/drawing/2014/main" id="{A030AC57-8BB6-4652-8D6E-AEA3E2F6248D}"/>
                </a:ext>
              </a:extLst>
            </p:cNvPr>
            <p:cNvSpPr/>
            <p:nvPr/>
          </p:nvSpPr>
          <p:spPr>
            <a:xfrm>
              <a:off x="1176670" y="5380074"/>
              <a:ext cx="155944" cy="248093"/>
            </a:xfrm>
            <a:custGeom>
              <a:avLst/>
              <a:gdLst>
                <a:gd name="connsiteX0" fmla="*/ 0 w 155944"/>
                <a:gd name="connsiteY0" fmla="*/ 0 h 248093"/>
                <a:gd name="connsiteX1" fmla="*/ 155944 w 155944"/>
                <a:gd name="connsiteY1" fmla="*/ 248093 h 248093"/>
              </a:gdLst>
              <a:ahLst/>
              <a:cxnLst>
                <a:cxn ang="0">
                  <a:pos x="connsiteX0" y="connsiteY0"/>
                </a:cxn>
                <a:cxn ang="0">
                  <a:pos x="connsiteX1" y="connsiteY1"/>
                </a:cxn>
              </a:cxnLst>
              <a:rect l="l" t="t" r="r" b="b"/>
              <a:pathLst>
                <a:path w="155944" h="248093">
                  <a:moveTo>
                    <a:pt x="0" y="0"/>
                  </a:moveTo>
                  <a:lnTo>
                    <a:pt x="155944" y="248093"/>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2" name="Freeform 137">
              <a:extLst>
                <a:ext uri="{FF2B5EF4-FFF2-40B4-BE49-F238E27FC236}">
                  <a16:creationId xmlns:a16="http://schemas.microsoft.com/office/drawing/2014/main" id="{2C30FBBE-5DDB-4EAC-906A-D8AEE2EBB26E}"/>
                </a:ext>
              </a:extLst>
            </p:cNvPr>
            <p:cNvSpPr/>
            <p:nvPr/>
          </p:nvSpPr>
          <p:spPr>
            <a:xfrm>
              <a:off x="1275907" y="5238307"/>
              <a:ext cx="290623" cy="109489"/>
            </a:xfrm>
            <a:custGeom>
              <a:avLst/>
              <a:gdLst>
                <a:gd name="connsiteX0" fmla="*/ 0 w 290623"/>
                <a:gd name="connsiteY0" fmla="*/ 0 h 109489"/>
                <a:gd name="connsiteX1" fmla="*/ 113414 w 290623"/>
                <a:gd name="connsiteY1" fmla="*/ 99237 h 109489"/>
                <a:gd name="connsiteX2" fmla="*/ 290623 w 290623"/>
                <a:gd name="connsiteY2" fmla="*/ 106326 h 109489"/>
              </a:gdLst>
              <a:ahLst/>
              <a:cxnLst>
                <a:cxn ang="0">
                  <a:pos x="connsiteX0" y="connsiteY0"/>
                </a:cxn>
                <a:cxn ang="0">
                  <a:pos x="connsiteX1" y="connsiteY1"/>
                </a:cxn>
                <a:cxn ang="0">
                  <a:pos x="connsiteX2" y="connsiteY2"/>
                </a:cxn>
              </a:cxnLst>
              <a:rect l="l" t="t" r="r" b="b"/>
              <a:pathLst>
                <a:path w="290623" h="109489">
                  <a:moveTo>
                    <a:pt x="0" y="0"/>
                  </a:moveTo>
                  <a:cubicBezTo>
                    <a:pt x="32488" y="40758"/>
                    <a:pt x="64977" y="81516"/>
                    <a:pt x="113414" y="99237"/>
                  </a:cubicBezTo>
                  <a:cubicBezTo>
                    <a:pt x="161851" y="116958"/>
                    <a:pt x="290623" y="106326"/>
                    <a:pt x="290623" y="10632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3" name="Freeform 138">
              <a:extLst>
                <a:ext uri="{FF2B5EF4-FFF2-40B4-BE49-F238E27FC236}">
                  <a16:creationId xmlns:a16="http://schemas.microsoft.com/office/drawing/2014/main" id="{0C69F5EC-054B-4E89-B2A7-B135658E1698}"/>
                </a:ext>
              </a:extLst>
            </p:cNvPr>
            <p:cNvSpPr/>
            <p:nvPr/>
          </p:nvSpPr>
          <p:spPr>
            <a:xfrm>
              <a:off x="1254642" y="4735033"/>
              <a:ext cx="276446" cy="378290"/>
            </a:xfrm>
            <a:custGeom>
              <a:avLst/>
              <a:gdLst>
                <a:gd name="connsiteX0" fmla="*/ 0 w 276446"/>
                <a:gd name="connsiteY0" fmla="*/ 354418 h 378290"/>
                <a:gd name="connsiteX1" fmla="*/ 85060 w 276446"/>
                <a:gd name="connsiteY1" fmla="*/ 354418 h 378290"/>
                <a:gd name="connsiteX2" fmla="*/ 241005 w 276446"/>
                <a:gd name="connsiteY2" fmla="*/ 106325 h 378290"/>
                <a:gd name="connsiteX3" fmla="*/ 276446 w 276446"/>
                <a:gd name="connsiteY3" fmla="*/ 0 h 378290"/>
              </a:gdLst>
              <a:ahLst/>
              <a:cxnLst>
                <a:cxn ang="0">
                  <a:pos x="connsiteX0" y="connsiteY0"/>
                </a:cxn>
                <a:cxn ang="0">
                  <a:pos x="connsiteX1" y="connsiteY1"/>
                </a:cxn>
                <a:cxn ang="0">
                  <a:pos x="connsiteX2" y="connsiteY2"/>
                </a:cxn>
                <a:cxn ang="0">
                  <a:pos x="connsiteX3" y="connsiteY3"/>
                </a:cxn>
              </a:cxnLst>
              <a:rect l="l" t="t" r="r" b="b"/>
              <a:pathLst>
                <a:path w="276446" h="378290">
                  <a:moveTo>
                    <a:pt x="0" y="354418"/>
                  </a:moveTo>
                  <a:cubicBezTo>
                    <a:pt x="22446" y="375092"/>
                    <a:pt x="44893" y="395767"/>
                    <a:pt x="85060" y="354418"/>
                  </a:cubicBezTo>
                  <a:cubicBezTo>
                    <a:pt x="125228" y="313069"/>
                    <a:pt x="209107" y="165395"/>
                    <a:pt x="241005" y="106325"/>
                  </a:cubicBezTo>
                  <a:cubicBezTo>
                    <a:pt x="272903" y="47255"/>
                    <a:pt x="276446" y="0"/>
                    <a:pt x="276446"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4" name="Freeform 139">
              <a:extLst>
                <a:ext uri="{FF2B5EF4-FFF2-40B4-BE49-F238E27FC236}">
                  <a16:creationId xmlns:a16="http://schemas.microsoft.com/office/drawing/2014/main" id="{E388ADC6-443B-4F5E-A657-F2B67E2A063A}"/>
                </a:ext>
              </a:extLst>
            </p:cNvPr>
            <p:cNvSpPr/>
            <p:nvPr/>
          </p:nvSpPr>
          <p:spPr>
            <a:xfrm>
              <a:off x="1137532" y="4749209"/>
              <a:ext cx="280142" cy="212651"/>
            </a:xfrm>
            <a:custGeom>
              <a:avLst/>
              <a:gdLst>
                <a:gd name="connsiteX0" fmla="*/ 10784 w 280142"/>
                <a:gd name="connsiteY0" fmla="*/ 0 h 212651"/>
                <a:gd name="connsiteX1" fmla="*/ 32049 w 280142"/>
                <a:gd name="connsiteY1" fmla="*/ 113414 h 212651"/>
                <a:gd name="connsiteX2" fmla="*/ 280142 w 280142"/>
                <a:gd name="connsiteY2" fmla="*/ 212651 h 212651"/>
              </a:gdLst>
              <a:ahLst/>
              <a:cxnLst>
                <a:cxn ang="0">
                  <a:pos x="connsiteX0" y="connsiteY0"/>
                </a:cxn>
                <a:cxn ang="0">
                  <a:pos x="connsiteX1" y="connsiteY1"/>
                </a:cxn>
                <a:cxn ang="0">
                  <a:pos x="connsiteX2" y="connsiteY2"/>
                </a:cxn>
              </a:cxnLst>
              <a:rect l="l" t="t" r="r" b="b"/>
              <a:pathLst>
                <a:path w="280142" h="212651">
                  <a:moveTo>
                    <a:pt x="10784" y="0"/>
                  </a:moveTo>
                  <a:cubicBezTo>
                    <a:pt x="-1030" y="38986"/>
                    <a:pt x="-12844" y="77972"/>
                    <a:pt x="32049" y="113414"/>
                  </a:cubicBezTo>
                  <a:cubicBezTo>
                    <a:pt x="76942" y="148856"/>
                    <a:pt x="280142" y="212651"/>
                    <a:pt x="280142" y="21265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5" name="Freeform 140">
              <a:extLst>
                <a:ext uri="{FF2B5EF4-FFF2-40B4-BE49-F238E27FC236}">
                  <a16:creationId xmlns:a16="http://schemas.microsoft.com/office/drawing/2014/main" id="{F2E470B6-8932-4293-A1C5-F44FF9740B98}"/>
                </a:ext>
              </a:extLst>
            </p:cNvPr>
            <p:cNvSpPr/>
            <p:nvPr/>
          </p:nvSpPr>
          <p:spPr>
            <a:xfrm>
              <a:off x="1842316" y="5538738"/>
              <a:ext cx="234812" cy="265929"/>
            </a:xfrm>
            <a:custGeom>
              <a:avLst/>
              <a:gdLst>
                <a:gd name="connsiteX0" fmla="*/ 184958 w 234812"/>
                <a:gd name="connsiteY0" fmla="*/ 259550 h 265929"/>
                <a:gd name="connsiteX1" fmla="*/ 234577 w 234812"/>
                <a:gd name="connsiteY1" fmla="*/ 146136 h 265929"/>
                <a:gd name="connsiteX2" fmla="*/ 170782 w 234812"/>
                <a:gd name="connsiteY2" fmla="*/ 4369 h 265929"/>
                <a:gd name="connsiteX3" fmla="*/ 21926 w 234812"/>
                <a:gd name="connsiteY3" fmla="*/ 53988 h 265929"/>
                <a:gd name="connsiteX4" fmla="*/ 14837 w 234812"/>
                <a:gd name="connsiteY4" fmla="*/ 231197 h 265929"/>
                <a:gd name="connsiteX5" fmla="*/ 184958 w 234812"/>
                <a:gd name="connsiteY5" fmla="*/ 259550 h 2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812" h="265929">
                  <a:moveTo>
                    <a:pt x="184958" y="259550"/>
                  </a:moveTo>
                  <a:cubicBezTo>
                    <a:pt x="221581" y="245373"/>
                    <a:pt x="236940" y="188666"/>
                    <a:pt x="234577" y="146136"/>
                  </a:cubicBezTo>
                  <a:cubicBezTo>
                    <a:pt x="232214" y="103606"/>
                    <a:pt x="206224" y="19727"/>
                    <a:pt x="170782" y="4369"/>
                  </a:cubicBezTo>
                  <a:cubicBezTo>
                    <a:pt x="135340" y="-10989"/>
                    <a:pt x="47917" y="16183"/>
                    <a:pt x="21926" y="53988"/>
                  </a:cubicBezTo>
                  <a:cubicBezTo>
                    <a:pt x="-4065" y="91793"/>
                    <a:pt x="-7609" y="198118"/>
                    <a:pt x="14837" y="231197"/>
                  </a:cubicBezTo>
                  <a:cubicBezTo>
                    <a:pt x="37283" y="264276"/>
                    <a:pt x="148335" y="273727"/>
                    <a:pt x="184958" y="259550"/>
                  </a:cubicBezTo>
                  <a:close/>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6" name="Freeform 141">
              <a:extLst>
                <a:ext uri="{FF2B5EF4-FFF2-40B4-BE49-F238E27FC236}">
                  <a16:creationId xmlns:a16="http://schemas.microsoft.com/office/drawing/2014/main" id="{3910A710-68CD-4D25-B917-F7D932793485}"/>
                </a:ext>
              </a:extLst>
            </p:cNvPr>
            <p:cNvSpPr/>
            <p:nvPr/>
          </p:nvSpPr>
          <p:spPr>
            <a:xfrm>
              <a:off x="1332614" y="5621079"/>
              <a:ext cx="235700" cy="318977"/>
            </a:xfrm>
            <a:custGeom>
              <a:avLst/>
              <a:gdLst>
                <a:gd name="connsiteX0" fmla="*/ 99237 w 235700"/>
                <a:gd name="connsiteY0" fmla="*/ 318977 h 318977"/>
                <a:gd name="connsiteX1" fmla="*/ 219739 w 235700"/>
                <a:gd name="connsiteY1" fmla="*/ 269358 h 318977"/>
                <a:gd name="connsiteX2" fmla="*/ 219739 w 235700"/>
                <a:gd name="connsiteY2" fmla="*/ 85061 h 318977"/>
                <a:gd name="connsiteX3" fmla="*/ 85060 w 235700"/>
                <a:gd name="connsiteY3" fmla="*/ 85061 h 318977"/>
                <a:gd name="connsiteX4" fmla="*/ 0 w 235700"/>
                <a:gd name="connsiteY4" fmla="*/ 0 h 31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00" h="318977">
                  <a:moveTo>
                    <a:pt x="99237" y="318977"/>
                  </a:moveTo>
                  <a:cubicBezTo>
                    <a:pt x="149446" y="313660"/>
                    <a:pt x="199655" y="308344"/>
                    <a:pt x="219739" y="269358"/>
                  </a:cubicBezTo>
                  <a:cubicBezTo>
                    <a:pt x="239823" y="230372"/>
                    <a:pt x="242186" y="115777"/>
                    <a:pt x="219739" y="85061"/>
                  </a:cubicBezTo>
                  <a:cubicBezTo>
                    <a:pt x="197293" y="54345"/>
                    <a:pt x="121683" y="99238"/>
                    <a:pt x="85060" y="85061"/>
                  </a:cubicBezTo>
                  <a:cubicBezTo>
                    <a:pt x="48437" y="70884"/>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7" name="Freeform 142">
              <a:extLst>
                <a:ext uri="{FF2B5EF4-FFF2-40B4-BE49-F238E27FC236}">
                  <a16:creationId xmlns:a16="http://schemas.microsoft.com/office/drawing/2014/main" id="{C7D053F9-491F-4440-99F2-1F174E2370C0}"/>
                </a:ext>
              </a:extLst>
            </p:cNvPr>
            <p:cNvSpPr/>
            <p:nvPr/>
          </p:nvSpPr>
          <p:spPr>
            <a:xfrm>
              <a:off x="1531088" y="5605113"/>
              <a:ext cx="311889" cy="86850"/>
            </a:xfrm>
            <a:custGeom>
              <a:avLst/>
              <a:gdLst>
                <a:gd name="connsiteX0" fmla="*/ 0 w 311889"/>
                <a:gd name="connsiteY0" fmla="*/ 86850 h 86850"/>
                <a:gd name="connsiteX1" fmla="*/ 56707 w 311889"/>
                <a:gd name="connsiteY1" fmla="*/ 1789 h 86850"/>
                <a:gd name="connsiteX2" fmla="*/ 241005 w 311889"/>
                <a:gd name="connsiteY2" fmla="*/ 30143 h 86850"/>
                <a:gd name="connsiteX3" fmla="*/ 311889 w 311889"/>
                <a:gd name="connsiteY3" fmla="*/ 44320 h 86850"/>
              </a:gdLst>
              <a:ahLst/>
              <a:cxnLst>
                <a:cxn ang="0">
                  <a:pos x="connsiteX0" y="connsiteY0"/>
                </a:cxn>
                <a:cxn ang="0">
                  <a:pos x="connsiteX1" y="connsiteY1"/>
                </a:cxn>
                <a:cxn ang="0">
                  <a:pos x="connsiteX2" y="connsiteY2"/>
                </a:cxn>
                <a:cxn ang="0">
                  <a:pos x="connsiteX3" y="connsiteY3"/>
                </a:cxn>
              </a:cxnLst>
              <a:rect l="l" t="t" r="r" b="b"/>
              <a:pathLst>
                <a:path w="311889" h="86850">
                  <a:moveTo>
                    <a:pt x="0" y="86850"/>
                  </a:moveTo>
                  <a:cubicBezTo>
                    <a:pt x="8270" y="49045"/>
                    <a:pt x="16540" y="11240"/>
                    <a:pt x="56707" y="1789"/>
                  </a:cubicBezTo>
                  <a:cubicBezTo>
                    <a:pt x="96874" y="-7662"/>
                    <a:pt x="198475" y="23054"/>
                    <a:pt x="241005" y="30143"/>
                  </a:cubicBezTo>
                  <a:cubicBezTo>
                    <a:pt x="283535" y="37232"/>
                    <a:pt x="311889" y="44320"/>
                    <a:pt x="311889" y="4432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8" name="Freeform 143">
              <a:extLst>
                <a:ext uri="{FF2B5EF4-FFF2-40B4-BE49-F238E27FC236}">
                  <a16:creationId xmlns:a16="http://schemas.microsoft.com/office/drawing/2014/main" id="{967886F3-5D34-4269-A452-15D51445EDE4}"/>
                </a:ext>
              </a:extLst>
            </p:cNvPr>
            <p:cNvSpPr/>
            <p:nvPr/>
          </p:nvSpPr>
          <p:spPr>
            <a:xfrm>
              <a:off x="1734892" y="5755180"/>
              <a:ext cx="115173" cy="369173"/>
            </a:xfrm>
            <a:custGeom>
              <a:avLst/>
              <a:gdLst>
                <a:gd name="connsiteX0" fmla="*/ 15936 w 115173"/>
                <a:gd name="connsiteY0" fmla="*/ 369173 h 369173"/>
                <a:gd name="connsiteX1" fmla="*/ 1759 w 115173"/>
                <a:gd name="connsiteY1" fmla="*/ 213229 h 369173"/>
                <a:gd name="connsiteX2" fmla="*/ 51378 w 115173"/>
                <a:gd name="connsiteY2" fmla="*/ 28932 h 369173"/>
                <a:gd name="connsiteX3" fmla="*/ 115173 w 115173"/>
                <a:gd name="connsiteY3" fmla="*/ 578 h 369173"/>
              </a:gdLst>
              <a:ahLst/>
              <a:cxnLst>
                <a:cxn ang="0">
                  <a:pos x="connsiteX0" y="connsiteY0"/>
                </a:cxn>
                <a:cxn ang="0">
                  <a:pos x="connsiteX1" y="connsiteY1"/>
                </a:cxn>
                <a:cxn ang="0">
                  <a:pos x="connsiteX2" y="connsiteY2"/>
                </a:cxn>
                <a:cxn ang="0">
                  <a:pos x="connsiteX3" y="connsiteY3"/>
                </a:cxn>
              </a:cxnLst>
              <a:rect l="l" t="t" r="r" b="b"/>
              <a:pathLst>
                <a:path w="115173" h="369173">
                  <a:moveTo>
                    <a:pt x="15936" y="369173"/>
                  </a:moveTo>
                  <a:cubicBezTo>
                    <a:pt x="5894" y="319554"/>
                    <a:pt x="-4148" y="269936"/>
                    <a:pt x="1759" y="213229"/>
                  </a:cubicBezTo>
                  <a:cubicBezTo>
                    <a:pt x="7666" y="156522"/>
                    <a:pt x="32476" y="64374"/>
                    <a:pt x="51378" y="28932"/>
                  </a:cubicBezTo>
                  <a:cubicBezTo>
                    <a:pt x="70280" y="-6510"/>
                    <a:pt x="115173" y="578"/>
                    <a:pt x="115173" y="57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9" name="Freeform 144">
              <a:extLst>
                <a:ext uri="{FF2B5EF4-FFF2-40B4-BE49-F238E27FC236}">
                  <a16:creationId xmlns:a16="http://schemas.microsoft.com/office/drawing/2014/main" id="{036FD6C4-DF9D-418F-8672-F32D659E476A}"/>
                </a:ext>
              </a:extLst>
            </p:cNvPr>
            <p:cNvSpPr/>
            <p:nvPr/>
          </p:nvSpPr>
          <p:spPr>
            <a:xfrm>
              <a:off x="1566530" y="5330456"/>
              <a:ext cx="375684" cy="212651"/>
            </a:xfrm>
            <a:custGeom>
              <a:avLst/>
              <a:gdLst>
                <a:gd name="connsiteX0" fmla="*/ 375684 w 375684"/>
                <a:gd name="connsiteY0" fmla="*/ 212651 h 212651"/>
                <a:gd name="connsiteX1" fmla="*/ 106326 w 375684"/>
                <a:gd name="connsiteY1" fmla="*/ 148856 h 212651"/>
                <a:gd name="connsiteX2" fmla="*/ 120503 w 375684"/>
                <a:gd name="connsiteY2" fmla="*/ 35442 h 212651"/>
                <a:gd name="connsiteX3" fmla="*/ 0 w 375684"/>
                <a:gd name="connsiteY3" fmla="*/ 0 h 212651"/>
              </a:gdLst>
              <a:ahLst/>
              <a:cxnLst>
                <a:cxn ang="0">
                  <a:pos x="connsiteX0" y="connsiteY0"/>
                </a:cxn>
                <a:cxn ang="0">
                  <a:pos x="connsiteX1" y="connsiteY1"/>
                </a:cxn>
                <a:cxn ang="0">
                  <a:pos x="connsiteX2" y="connsiteY2"/>
                </a:cxn>
                <a:cxn ang="0">
                  <a:pos x="connsiteX3" y="connsiteY3"/>
                </a:cxn>
              </a:cxnLst>
              <a:rect l="l" t="t" r="r" b="b"/>
              <a:pathLst>
                <a:path w="375684" h="212651">
                  <a:moveTo>
                    <a:pt x="375684" y="212651"/>
                  </a:moveTo>
                  <a:cubicBezTo>
                    <a:pt x="262270" y="195521"/>
                    <a:pt x="148856" y="178391"/>
                    <a:pt x="106326" y="148856"/>
                  </a:cubicBezTo>
                  <a:cubicBezTo>
                    <a:pt x="63796" y="119321"/>
                    <a:pt x="138224" y="60251"/>
                    <a:pt x="120503" y="35442"/>
                  </a:cubicBezTo>
                  <a:cubicBezTo>
                    <a:pt x="102782" y="10633"/>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30" name="Freeform 145">
              <a:extLst>
                <a:ext uri="{FF2B5EF4-FFF2-40B4-BE49-F238E27FC236}">
                  <a16:creationId xmlns:a16="http://schemas.microsoft.com/office/drawing/2014/main" id="{544E20FB-B5D2-452A-86CD-1E20783E9FAB}"/>
                </a:ext>
              </a:extLst>
            </p:cNvPr>
            <p:cNvSpPr/>
            <p:nvPr/>
          </p:nvSpPr>
          <p:spPr>
            <a:xfrm>
              <a:off x="1687033" y="5316240"/>
              <a:ext cx="538716" cy="319016"/>
            </a:xfrm>
            <a:custGeom>
              <a:avLst/>
              <a:gdLst>
                <a:gd name="connsiteX0" fmla="*/ 0 w 538716"/>
                <a:gd name="connsiteY0" fmla="*/ 49658 h 319016"/>
                <a:gd name="connsiteX1" fmla="*/ 77972 w 538716"/>
                <a:gd name="connsiteY1" fmla="*/ 39 h 319016"/>
                <a:gd name="connsiteX2" fmla="*/ 283534 w 538716"/>
                <a:gd name="connsiteY2" fmla="*/ 56746 h 319016"/>
                <a:gd name="connsiteX3" fmla="*/ 432390 w 538716"/>
                <a:gd name="connsiteY3" fmla="*/ 212690 h 319016"/>
                <a:gd name="connsiteX4" fmla="*/ 538716 w 538716"/>
                <a:gd name="connsiteY4" fmla="*/ 319016 h 319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16" h="319016">
                  <a:moveTo>
                    <a:pt x="0" y="49658"/>
                  </a:moveTo>
                  <a:cubicBezTo>
                    <a:pt x="15358" y="24258"/>
                    <a:pt x="30716" y="-1142"/>
                    <a:pt x="77972" y="39"/>
                  </a:cubicBezTo>
                  <a:cubicBezTo>
                    <a:pt x="125228" y="1220"/>
                    <a:pt x="224464" y="21304"/>
                    <a:pt x="283534" y="56746"/>
                  </a:cubicBezTo>
                  <a:cubicBezTo>
                    <a:pt x="342604" y="92188"/>
                    <a:pt x="389860" y="168978"/>
                    <a:pt x="432390" y="212690"/>
                  </a:cubicBezTo>
                  <a:cubicBezTo>
                    <a:pt x="474920" y="256402"/>
                    <a:pt x="506818" y="287709"/>
                    <a:pt x="538716" y="3190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31" name="Freeform 146">
              <a:extLst>
                <a:ext uri="{FF2B5EF4-FFF2-40B4-BE49-F238E27FC236}">
                  <a16:creationId xmlns:a16="http://schemas.microsoft.com/office/drawing/2014/main" id="{E1B95B4E-B8FA-43A3-884E-33B329C22CFF}"/>
                </a:ext>
              </a:extLst>
            </p:cNvPr>
            <p:cNvSpPr/>
            <p:nvPr/>
          </p:nvSpPr>
          <p:spPr>
            <a:xfrm>
              <a:off x="1729524" y="4919330"/>
              <a:ext cx="127629" cy="396949"/>
            </a:xfrm>
            <a:custGeom>
              <a:avLst/>
              <a:gdLst>
                <a:gd name="connsiteX0" fmla="*/ 49657 w 127629"/>
                <a:gd name="connsiteY0" fmla="*/ 396949 h 396949"/>
                <a:gd name="connsiteX1" fmla="*/ 39 w 127629"/>
                <a:gd name="connsiteY1" fmla="*/ 248093 h 396949"/>
                <a:gd name="connsiteX2" fmla="*/ 56746 w 127629"/>
                <a:gd name="connsiteY2" fmla="*/ 70884 h 396949"/>
                <a:gd name="connsiteX3" fmla="*/ 127629 w 127629"/>
                <a:gd name="connsiteY3" fmla="*/ 0 h 396949"/>
              </a:gdLst>
              <a:ahLst/>
              <a:cxnLst>
                <a:cxn ang="0">
                  <a:pos x="connsiteX0" y="connsiteY0"/>
                </a:cxn>
                <a:cxn ang="0">
                  <a:pos x="connsiteX1" y="connsiteY1"/>
                </a:cxn>
                <a:cxn ang="0">
                  <a:pos x="connsiteX2" y="connsiteY2"/>
                </a:cxn>
                <a:cxn ang="0">
                  <a:pos x="connsiteX3" y="connsiteY3"/>
                </a:cxn>
              </a:cxnLst>
              <a:rect l="l" t="t" r="r" b="b"/>
              <a:pathLst>
                <a:path w="127629" h="396949">
                  <a:moveTo>
                    <a:pt x="49657" y="396949"/>
                  </a:moveTo>
                  <a:cubicBezTo>
                    <a:pt x="24257" y="349693"/>
                    <a:pt x="-1142" y="302437"/>
                    <a:pt x="39" y="248093"/>
                  </a:cubicBezTo>
                  <a:cubicBezTo>
                    <a:pt x="1220" y="193749"/>
                    <a:pt x="35481" y="112233"/>
                    <a:pt x="56746" y="70884"/>
                  </a:cubicBezTo>
                  <a:cubicBezTo>
                    <a:pt x="78011" y="29535"/>
                    <a:pt x="127629" y="0"/>
                    <a:pt x="127629"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8" name="Rectangle 7">
            <a:extLst>
              <a:ext uri="{FF2B5EF4-FFF2-40B4-BE49-F238E27FC236}">
                <a16:creationId xmlns:a16="http://schemas.microsoft.com/office/drawing/2014/main" id="{8DAA043D-EDF0-4F26-99E7-34A43627C1A3}"/>
              </a:ext>
            </a:extLst>
          </p:cNvPr>
          <p:cNvSpPr/>
          <p:nvPr/>
        </p:nvSpPr>
        <p:spPr>
          <a:xfrm>
            <a:off x="5690500" y="2942652"/>
            <a:ext cx="1601301" cy="15083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9" name="TextBox 8">
            <a:extLst>
              <a:ext uri="{FF2B5EF4-FFF2-40B4-BE49-F238E27FC236}">
                <a16:creationId xmlns:a16="http://schemas.microsoft.com/office/drawing/2014/main" id="{EEDF5AB2-C289-4527-A102-8B8C3DDBFCA0}"/>
              </a:ext>
            </a:extLst>
          </p:cNvPr>
          <p:cNvSpPr txBox="1"/>
          <p:nvPr/>
        </p:nvSpPr>
        <p:spPr>
          <a:xfrm>
            <a:off x="5903058" y="3123461"/>
            <a:ext cx="1148195" cy="1179437"/>
          </a:xfrm>
          <a:prstGeom prst="rect">
            <a:avLst/>
          </a:prstGeom>
          <a:noFill/>
        </p:spPr>
        <p:txBody>
          <a:bodyPr wrap="square" rtlCol="0">
            <a:spAutoFit/>
          </a:bodyPr>
          <a:lstStyle/>
          <a:p>
            <a:pPr defTabSz="802020"/>
            <a:r>
              <a:rPr lang="en-US" sz="702" dirty="0">
                <a:solidFill>
                  <a:prstClr val="black"/>
                </a:solidFill>
                <a:latin typeface="Courier New" charset="0"/>
                <a:ea typeface="Courier New" charset="0"/>
                <a:cs typeface="Courier New" charset="0"/>
              </a:rPr>
              <a:t> </a:t>
            </a:r>
            <a:r>
              <a:rPr lang="en-US" sz="877" dirty="0">
                <a:solidFill>
                  <a:prstClr val="black"/>
                </a:solidFill>
                <a:latin typeface="Courier New" charset="0"/>
                <a:ea typeface="Courier New" charset="0"/>
                <a:cs typeface="Courier New" charset="0"/>
              </a:rPr>
              <a:t>Pop Male  Fem</a:t>
            </a:r>
          </a:p>
          <a:p>
            <a:pPr defTabSz="802020"/>
            <a:r>
              <a:rPr lang="en-US" sz="877" dirty="0">
                <a:solidFill>
                  <a:prstClr val="black"/>
                </a:solidFill>
                <a:latin typeface="Courier New" charset="0"/>
                <a:ea typeface="Courier New" charset="0"/>
                <a:cs typeface="Courier New" charset="0"/>
              </a:rPr>
              <a:t>3800 1900 1900</a:t>
            </a:r>
          </a:p>
          <a:p>
            <a:pPr defTabSz="802020"/>
            <a:r>
              <a:rPr lang="en-US" sz="877" dirty="0">
                <a:solidFill>
                  <a:prstClr val="black"/>
                </a:solidFill>
                <a:latin typeface="Courier New" charset="0"/>
                <a:ea typeface="Courier New" charset="0"/>
                <a:cs typeface="Courier New" charset="0"/>
              </a:rPr>
              <a:t>3600 1800 1800</a:t>
            </a:r>
          </a:p>
          <a:p>
            <a:pPr defTabSz="802020"/>
            <a:r>
              <a:rPr lang="en-US" sz="877" dirty="0">
                <a:solidFill>
                  <a:prstClr val="black"/>
                </a:solidFill>
                <a:latin typeface="Courier New" charset="0"/>
                <a:ea typeface="Courier New" charset="0"/>
                <a:cs typeface="Courier New" charset="0"/>
              </a:rPr>
              <a:t>3200 1600 1600</a:t>
            </a:r>
          </a:p>
          <a:p>
            <a:pPr defTabSz="802020"/>
            <a:r>
              <a:rPr lang="en-US" sz="877" dirty="0">
                <a:solidFill>
                  <a:prstClr val="black"/>
                </a:solidFill>
                <a:latin typeface="Courier New" charset="0"/>
                <a:ea typeface="Courier New" charset="0"/>
                <a:cs typeface="Courier New" charset="0"/>
              </a:rPr>
              <a:t>2800 1400 1400</a:t>
            </a:r>
          </a:p>
          <a:p>
            <a:pPr defTabSz="802020"/>
            <a:r>
              <a:rPr lang="en-US" sz="877" dirty="0">
                <a:solidFill>
                  <a:prstClr val="black"/>
                </a:solidFill>
                <a:latin typeface="Courier New" charset="0"/>
                <a:ea typeface="Courier New" charset="0"/>
                <a:cs typeface="Courier New" charset="0"/>
              </a:rPr>
              <a:t>2600 1300 1300</a:t>
            </a:r>
          </a:p>
          <a:p>
            <a:pPr defTabSz="802020"/>
            <a:r>
              <a:rPr lang="en-US" sz="877" dirty="0">
                <a:solidFill>
                  <a:prstClr val="black"/>
                </a:solidFill>
                <a:latin typeface="Courier New" charset="0"/>
                <a:ea typeface="Courier New" charset="0"/>
                <a:cs typeface="Courier New" charset="0"/>
              </a:rPr>
              <a:t>2400 1200 1200</a:t>
            </a:r>
          </a:p>
          <a:p>
            <a:pPr defTabSz="802020"/>
            <a:r>
              <a:rPr lang="en-US" sz="877" dirty="0">
                <a:solidFill>
                  <a:prstClr val="black"/>
                </a:solidFill>
                <a:latin typeface="Courier New" charset="0"/>
                <a:ea typeface="Courier New" charset="0"/>
                <a:cs typeface="Courier New" charset="0"/>
              </a:rPr>
              <a:t>2200 1100 1100</a:t>
            </a:r>
          </a:p>
        </p:txBody>
      </p:sp>
      <p:sp>
        <p:nvSpPr>
          <p:cNvPr id="5" name="Rectangle 4">
            <a:extLst>
              <a:ext uri="{FF2B5EF4-FFF2-40B4-BE49-F238E27FC236}">
                <a16:creationId xmlns:a16="http://schemas.microsoft.com/office/drawing/2014/main" id="{E62E24D2-7C92-4B99-A6E5-7B765CCEEC60}"/>
              </a:ext>
            </a:extLst>
          </p:cNvPr>
          <p:cNvSpPr/>
          <p:nvPr/>
        </p:nvSpPr>
        <p:spPr>
          <a:xfrm>
            <a:off x="3782530" y="4583560"/>
            <a:ext cx="1996798" cy="584775"/>
          </a:xfrm>
          <a:prstGeom prst="rect">
            <a:avLst/>
          </a:prstGeom>
          <a:noFill/>
        </p:spPr>
        <p:txBody>
          <a:bodyPr wrap="square" rtlCol="0">
            <a:spAutoFit/>
          </a:bodyPr>
          <a:lstStyle/>
          <a:p>
            <a:pPr algn="ctr" defTabSz="802020"/>
            <a:r>
              <a:rPr lang="en-US" sz="1600" dirty="0">
                <a:latin typeface="Arial" panose="020B0604020202020204" pitchFamily="34" charset="0"/>
                <a:ea typeface="Avenir Book" charset="0"/>
                <a:cs typeface="Arial" panose="020B0604020202020204" pitchFamily="34" charset="0"/>
              </a:rPr>
              <a:t>Admin </a:t>
            </a:r>
          </a:p>
          <a:p>
            <a:pPr algn="ctr" defTabSz="802020"/>
            <a:r>
              <a:rPr lang="en-US" sz="1600" dirty="0">
                <a:latin typeface="Arial" panose="020B0604020202020204" pitchFamily="34" charset="0"/>
                <a:ea typeface="Avenir Book" charset="0"/>
                <a:cs typeface="Arial" panose="020B0604020202020204" pitchFamily="34" charset="0"/>
              </a:rPr>
              <a:t>boundaries</a:t>
            </a:r>
          </a:p>
        </p:txBody>
      </p:sp>
      <p:sp>
        <p:nvSpPr>
          <p:cNvPr id="6" name="Rectangle 5">
            <a:extLst>
              <a:ext uri="{FF2B5EF4-FFF2-40B4-BE49-F238E27FC236}">
                <a16:creationId xmlns:a16="http://schemas.microsoft.com/office/drawing/2014/main" id="{A7CBFEE4-A057-4029-8A39-A304D6B0E376}"/>
              </a:ext>
            </a:extLst>
          </p:cNvPr>
          <p:cNvSpPr/>
          <p:nvPr/>
        </p:nvSpPr>
        <p:spPr>
          <a:xfrm>
            <a:off x="5585971" y="4552207"/>
            <a:ext cx="1806776" cy="584775"/>
          </a:xfrm>
          <a:prstGeom prst="rect">
            <a:avLst/>
          </a:prstGeom>
          <a:noFill/>
        </p:spPr>
        <p:txBody>
          <a:bodyPr wrap="square" rtlCol="0">
            <a:spAutoFit/>
          </a:bodyPr>
          <a:lstStyle/>
          <a:p>
            <a:pPr algn="ctr" defTabSz="802020"/>
            <a:r>
              <a:rPr lang="en-US" sz="1600">
                <a:latin typeface="Arial" panose="020B0604020202020204" pitchFamily="34" charset="0"/>
                <a:ea typeface="Avenir Book" charset="0"/>
                <a:cs typeface="Arial" panose="020B0604020202020204" pitchFamily="34" charset="0"/>
              </a:rPr>
              <a:t>Population figures</a:t>
            </a:r>
          </a:p>
        </p:txBody>
      </p:sp>
      <p:sp>
        <p:nvSpPr>
          <p:cNvPr id="7" name="Rectangle: Rounded Corners 6">
            <a:extLst>
              <a:ext uri="{FF2B5EF4-FFF2-40B4-BE49-F238E27FC236}">
                <a16:creationId xmlns:a16="http://schemas.microsoft.com/office/drawing/2014/main" id="{239AB0D4-FFC8-4F87-B680-F63089E1F9C2}"/>
              </a:ext>
            </a:extLst>
          </p:cNvPr>
          <p:cNvSpPr/>
          <p:nvPr/>
        </p:nvSpPr>
        <p:spPr>
          <a:xfrm>
            <a:off x="3763241" y="2413273"/>
            <a:ext cx="3693594" cy="3302702"/>
          </a:xfrm>
          <a:prstGeom prst="roundRect">
            <a:avLst/>
          </a:prstGeom>
          <a:noFill/>
          <a:ln w="38100">
            <a:solidFill>
              <a:srgbClr val="E56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80C8995-ED9F-4192-84D1-600063AA28D2}"/>
              </a:ext>
            </a:extLst>
          </p:cNvPr>
          <p:cNvSpPr txBox="1"/>
          <p:nvPr/>
        </p:nvSpPr>
        <p:spPr>
          <a:xfrm>
            <a:off x="419641" y="712764"/>
            <a:ext cx="8688388" cy="584775"/>
          </a:xfrm>
          <a:prstGeom prst="rect">
            <a:avLst/>
          </a:prstGeom>
          <a:ln w="25400">
            <a:noFill/>
          </a:ln>
        </p:spPr>
        <p:txBody>
          <a:bodyPr wrap="square" lIns="0" tIns="0" rIns="0" bIns="0" rtlCol="0"/>
          <a:lstStyle>
            <a:defPPr>
              <a:defRPr lang="en-US"/>
            </a:defPPr>
            <a:lvl1pPr>
              <a:defRPr sz="3200" b="1" cap="all">
                <a:latin typeface="Roboto Slab" pitchFamily="2" charset="0"/>
                <a:ea typeface="Roboto Slab" pitchFamily="2" charset="0"/>
              </a:defRPr>
            </a:lvl1pPr>
          </a:lstStyle>
          <a:p>
            <a:r>
              <a:rPr lang="en-US" dirty="0"/>
              <a:t>Core CODs</a:t>
            </a:r>
          </a:p>
        </p:txBody>
      </p:sp>
      <p:sp>
        <p:nvSpPr>
          <p:cNvPr id="38" name="object 5">
            <a:extLst>
              <a:ext uri="{FF2B5EF4-FFF2-40B4-BE49-F238E27FC236}">
                <a16:creationId xmlns:a16="http://schemas.microsoft.com/office/drawing/2014/main" id="{1E56E9E6-2567-4846-8B00-E19E03149D7E}"/>
              </a:ext>
            </a:extLst>
          </p:cNvPr>
          <p:cNvSpPr/>
          <p:nvPr/>
        </p:nvSpPr>
        <p:spPr>
          <a:xfrm>
            <a:off x="378148" y="1268923"/>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243499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3CDBBA-4C12-44EE-AD09-C7CD9F449583}"/>
              </a:ext>
            </a:extLst>
          </p:cNvPr>
          <p:cNvSpPr>
            <a:spLocks noGrp="1"/>
          </p:cNvSpPr>
          <p:nvPr>
            <p:ph type="body" sz="quarter" idx="10"/>
          </p:nvPr>
        </p:nvSpPr>
        <p:spPr>
          <a:xfrm>
            <a:off x="378148" y="775490"/>
            <a:ext cx="9145016" cy="419100"/>
          </a:xfrm>
          <a:ln w="25400">
            <a:noFill/>
          </a:ln>
        </p:spPr>
        <p:txBody>
          <a:bodyPr wrap="square" lIns="0" tIns="0" rIns="0" bIns="0" rtlCol="0">
            <a:noAutofit/>
          </a:bodyPr>
          <a:lstStyle/>
          <a:p>
            <a:pPr marL="0" indent="0" defTabSz="914309">
              <a:buNone/>
            </a:pPr>
            <a:r>
              <a:rPr lang="en-US" cap="all" dirty="0">
                <a:solidFill>
                  <a:schemeClr val="tx1"/>
                </a:solidFill>
              </a:rPr>
              <a:t>Population Statistics (COD-PS)</a:t>
            </a:r>
          </a:p>
        </p:txBody>
      </p:sp>
      <p:pic>
        <p:nvPicPr>
          <p:cNvPr id="8" name="Picture Placeholder 7" descr="A picture containing window, large, water, table&#10;&#10;Description automatically generated">
            <a:extLst>
              <a:ext uri="{FF2B5EF4-FFF2-40B4-BE49-F238E27FC236}">
                <a16:creationId xmlns:a16="http://schemas.microsoft.com/office/drawing/2014/main" id="{7976F018-CA4E-4D93-834C-F87BB49766F7}"/>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146265" y="1549177"/>
            <a:ext cx="10400870" cy="5136232"/>
          </a:xfrm>
        </p:spPr>
      </p:pic>
      <p:sp>
        <p:nvSpPr>
          <p:cNvPr id="4" name="object 5">
            <a:extLst>
              <a:ext uri="{FF2B5EF4-FFF2-40B4-BE49-F238E27FC236}">
                <a16:creationId xmlns:a16="http://schemas.microsoft.com/office/drawing/2014/main" id="{29506B18-6464-43D0-86F7-82B673ABBE7E}"/>
              </a:ext>
            </a:extLst>
          </p:cNvPr>
          <p:cNvSpPr/>
          <p:nvPr/>
        </p:nvSpPr>
        <p:spPr>
          <a:xfrm>
            <a:off x="378148" y="1268923"/>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208065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3CDBBA-4C12-44EE-AD09-C7CD9F449583}"/>
              </a:ext>
            </a:extLst>
          </p:cNvPr>
          <p:cNvSpPr>
            <a:spLocks noGrp="1"/>
          </p:cNvSpPr>
          <p:nvPr>
            <p:ph type="body" sz="quarter" idx="10"/>
          </p:nvPr>
        </p:nvSpPr>
        <p:spPr>
          <a:xfrm>
            <a:off x="378148" y="744397"/>
            <a:ext cx="6553200" cy="419100"/>
          </a:xfrm>
          <a:ln w="25400">
            <a:noFill/>
          </a:ln>
        </p:spPr>
        <p:txBody>
          <a:bodyPr vert="horz" wrap="square" lIns="0" tIns="0" rIns="0" bIns="0" rtlCol="0">
            <a:noAutofit/>
          </a:bodyPr>
          <a:lstStyle/>
          <a:p>
            <a:pPr marL="0" indent="0" defTabSz="914309">
              <a:buNone/>
            </a:pPr>
            <a:r>
              <a:rPr lang="en-US" cap="all" dirty="0">
                <a:solidFill>
                  <a:schemeClr val="tx1"/>
                </a:solidFill>
              </a:rPr>
              <a:t>COD-PS</a:t>
            </a:r>
          </a:p>
        </p:txBody>
      </p:sp>
      <p:pic>
        <p:nvPicPr>
          <p:cNvPr id="28" name="Picture Placeholder 27" descr="A picture containing standing&#10;&#10;Description automatically generated">
            <a:extLst>
              <a:ext uri="{FF2B5EF4-FFF2-40B4-BE49-F238E27FC236}">
                <a16:creationId xmlns:a16="http://schemas.microsoft.com/office/drawing/2014/main" id="{852DFFB1-4251-45DD-8885-74D61A7ABED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189067" y="1477169"/>
            <a:ext cx="10315266" cy="5136232"/>
          </a:xfrm>
        </p:spPr>
      </p:pic>
      <p:sp>
        <p:nvSpPr>
          <p:cNvPr id="4" name="object 5">
            <a:extLst>
              <a:ext uri="{FF2B5EF4-FFF2-40B4-BE49-F238E27FC236}">
                <a16:creationId xmlns:a16="http://schemas.microsoft.com/office/drawing/2014/main" id="{AE52E1A6-1366-4045-8FCA-EC0236EC758F}"/>
              </a:ext>
            </a:extLst>
          </p:cNvPr>
          <p:cNvSpPr/>
          <p:nvPr/>
        </p:nvSpPr>
        <p:spPr>
          <a:xfrm>
            <a:off x="378148" y="1268923"/>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426675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1250185" y="2837564"/>
            <a:ext cx="1090635" cy="1069995"/>
            <a:chOff x="359442" y="4555896"/>
            <a:chExt cx="1905000" cy="1905000"/>
          </a:xfrm>
        </p:grpSpPr>
        <p:sp>
          <p:nvSpPr>
            <p:cNvPr id="126" name="Rectangle 125"/>
            <p:cNvSpPr/>
            <p:nvPr/>
          </p:nvSpPr>
          <p:spPr>
            <a:xfrm>
              <a:off x="359442" y="4555896"/>
              <a:ext cx="1905000" cy="190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7" name="Freeform 126"/>
            <p:cNvSpPr/>
            <p:nvPr/>
          </p:nvSpPr>
          <p:spPr>
            <a:xfrm>
              <a:off x="397542" y="4731156"/>
              <a:ext cx="1828800" cy="1554480"/>
            </a:xfrm>
            <a:custGeom>
              <a:avLst/>
              <a:gdLst>
                <a:gd name="connsiteX0" fmla="*/ 1524000 w 1828800"/>
                <a:gd name="connsiteY0" fmla="*/ 243840 h 1554480"/>
                <a:gd name="connsiteX1" fmla="*/ 1371600 w 1828800"/>
                <a:gd name="connsiteY1" fmla="*/ 91440 h 1554480"/>
                <a:gd name="connsiteX2" fmla="*/ 1143000 w 1828800"/>
                <a:gd name="connsiteY2" fmla="*/ 0 h 1554480"/>
                <a:gd name="connsiteX3" fmla="*/ 944880 w 1828800"/>
                <a:gd name="connsiteY3" fmla="*/ 0 h 1554480"/>
                <a:gd name="connsiteX4" fmla="*/ 762000 w 1828800"/>
                <a:gd name="connsiteY4" fmla="*/ 15240 h 1554480"/>
                <a:gd name="connsiteX5" fmla="*/ 594360 w 1828800"/>
                <a:gd name="connsiteY5" fmla="*/ 60960 h 1554480"/>
                <a:gd name="connsiteX6" fmla="*/ 365760 w 1828800"/>
                <a:gd name="connsiteY6" fmla="*/ 198120 h 1554480"/>
                <a:gd name="connsiteX7" fmla="*/ 91440 w 1828800"/>
                <a:gd name="connsiteY7" fmla="*/ 411480 h 1554480"/>
                <a:gd name="connsiteX8" fmla="*/ 0 w 1828800"/>
                <a:gd name="connsiteY8" fmla="*/ 655320 h 1554480"/>
                <a:gd name="connsiteX9" fmla="*/ 121920 w 1828800"/>
                <a:gd name="connsiteY9" fmla="*/ 868680 h 1554480"/>
                <a:gd name="connsiteX10" fmla="*/ 152400 w 1828800"/>
                <a:gd name="connsiteY10" fmla="*/ 1021080 h 1554480"/>
                <a:gd name="connsiteX11" fmla="*/ 106680 w 1828800"/>
                <a:gd name="connsiteY11" fmla="*/ 1234440 h 1554480"/>
                <a:gd name="connsiteX12" fmla="*/ 152400 w 1828800"/>
                <a:gd name="connsiteY12" fmla="*/ 1447800 h 1554480"/>
                <a:gd name="connsiteX13" fmla="*/ 365760 w 1828800"/>
                <a:gd name="connsiteY13" fmla="*/ 1554480 h 1554480"/>
                <a:gd name="connsiteX14" fmla="*/ 594360 w 1828800"/>
                <a:gd name="connsiteY14" fmla="*/ 1478280 h 1554480"/>
                <a:gd name="connsiteX15" fmla="*/ 853440 w 1828800"/>
                <a:gd name="connsiteY15" fmla="*/ 1310640 h 1554480"/>
                <a:gd name="connsiteX16" fmla="*/ 1082040 w 1828800"/>
                <a:gd name="connsiteY16" fmla="*/ 1310640 h 1554480"/>
                <a:gd name="connsiteX17" fmla="*/ 1341120 w 1828800"/>
                <a:gd name="connsiteY17" fmla="*/ 1402080 h 1554480"/>
                <a:gd name="connsiteX18" fmla="*/ 1630680 w 1828800"/>
                <a:gd name="connsiteY18" fmla="*/ 1280160 h 1554480"/>
                <a:gd name="connsiteX19" fmla="*/ 1767840 w 1828800"/>
                <a:gd name="connsiteY19" fmla="*/ 1143000 h 1554480"/>
                <a:gd name="connsiteX20" fmla="*/ 1828800 w 1828800"/>
                <a:gd name="connsiteY20" fmla="*/ 899160 h 1554480"/>
                <a:gd name="connsiteX21" fmla="*/ 1813560 w 1828800"/>
                <a:gd name="connsiteY21" fmla="*/ 609600 h 1554480"/>
                <a:gd name="connsiteX22" fmla="*/ 1676400 w 1828800"/>
                <a:gd name="connsiteY22" fmla="*/ 457200 h 1554480"/>
                <a:gd name="connsiteX23" fmla="*/ 1524000 w 1828800"/>
                <a:gd name="connsiteY23" fmla="*/ 24384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800" h="1554480">
                  <a:moveTo>
                    <a:pt x="1524000" y="243840"/>
                  </a:moveTo>
                  <a:lnTo>
                    <a:pt x="1371600" y="91440"/>
                  </a:lnTo>
                  <a:lnTo>
                    <a:pt x="1143000" y="0"/>
                  </a:lnTo>
                  <a:lnTo>
                    <a:pt x="944880" y="0"/>
                  </a:lnTo>
                  <a:lnTo>
                    <a:pt x="762000" y="15240"/>
                  </a:lnTo>
                  <a:lnTo>
                    <a:pt x="594360" y="60960"/>
                  </a:lnTo>
                  <a:lnTo>
                    <a:pt x="365760" y="198120"/>
                  </a:lnTo>
                  <a:lnTo>
                    <a:pt x="91440" y="411480"/>
                  </a:lnTo>
                  <a:lnTo>
                    <a:pt x="0" y="655320"/>
                  </a:lnTo>
                  <a:lnTo>
                    <a:pt x="121920" y="868680"/>
                  </a:lnTo>
                  <a:lnTo>
                    <a:pt x="152400" y="1021080"/>
                  </a:lnTo>
                  <a:lnTo>
                    <a:pt x="106680" y="1234440"/>
                  </a:lnTo>
                  <a:lnTo>
                    <a:pt x="152400" y="1447800"/>
                  </a:lnTo>
                  <a:lnTo>
                    <a:pt x="365760" y="1554480"/>
                  </a:lnTo>
                  <a:lnTo>
                    <a:pt x="594360" y="1478280"/>
                  </a:lnTo>
                  <a:lnTo>
                    <a:pt x="853440" y="1310640"/>
                  </a:lnTo>
                  <a:lnTo>
                    <a:pt x="1082040" y="1310640"/>
                  </a:lnTo>
                  <a:lnTo>
                    <a:pt x="1341120" y="1402080"/>
                  </a:lnTo>
                  <a:lnTo>
                    <a:pt x="1630680" y="1280160"/>
                  </a:lnTo>
                  <a:lnTo>
                    <a:pt x="1767840" y="1143000"/>
                  </a:lnTo>
                  <a:lnTo>
                    <a:pt x="1828800" y="899160"/>
                  </a:lnTo>
                  <a:lnTo>
                    <a:pt x="1813560" y="609600"/>
                  </a:lnTo>
                  <a:lnTo>
                    <a:pt x="1676400" y="457200"/>
                  </a:lnTo>
                  <a:lnTo>
                    <a:pt x="1524000" y="243840"/>
                  </a:lnTo>
                  <a:close/>
                </a:path>
              </a:pathLst>
            </a:cu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nvGrpSpPr>
            <p:cNvPr id="128" name="Group 127"/>
            <p:cNvGrpSpPr/>
            <p:nvPr/>
          </p:nvGrpSpPr>
          <p:grpSpPr>
            <a:xfrm>
              <a:off x="503274" y="4832342"/>
              <a:ext cx="1206601" cy="1339858"/>
              <a:chOff x="503274" y="4832342"/>
              <a:chExt cx="1206601" cy="1339858"/>
            </a:xfrm>
          </p:grpSpPr>
          <p:sp>
            <p:nvSpPr>
              <p:cNvPr id="148" name="Freeform 147"/>
              <p:cNvSpPr/>
              <p:nvPr/>
            </p:nvSpPr>
            <p:spPr>
              <a:xfrm>
                <a:off x="517451" y="5927429"/>
                <a:ext cx="517451" cy="244771"/>
              </a:xfrm>
              <a:custGeom>
                <a:avLst/>
                <a:gdLst>
                  <a:gd name="connsiteX0" fmla="*/ 0 w 517451"/>
                  <a:gd name="connsiteY0" fmla="*/ 60473 h 244771"/>
                  <a:gd name="connsiteX1" fmla="*/ 255182 w 517451"/>
                  <a:gd name="connsiteY1" fmla="*/ 10855 h 244771"/>
                  <a:gd name="connsiteX2" fmla="*/ 517451 w 517451"/>
                  <a:gd name="connsiteY2" fmla="*/ 244771 h 244771"/>
                </a:gdLst>
                <a:ahLst/>
                <a:cxnLst>
                  <a:cxn ang="0">
                    <a:pos x="connsiteX0" y="connsiteY0"/>
                  </a:cxn>
                  <a:cxn ang="0">
                    <a:pos x="connsiteX1" y="connsiteY1"/>
                  </a:cxn>
                  <a:cxn ang="0">
                    <a:pos x="connsiteX2" y="connsiteY2"/>
                  </a:cxn>
                </a:cxnLst>
                <a:rect l="l" t="t" r="r" b="b"/>
                <a:pathLst>
                  <a:path w="517451" h="244771">
                    <a:moveTo>
                      <a:pt x="0" y="60473"/>
                    </a:moveTo>
                    <a:cubicBezTo>
                      <a:pt x="84470" y="20306"/>
                      <a:pt x="168940" y="-19861"/>
                      <a:pt x="255182" y="10855"/>
                    </a:cubicBezTo>
                    <a:cubicBezTo>
                      <a:pt x="341424" y="41571"/>
                      <a:pt x="517451" y="244771"/>
                      <a:pt x="517451" y="24477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9" name="Freeform 148"/>
              <p:cNvSpPr/>
              <p:nvPr/>
            </p:nvSpPr>
            <p:spPr>
              <a:xfrm>
                <a:off x="503274" y="5151474"/>
                <a:ext cx="305220" cy="779721"/>
              </a:xfrm>
              <a:custGeom>
                <a:avLst/>
                <a:gdLst>
                  <a:gd name="connsiteX0" fmla="*/ 269359 w 305220"/>
                  <a:gd name="connsiteY0" fmla="*/ 779721 h 779721"/>
                  <a:gd name="connsiteX1" fmla="*/ 304800 w 305220"/>
                  <a:gd name="connsiteY1" fmla="*/ 595424 h 779721"/>
                  <a:gd name="connsiteX2" fmla="*/ 248093 w 305220"/>
                  <a:gd name="connsiteY2" fmla="*/ 283535 h 779721"/>
                  <a:gd name="connsiteX3" fmla="*/ 0 w 305220"/>
                  <a:gd name="connsiteY3" fmla="*/ 0 h 779721"/>
                </a:gdLst>
                <a:ahLst/>
                <a:cxnLst>
                  <a:cxn ang="0">
                    <a:pos x="connsiteX0" y="connsiteY0"/>
                  </a:cxn>
                  <a:cxn ang="0">
                    <a:pos x="connsiteX1" y="connsiteY1"/>
                  </a:cxn>
                  <a:cxn ang="0">
                    <a:pos x="connsiteX2" y="connsiteY2"/>
                  </a:cxn>
                  <a:cxn ang="0">
                    <a:pos x="connsiteX3" y="connsiteY3"/>
                  </a:cxn>
                </a:cxnLst>
                <a:rect l="l" t="t" r="r" b="b"/>
                <a:pathLst>
                  <a:path w="305220" h="779721">
                    <a:moveTo>
                      <a:pt x="269359" y="779721"/>
                    </a:moveTo>
                    <a:cubicBezTo>
                      <a:pt x="288851" y="728921"/>
                      <a:pt x="308344" y="678122"/>
                      <a:pt x="304800" y="595424"/>
                    </a:cubicBezTo>
                    <a:cubicBezTo>
                      <a:pt x="301256" y="512726"/>
                      <a:pt x="298893" y="382772"/>
                      <a:pt x="248093" y="283535"/>
                    </a:cubicBezTo>
                    <a:cubicBezTo>
                      <a:pt x="197293" y="184298"/>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0" name="Freeform 149"/>
              <p:cNvSpPr/>
              <p:nvPr/>
            </p:nvSpPr>
            <p:spPr>
              <a:xfrm>
                <a:off x="659219" y="4896293"/>
                <a:ext cx="450165" cy="404037"/>
              </a:xfrm>
              <a:custGeom>
                <a:avLst/>
                <a:gdLst>
                  <a:gd name="connsiteX0" fmla="*/ 0 w 450165"/>
                  <a:gd name="connsiteY0" fmla="*/ 404037 h 404037"/>
                  <a:gd name="connsiteX1" fmla="*/ 113414 w 450165"/>
                  <a:gd name="connsiteY1" fmla="*/ 311888 h 404037"/>
                  <a:gd name="connsiteX2" fmla="*/ 198474 w 450165"/>
                  <a:gd name="connsiteY2" fmla="*/ 326065 h 404037"/>
                  <a:gd name="connsiteX3" fmla="*/ 389860 w 450165"/>
                  <a:gd name="connsiteY3" fmla="*/ 375684 h 404037"/>
                  <a:gd name="connsiteX4" fmla="*/ 446567 w 450165"/>
                  <a:gd name="connsiteY4" fmla="*/ 219740 h 404037"/>
                  <a:gd name="connsiteX5" fmla="*/ 304800 w 450165"/>
                  <a:gd name="connsiteY5" fmla="*/ 56707 h 404037"/>
                  <a:gd name="connsiteX6" fmla="*/ 205562 w 450165"/>
                  <a:gd name="connsiteY6" fmla="*/ 0 h 40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165" h="404037">
                    <a:moveTo>
                      <a:pt x="0" y="404037"/>
                    </a:moveTo>
                    <a:cubicBezTo>
                      <a:pt x="40167" y="364460"/>
                      <a:pt x="80335" y="324883"/>
                      <a:pt x="113414" y="311888"/>
                    </a:cubicBezTo>
                    <a:cubicBezTo>
                      <a:pt x="146493" y="298893"/>
                      <a:pt x="152400" y="315432"/>
                      <a:pt x="198474" y="326065"/>
                    </a:cubicBezTo>
                    <a:cubicBezTo>
                      <a:pt x="244548" y="336698"/>
                      <a:pt x="348511" y="393405"/>
                      <a:pt x="389860" y="375684"/>
                    </a:cubicBezTo>
                    <a:cubicBezTo>
                      <a:pt x="431209" y="357963"/>
                      <a:pt x="460744" y="272903"/>
                      <a:pt x="446567" y="219740"/>
                    </a:cubicBezTo>
                    <a:cubicBezTo>
                      <a:pt x="432390" y="166577"/>
                      <a:pt x="344967" y="93330"/>
                      <a:pt x="304800" y="56707"/>
                    </a:cubicBezTo>
                    <a:cubicBezTo>
                      <a:pt x="264633" y="20084"/>
                      <a:pt x="205562" y="0"/>
                      <a:pt x="20556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1" name="Freeform 150"/>
              <p:cNvSpPr/>
              <p:nvPr/>
            </p:nvSpPr>
            <p:spPr>
              <a:xfrm>
                <a:off x="1036899" y="5264888"/>
                <a:ext cx="444571" cy="779721"/>
              </a:xfrm>
              <a:custGeom>
                <a:avLst/>
                <a:gdLst>
                  <a:gd name="connsiteX0" fmla="*/ 12180 w 444571"/>
                  <a:gd name="connsiteY0" fmla="*/ 0 h 779721"/>
                  <a:gd name="connsiteX1" fmla="*/ 54710 w 444571"/>
                  <a:gd name="connsiteY1" fmla="*/ 226828 h 779721"/>
                  <a:gd name="connsiteX2" fmla="*/ 444571 w 444571"/>
                  <a:gd name="connsiteY2" fmla="*/ 779721 h 779721"/>
                </a:gdLst>
                <a:ahLst/>
                <a:cxnLst>
                  <a:cxn ang="0">
                    <a:pos x="connsiteX0" y="connsiteY0"/>
                  </a:cxn>
                  <a:cxn ang="0">
                    <a:pos x="connsiteX1" y="connsiteY1"/>
                  </a:cxn>
                  <a:cxn ang="0">
                    <a:pos x="connsiteX2" y="connsiteY2"/>
                  </a:cxn>
                </a:cxnLst>
                <a:rect l="l" t="t" r="r" b="b"/>
                <a:pathLst>
                  <a:path w="444571" h="779721">
                    <a:moveTo>
                      <a:pt x="12180" y="0"/>
                    </a:moveTo>
                    <a:cubicBezTo>
                      <a:pt x="-2588" y="48437"/>
                      <a:pt x="-17355" y="96875"/>
                      <a:pt x="54710" y="226828"/>
                    </a:cubicBezTo>
                    <a:cubicBezTo>
                      <a:pt x="126775" y="356782"/>
                      <a:pt x="285673" y="568251"/>
                      <a:pt x="444571" y="77972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2" name="Freeform 151"/>
              <p:cNvSpPr/>
              <p:nvPr/>
            </p:nvSpPr>
            <p:spPr>
              <a:xfrm>
                <a:off x="1205023" y="4832342"/>
                <a:ext cx="504852" cy="850760"/>
              </a:xfrm>
              <a:custGeom>
                <a:avLst/>
                <a:gdLst>
                  <a:gd name="connsiteX0" fmla="*/ 0 w 467832"/>
                  <a:gd name="connsiteY0" fmla="*/ 857693 h 857693"/>
                  <a:gd name="connsiteX1" fmla="*/ 233916 w 467832"/>
                  <a:gd name="connsiteY1" fmla="*/ 701749 h 857693"/>
                  <a:gd name="connsiteX2" fmla="*/ 340242 w 467832"/>
                  <a:gd name="connsiteY2" fmla="*/ 482009 h 857693"/>
                  <a:gd name="connsiteX3" fmla="*/ 304800 w 467832"/>
                  <a:gd name="connsiteY3" fmla="*/ 205563 h 857693"/>
                  <a:gd name="connsiteX4" fmla="*/ 467832 w 467832"/>
                  <a:gd name="connsiteY4" fmla="*/ 0 h 8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832" h="857693">
                    <a:moveTo>
                      <a:pt x="0" y="857693"/>
                    </a:moveTo>
                    <a:cubicBezTo>
                      <a:pt x="88604" y="811028"/>
                      <a:pt x="177209" y="764363"/>
                      <a:pt x="233916" y="701749"/>
                    </a:cubicBezTo>
                    <a:cubicBezTo>
                      <a:pt x="290623" y="639135"/>
                      <a:pt x="328428" y="564707"/>
                      <a:pt x="340242" y="482009"/>
                    </a:cubicBezTo>
                    <a:cubicBezTo>
                      <a:pt x="352056" y="399311"/>
                      <a:pt x="283535" y="285898"/>
                      <a:pt x="304800" y="205563"/>
                    </a:cubicBezTo>
                    <a:cubicBezTo>
                      <a:pt x="326065" y="125228"/>
                      <a:pt x="467832" y="0"/>
                      <a:pt x="46783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129" name="Freeform 128"/>
            <p:cNvSpPr/>
            <p:nvPr/>
          </p:nvSpPr>
          <p:spPr>
            <a:xfrm>
              <a:off x="637953" y="6010940"/>
              <a:ext cx="226828" cy="205562"/>
            </a:xfrm>
            <a:custGeom>
              <a:avLst/>
              <a:gdLst>
                <a:gd name="connsiteX0" fmla="*/ 226828 w 226828"/>
                <a:gd name="connsiteY0" fmla="*/ 0 h 205562"/>
                <a:gd name="connsiteX1" fmla="*/ 0 w 226828"/>
                <a:gd name="connsiteY1" fmla="*/ 205562 h 205562"/>
              </a:gdLst>
              <a:ahLst/>
              <a:cxnLst>
                <a:cxn ang="0">
                  <a:pos x="connsiteX0" y="connsiteY0"/>
                </a:cxn>
                <a:cxn ang="0">
                  <a:pos x="connsiteX1" y="connsiteY1"/>
                </a:cxn>
              </a:cxnLst>
              <a:rect l="l" t="t" r="r" b="b"/>
              <a:pathLst>
                <a:path w="226828" h="205562">
                  <a:moveTo>
                    <a:pt x="226828" y="0"/>
                  </a:moveTo>
                  <a:lnTo>
                    <a:pt x="0" y="205562"/>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0" name="Freeform 129"/>
            <p:cNvSpPr/>
            <p:nvPr/>
          </p:nvSpPr>
          <p:spPr>
            <a:xfrm>
              <a:off x="552893" y="5755758"/>
              <a:ext cx="248093" cy="21265"/>
            </a:xfrm>
            <a:custGeom>
              <a:avLst/>
              <a:gdLst>
                <a:gd name="connsiteX0" fmla="*/ 248093 w 248093"/>
                <a:gd name="connsiteY0" fmla="*/ 0 h 21265"/>
                <a:gd name="connsiteX1" fmla="*/ 0 w 248093"/>
                <a:gd name="connsiteY1" fmla="*/ 21265 h 21265"/>
              </a:gdLst>
              <a:ahLst/>
              <a:cxnLst>
                <a:cxn ang="0">
                  <a:pos x="connsiteX0" y="connsiteY0"/>
                </a:cxn>
                <a:cxn ang="0">
                  <a:pos x="connsiteX1" y="connsiteY1"/>
                </a:cxn>
              </a:cxnLst>
              <a:rect l="l" t="t" r="r" b="b"/>
              <a:pathLst>
                <a:path w="248093" h="21265">
                  <a:moveTo>
                    <a:pt x="248093" y="0"/>
                  </a:moveTo>
                  <a:lnTo>
                    <a:pt x="0" y="2126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1" name="Freeform 130"/>
            <p:cNvSpPr/>
            <p:nvPr/>
          </p:nvSpPr>
          <p:spPr>
            <a:xfrm>
              <a:off x="446567" y="5266660"/>
              <a:ext cx="333154" cy="293067"/>
            </a:xfrm>
            <a:custGeom>
              <a:avLst/>
              <a:gdLst>
                <a:gd name="connsiteX0" fmla="*/ 333154 w 333154"/>
                <a:gd name="connsiteY0" fmla="*/ 262270 h 293067"/>
                <a:gd name="connsiteX1" fmla="*/ 191386 w 333154"/>
                <a:gd name="connsiteY1" fmla="*/ 269359 h 293067"/>
                <a:gd name="connsiteX2" fmla="*/ 0 w 333154"/>
                <a:gd name="connsiteY2" fmla="*/ 0 h 293067"/>
              </a:gdLst>
              <a:ahLst/>
              <a:cxnLst>
                <a:cxn ang="0">
                  <a:pos x="connsiteX0" y="connsiteY0"/>
                </a:cxn>
                <a:cxn ang="0">
                  <a:pos x="connsiteX1" y="connsiteY1"/>
                </a:cxn>
                <a:cxn ang="0">
                  <a:pos x="connsiteX2" y="connsiteY2"/>
                </a:cxn>
              </a:cxnLst>
              <a:rect l="l" t="t" r="r" b="b"/>
              <a:pathLst>
                <a:path w="333154" h="293067">
                  <a:moveTo>
                    <a:pt x="333154" y="262270"/>
                  </a:moveTo>
                  <a:cubicBezTo>
                    <a:pt x="290033" y="287670"/>
                    <a:pt x="246912" y="313071"/>
                    <a:pt x="191386" y="269359"/>
                  </a:cubicBezTo>
                  <a:cubicBezTo>
                    <a:pt x="135860" y="225647"/>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2" name="Freeform 131"/>
            <p:cNvSpPr/>
            <p:nvPr/>
          </p:nvSpPr>
          <p:spPr>
            <a:xfrm>
              <a:off x="772633" y="4933507"/>
              <a:ext cx="127889" cy="248093"/>
            </a:xfrm>
            <a:custGeom>
              <a:avLst/>
              <a:gdLst>
                <a:gd name="connsiteX0" fmla="*/ 28353 w 127889"/>
                <a:gd name="connsiteY0" fmla="*/ 248093 h 248093"/>
                <a:gd name="connsiteX1" fmla="*/ 127590 w 127889"/>
                <a:gd name="connsiteY1" fmla="*/ 127591 h 248093"/>
                <a:gd name="connsiteX2" fmla="*/ 0 w 127889"/>
                <a:gd name="connsiteY2" fmla="*/ 0 h 248093"/>
              </a:gdLst>
              <a:ahLst/>
              <a:cxnLst>
                <a:cxn ang="0">
                  <a:pos x="connsiteX0" y="connsiteY0"/>
                </a:cxn>
                <a:cxn ang="0">
                  <a:pos x="connsiteX1" y="connsiteY1"/>
                </a:cxn>
                <a:cxn ang="0">
                  <a:pos x="connsiteX2" y="connsiteY2"/>
                </a:cxn>
              </a:cxnLst>
              <a:rect l="l" t="t" r="r" b="b"/>
              <a:pathLst>
                <a:path w="127889" h="248093">
                  <a:moveTo>
                    <a:pt x="28353" y="248093"/>
                  </a:moveTo>
                  <a:cubicBezTo>
                    <a:pt x="80334" y="208516"/>
                    <a:pt x="132315" y="168940"/>
                    <a:pt x="127590" y="127591"/>
                  </a:cubicBezTo>
                  <a:cubicBezTo>
                    <a:pt x="122865" y="86242"/>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3" name="Freeform 132"/>
            <p:cNvSpPr/>
            <p:nvPr/>
          </p:nvSpPr>
          <p:spPr>
            <a:xfrm>
              <a:off x="1098698" y="5059096"/>
              <a:ext cx="182033" cy="420216"/>
            </a:xfrm>
            <a:custGeom>
              <a:avLst/>
              <a:gdLst>
                <a:gd name="connsiteX0" fmla="*/ 0 w 182033"/>
                <a:gd name="connsiteY0" fmla="*/ 9090 h 420216"/>
                <a:gd name="connsiteX1" fmla="*/ 120502 w 182033"/>
                <a:gd name="connsiteY1" fmla="*/ 16178 h 420216"/>
                <a:gd name="connsiteX2" fmla="*/ 177209 w 182033"/>
                <a:gd name="connsiteY2" fmla="*/ 157946 h 420216"/>
                <a:gd name="connsiteX3" fmla="*/ 0 w 182033"/>
                <a:gd name="connsiteY3" fmla="*/ 420216 h 420216"/>
              </a:gdLst>
              <a:ahLst/>
              <a:cxnLst>
                <a:cxn ang="0">
                  <a:pos x="connsiteX0" y="connsiteY0"/>
                </a:cxn>
                <a:cxn ang="0">
                  <a:pos x="connsiteX1" y="connsiteY1"/>
                </a:cxn>
                <a:cxn ang="0">
                  <a:pos x="connsiteX2" y="connsiteY2"/>
                </a:cxn>
                <a:cxn ang="0">
                  <a:pos x="connsiteX3" y="connsiteY3"/>
                </a:cxn>
              </a:cxnLst>
              <a:rect l="l" t="t" r="r" b="b"/>
              <a:pathLst>
                <a:path w="182033" h="420216">
                  <a:moveTo>
                    <a:pt x="0" y="9090"/>
                  </a:moveTo>
                  <a:cubicBezTo>
                    <a:pt x="45483" y="229"/>
                    <a:pt x="90967" y="-8631"/>
                    <a:pt x="120502" y="16178"/>
                  </a:cubicBezTo>
                  <a:cubicBezTo>
                    <a:pt x="150037" y="40987"/>
                    <a:pt x="197293" y="90606"/>
                    <a:pt x="177209" y="157946"/>
                  </a:cubicBezTo>
                  <a:cubicBezTo>
                    <a:pt x="157125" y="225286"/>
                    <a:pt x="0" y="420216"/>
                    <a:pt x="0" y="4202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4" name="Freeform 133"/>
            <p:cNvSpPr/>
            <p:nvPr/>
          </p:nvSpPr>
          <p:spPr>
            <a:xfrm>
              <a:off x="793898" y="5457918"/>
              <a:ext cx="297711" cy="42659"/>
            </a:xfrm>
            <a:custGeom>
              <a:avLst/>
              <a:gdLst>
                <a:gd name="connsiteX0" fmla="*/ 0 w 297711"/>
                <a:gd name="connsiteY0" fmla="*/ 42659 h 42659"/>
                <a:gd name="connsiteX1" fmla="*/ 106325 w 297711"/>
                <a:gd name="connsiteY1" fmla="*/ 129 h 42659"/>
                <a:gd name="connsiteX2" fmla="*/ 297711 w 297711"/>
                <a:gd name="connsiteY2" fmla="*/ 28482 h 42659"/>
              </a:gdLst>
              <a:ahLst/>
              <a:cxnLst>
                <a:cxn ang="0">
                  <a:pos x="connsiteX0" y="connsiteY0"/>
                </a:cxn>
                <a:cxn ang="0">
                  <a:pos x="connsiteX1" y="connsiteY1"/>
                </a:cxn>
                <a:cxn ang="0">
                  <a:pos x="connsiteX2" y="connsiteY2"/>
                </a:cxn>
              </a:cxnLst>
              <a:rect l="l" t="t" r="r" b="b"/>
              <a:pathLst>
                <a:path w="297711" h="42659">
                  <a:moveTo>
                    <a:pt x="0" y="42659"/>
                  </a:moveTo>
                  <a:cubicBezTo>
                    <a:pt x="28353" y="22575"/>
                    <a:pt x="56707" y="2492"/>
                    <a:pt x="106325" y="129"/>
                  </a:cubicBezTo>
                  <a:cubicBezTo>
                    <a:pt x="155943" y="-2234"/>
                    <a:pt x="297711" y="28482"/>
                    <a:pt x="297711" y="28482"/>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5" name="Freeform 134"/>
            <p:cNvSpPr/>
            <p:nvPr/>
          </p:nvSpPr>
          <p:spPr>
            <a:xfrm>
              <a:off x="829340" y="5650097"/>
              <a:ext cx="185278" cy="339577"/>
            </a:xfrm>
            <a:custGeom>
              <a:avLst/>
              <a:gdLst>
                <a:gd name="connsiteX0" fmla="*/ 0 w 185278"/>
                <a:gd name="connsiteY0" fmla="*/ 13512 h 339577"/>
                <a:gd name="connsiteX1" fmla="*/ 163032 w 185278"/>
                <a:gd name="connsiteY1" fmla="*/ 27689 h 339577"/>
                <a:gd name="connsiteX2" fmla="*/ 170120 w 185278"/>
                <a:gd name="connsiteY2" fmla="*/ 261605 h 339577"/>
                <a:gd name="connsiteX3" fmla="*/ 35441 w 185278"/>
                <a:gd name="connsiteY3" fmla="*/ 339577 h 339577"/>
              </a:gdLst>
              <a:ahLst/>
              <a:cxnLst>
                <a:cxn ang="0">
                  <a:pos x="connsiteX0" y="connsiteY0"/>
                </a:cxn>
                <a:cxn ang="0">
                  <a:pos x="connsiteX1" y="connsiteY1"/>
                </a:cxn>
                <a:cxn ang="0">
                  <a:pos x="connsiteX2" y="connsiteY2"/>
                </a:cxn>
                <a:cxn ang="0">
                  <a:pos x="connsiteX3" y="connsiteY3"/>
                </a:cxn>
              </a:cxnLst>
              <a:rect l="l" t="t" r="r" b="b"/>
              <a:pathLst>
                <a:path w="185278" h="339577">
                  <a:moveTo>
                    <a:pt x="0" y="13512"/>
                  </a:moveTo>
                  <a:cubicBezTo>
                    <a:pt x="67339" y="-74"/>
                    <a:pt x="134679" y="-13660"/>
                    <a:pt x="163032" y="27689"/>
                  </a:cubicBezTo>
                  <a:cubicBezTo>
                    <a:pt x="191385" y="69038"/>
                    <a:pt x="191385" y="209624"/>
                    <a:pt x="170120" y="261605"/>
                  </a:cubicBezTo>
                  <a:cubicBezTo>
                    <a:pt x="148855" y="313586"/>
                    <a:pt x="35441" y="339577"/>
                    <a:pt x="35441" y="339577"/>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6" name="Freeform 135"/>
            <p:cNvSpPr/>
            <p:nvPr/>
          </p:nvSpPr>
          <p:spPr>
            <a:xfrm>
              <a:off x="1020726" y="5833582"/>
              <a:ext cx="233916" cy="219888"/>
            </a:xfrm>
            <a:custGeom>
              <a:avLst/>
              <a:gdLst>
                <a:gd name="connsiteX0" fmla="*/ 0 w 233916"/>
                <a:gd name="connsiteY0" fmla="*/ 148 h 219888"/>
                <a:gd name="connsiteX1" fmla="*/ 134679 w 233916"/>
                <a:gd name="connsiteY1" fmla="*/ 35590 h 219888"/>
                <a:gd name="connsiteX2" fmla="*/ 233916 w 233916"/>
                <a:gd name="connsiteY2" fmla="*/ 219888 h 219888"/>
              </a:gdLst>
              <a:ahLst/>
              <a:cxnLst>
                <a:cxn ang="0">
                  <a:pos x="connsiteX0" y="connsiteY0"/>
                </a:cxn>
                <a:cxn ang="0">
                  <a:pos x="connsiteX1" y="connsiteY1"/>
                </a:cxn>
                <a:cxn ang="0">
                  <a:pos x="connsiteX2" y="connsiteY2"/>
                </a:cxn>
              </a:cxnLst>
              <a:rect l="l" t="t" r="r" b="b"/>
              <a:pathLst>
                <a:path w="233916" h="219888">
                  <a:moveTo>
                    <a:pt x="0" y="148"/>
                  </a:moveTo>
                  <a:cubicBezTo>
                    <a:pt x="47846" y="-443"/>
                    <a:pt x="95693" y="-1033"/>
                    <a:pt x="134679" y="35590"/>
                  </a:cubicBezTo>
                  <a:cubicBezTo>
                    <a:pt x="173665" y="72213"/>
                    <a:pt x="233916" y="219888"/>
                    <a:pt x="233916" y="21988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7" name="Freeform 136"/>
            <p:cNvSpPr/>
            <p:nvPr/>
          </p:nvSpPr>
          <p:spPr>
            <a:xfrm>
              <a:off x="1176670" y="5380074"/>
              <a:ext cx="155944" cy="248093"/>
            </a:xfrm>
            <a:custGeom>
              <a:avLst/>
              <a:gdLst>
                <a:gd name="connsiteX0" fmla="*/ 0 w 155944"/>
                <a:gd name="connsiteY0" fmla="*/ 0 h 248093"/>
                <a:gd name="connsiteX1" fmla="*/ 155944 w 155944"/>
                <a:gd name="connsiteY1" fmla="*/ 248093 h 248093"/>
              </a:gdLst>
              <a:ahLst/>
              <a:cxnLst>
                <a:cxn ang="0">
                  <a:pos x="connsiteX0" y="connsiteY0"/>
                </a:cxn>
                <a:cxn ang="0">
                  <a:pos x="connsiteX1" y="connsiteY1"/>
                </a:cxn>
              </a:cxnLst>
              <a:rect l="l" t="t" r="r" b="b"/>
              <a:pathLst>
                <a:path w="155944" h="248093">
                  <a:moveTo>
                    <a:pt x="0" y="0"/>
                  </a:moveTo>
                  <a:lnTo>
                    <a:pt x="155944" y="248093"/>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8" name="Freeform 137"/>
            <p:cNvSpPr/>
            <p:nvPr/>
          </p:nvSpPr>
          <p:spPr>
            <a:xfrm>
              <a:off x="1275907" y="5238307"/>
              <a:ext cx="290623" cy="109489"/>
            </a:xfrm>
            <a:custGeom>
              <a:avLst/>
              <a:gdLst>
                <a:gd name="connsiteX0" fmla="*/ 0 w 290623"/>
                <a:gd name="connsiteY0" fmla="*/ 0 h 109489"/>
                <a:gd name="connsiteX1" fmla="*/ 113414 w 290623"/>
                <a:gd name="connsiteY1" fmla="*/ 99237 h 109489"/>
                <a:gd name="connsiteX2" fmla="*/ 290623 w 290623"/>
                <a:gd name="connsiteY2" fmla="*/ 106326 h 109489"/>
              </a:gdLst>
              <a:ahLst/>
              <a:cxnLst>
                <a:cxn ang="0">
                  <a:pos x="connsiteX0" y="connsiteY0"/>
                </a:cxn>
                <a:cxn ang="0">
                  <a:pos x="connsiteX1" y="connsiteY1"/>
                </a:cxn>
                <a:cxn ang="0">
                  <a:pos x="connsiteX2" y="connsiteY2"/>
                </a:cxn>
              </a:cxnLst>
              <a:rect l="l" t="t" r="r" b="b"/>
              <a:pathLst>
                <a:path w="290623" h="109489">
                  <a:moveTo>
                    <a:pt x="0" y="0"/>
                  </a:moveTo>
                  <a:cubicBezTo>
                    <a:pt x="32488" y="40758"/>
                    <a:pt x="64977" y="81516"/>
                    <a:pt x="113414" y="99237"/>
                  </a:cubicBezTo>
                  <a:cubicBezTo>
                    <a:pt x="161851" y="116958"/>
                    <a:pt x="290623" y="106326"/>
                    <a:pt x="290623" y="10632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9" name="Freeform 138"/>
            <p:cNvSpPr/>
            <p:nvPr/>
          </p:nvSpPr>
          <p:spPr>
            <a:xfrm>
              <a:off x="1254642" y="4735033"/>
              <a:ext cx="276446" cy="378290"/>
            </a:xfrm>
            <a:custGeom>
              <a:avLst/>
              <a:gdLst>
                <a:gd name="connsiteX0" fmla="*/ 0 w 276446"/>
                <a:gd name="connsiteY0" fmla="*/ 354418 h 378290"/>
                <a:gd name="connsiteX1" fmla="*/ 85060 w 276446"/>
                <a:gd name="connsiteY1" fmla="*/ 354418 h 378290"/>
                <a:gd name="connsiteX2" fmla="*/ 241005 w 276446"/>
                <a:gd name="connsiteY2" fmla="*/ 106325 h 378290"/>
                <a:gd name="connsiteX3" fmla="*/ 276446 w 276446"/>
                <a:gd name="connsiteY3" fmla="*/ 0 h 378290"/>
              </a:gdLst>
              <a:ahLst/>
              <a:cxnLst>
                <a:cxn ang="0">
                  <a:pos x="connsiteX0" y="connsiteY0"/>
                </a:cxn>
                <a:cxn ang="0">
                  <a:pos x="connsiteX1" y="connsiteY1"/>
                </a:cxn>
                <a:cxn ang="0">
                  <a:pos x="connsiteX2" y="connsiteY2"/>
                </a:cxn>
                <a:cxn ang="0">
                  <a:pos x="connsiteX3" y="connsiteY3"/>
                </a:cxn>
              </a:cxnLst>
              <a:rect l="l" t="t" r="r" b="b"/>
              <a:pathLst>
                <a:path w="276446" h="378290">
                  <a:moveTo>
                    <a:pt x="0" y="354418"/>
                  </a:moveTo>
                  <a:cubicBezTo>
                    <a:pt x="22446" y="375092"/>
                    <a:pt x="44893" y="395767"/>
                    <a:pt x="85060" y="354418"/>
                  </a:cubicBezTo>
                  <a:cubicBezTo>
                    <a:pt x="125228" y="313069"/>
                    <a:pt x="209107" y="165395"/>
                    <a:pt x="241005" y="106325"/>
                  </a:cubicBezTo>
                  <a:cubicBezTo>
                    <a:pt x="272903" y="47255"/>
                    <a:pt x="276446" y="0"/>
                    <a:pt x="276446"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0" name="Freeform 139"/>
            <p:cNvSpPr/>
            <p:nvPr/>
          </p:nvSpPr>
          <p:spPr>
            <a:xfrm>
              <a:off x="1137532" y="4749209"/>
              <a:ext cx="280142" cy="212651"/>
            </a:xfrm>
            <a:custGeom>
              <a:avLst/>
              <a:gdLst>
                <a:gd name="connsiteX0" fmla="*/ 10784 w 280142"/>
                <a:gd name="connsiteY0" fmla="*/ 0 h 212651"/>
                <a:gd name="connsiteX1" fmla="*/ 32049 w 280142"/>
                <a:gd name="connsiteY1" fmla="*/ 113414 h 212651"/>
                <a:gd name="connsiteX2" fmla="*/ 280142 w 280142"/>
                <a:gd name="connsiteY2" fmla="*/ 212651 h 212651"/>
              </a:gdLst>
              <a:ahLst/>
              <a:cxnLst>
                <a:cxn ang="0">
                  <a:pos x="connsiteX0" y="connsiteY0"/>
                </a:cxn>
                <a:cxn ang="0">
                  <a:pos x="connsiteX1" y="connsiteY1"/>
                </a:cxn>
                <a:cxn ang="0">
                  <a:pos x="connsiteX2" y="connsiteY2"/>
                </a:cxn>
              </a:cxnLst>
              <a:rect l="l" t="t" r="r" b="b"/>
              <a:pathLst>
                <a:path w="280142" h="212651">
                  <a:moveTo>
                    <a:pt x="10784" y="0"/>
                  </a:moveTo>
                  <a:cubicBezTo>
                    <a:pt x="-1030" y="38986"/>
                    <a:pt x="-12844" y="77972"/>
                    <a:pt x="32049" y="113414"/>
                  </a:cubicBezTo>
                  <a:cubicBezTo>
                    <a:pt x="76942" y="148856"/>
                    <a:pt x="280142" y="212651"/>
                    <a:pt x="280142" y="21265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1" name="Freeform 140"/>
            <p:cNvSpPr/>
            <p:nvPr/>
          </p:nvSpPr>
          <p:spPr>
            <a:xfrm>
              <a:off x="1842316" y="5538738"/>
              <a:ext cx="234812" cy="265929"/>
            </a:xfrm>
            <a:custGeom>
              <a:avLst/>
              <a:gdLst>
                <a:gd name="connsiteX0" fmla="*/ 184958 w 234812"/>
                <a:gd name="connsiteY0" fmla="*/ 259550 h 265929"/>
                <a:gd name="connsiteX1" fmla="*/ 234577 w 234812"/>
                <a:gd name="connsiteY1" fmla="*/ 146136 h 265929"/>
                <a:gd name="connsiteX2" fmla="*/ 170782 w 234812"/>
                <a:gd name="connsiteY2" fmla="*/ 4369 h 265929"/>
                <a:gd name="connsiteX3" fmla="*/ 21926 w 234812"/>
                <a:gd name="connsiteY3" fmla="*/ 53988 h 265929"/>
                <a:gd name="connsiteX4" fmla="*/ 14837 w 234812"/>
                <a:gd name="connsiteY4" fmla="*/ 231197 h 265929"/>
                <a:gd name="connsiteX5" fmla="*/ 184958 w 234812"/>
                <a:gd name="connsiteY5" fmla="*/ 259550 h 2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812" h="265929">
                  <a:moveTo>
                    <a:pt x="184958" y="259550"/>
                  </a:moveTo>
                  <a:cubicBezTo>
                    <a:pt x="221581" y="245373"/>
                    <a:pt x="236940" y="188666"/>
                    <a:pt x="234577" y="146136"/>
                  </a:cubicBezTo>
                  <a:cubicBezTo>
                    <a:pt x="232214" y="103606"/>
                    <a:pt x="206224" y="19727"/>
                    <a:pt x="170782" y="4369"/>
                  </a:cubicBezTo>
                  <a:cubicBezTo>
                    <a:pt x="135340" y="-10989"/>
                    <a:pt x="47917" y="16183"/>
                    <a:pt x="21926" y="53988"/>
                  </a:cubicBezTo>
                  <a:cubicBezTo>
                    <a:pt x="-4065" y="91793"/>
                    <a:pt x="-7609" y="198118"/>
                    <a:pt x="14837" y="231197"/>
                  </a:cubicBezTo>
                  <a:cubicBezTo>
                    <a:pt x="37283" y="264276"/>
                    <a:pt x="148335" y="273727"/>
                    <a:pt x="184958" y="259550"/>
                  </a:cubicBezTo>
                  <a:close/>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2" name="Freeform 141"/>
            <p:cNvSpPr/>
            <p:nvPr/>
          </p:nvSpPr>
          <p:spPr>
            <a:xfrm>
              <a:off x="1332614" y="5621079"/>
              <a:ext cx="235700" cy="318977"/>
            </a:xfrm>
            <a:custGeom>
              <a:avLst/>
              <a:gdLst>
                <a:gd name="connsiteX0" fmla="*/ 99237 w 235700"/>
                <a:gd name="connsiteY0" fmla="*/ 318977 h 318977"/>
                <a:gd name="connsiteX1" fmla="*/ 219739 w 235700"/>
                <a:gd name="connsiteY1" fmla="*/ 269358 h 318977"/>
                <a:gd name="connsiteX2" fmla="*/ 219739 w 235700"/>
                <a:gd name="connsiteY2" fmla="*/ 85061 h 318977"/>
                <a:gd name="connsiteX3" fmla="*/ 85060 w 235700"/>
                <a:gd name="connsiteY3" fmla="*/ 85061 h 318977"/>
                <a:gd name="connsiteX4" fmla="*/ 0 w 235700"/>
                <a:gd name="connsiteY4" fmla="*/ 0 h 31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00" h="318977">
                  <a:moveTo>
                    <a:pt x="99237" y="318977"/>
                  </a:moveTo>
                  <a:cubicBezTo>
                    <a:pt x="149446" y="313660"/>
                    <a:pt x="199655" y="308344"/>
                    <a:pt x="219739" y="269358"/>
                  </a:cubicBezTo>
                  <a:cubicBezTo>
                    <a:pt x="239823" y="230372"/>
                    <a:pt x="242186" y="115777"/>
                    <a:pt x="219739" y="85061"/>
                  </a:cubicBezTo>
                  <a:cubicBezTo>
                    <a:pt x="197293" y="54345"/>
                    <a:pt x="121683" y="99238"/>
                    <a:pt x="85060" y="85061"/>
                  </a:cubicBezTo>
                  <a:cubicBezTo>
                    <a:pt x="48437" y="70884"/>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3" name="Freeform 142"/>
            <p:cNvSpPr/>
            <p:nvPr/>
          </p:nvSpPr>
          <p:spPr>
            <a:xfrm>
              <a:off x="1531088" y="5605113"/>
              <a:ext cx="311889" cy="86850"/>
            </a:xfrm>
            <a:custGeom>
              <a:avLst/>
              <a:gdLst>
                <a:gd name="connsiteX0" fmla="*/ 0 w 311889"/>
                <a:gd name="connsiteY0" fmla="*/ 86850 h 86850"/>
                <a:gd name="connsiteX1" fmla="*/ 56707 w 311889"/>
                <a:gd name="connsiteY1" fmla="*/ 1789 h 86850"/>
                <a:gd name="connsiteX2" fmla="*/ 241005 w 311889"/>
                <a:gd name="connsiteY2" fmla="*/ 30143 h 86850"/>
                <a:gd name="connsiteX3" fmla="*/ 311889 w 311889"/>
                <a:gd name="connsiteY3" fmla="*/ 44320 h 86850"/>
              </a:gdLst>
              <a:ahLst/>
              <a:cxnLst>
                <a:cxn ang="0">
                  <a:pos x="connsiteX0" y="connsiteY0"/>
                </a:cxn>
                <a:cxn ang="0">
                  <a:pos x="connsiteX1" y="connsiteY1"/>
                </a:cxn>
                <a:cxn ang="0">
                  <a:pos x="connsiteX2" y="connsiteY2"/>
                </a:cxn>
                <a:cxn ang="0">
                  <a:pos x="connsiteX3" y="connsiteY3"/>
                </a:cxn>
              </a:cxnLst>
              <a:rect l="l" t="t" r="r" b="b"/>
              <a:pathLst>
                <a:path w="311889" h="86850">
                  <a:moveTo>
                    <a:pt x="0" y="86850"/>
                  </a:moveTo>
                  <a:cubicBezTo>
                    <a:pt x="8270" y="49045"/>
                    <a:pt x="16540" y="11240"/>
                    <a:pt x="56707" y="1789"/>
                  </a:cubicBezTo>
                  <a:cubicBezTo>
                    <a:pt x="96874" y="-7662"/>
                    <a:pt x="198475" y="23054"/>
                    <a:pt x="241005" y="30143"/>
                  </a:cubicBezTo>
                  <a:cubicBezTo>
                    <a:pt x="283535" y="37232"/>
                    <a:pt x="311889" y="44320"/>
                    <a:pt x="311889" y="4432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4" name="Freeform 143"/>
            <p:cNvSpPr/>
            <p:nvPr/>
          </p:nvSpPr>
          <p:spPr>
            <a:xfrm>
              <a:off x="1734892" y="5755180"/>
              <a:ext cx="115173" cy="369173"/>
            </a:xfrm>
            <a:custGeom>
              <a:avLst/>
              <a:gdLst>
                <a:gd name="connsiteX0" fmla="*/ 15936 w 115173"/>
                <a:gd name="connsiteY0" fmla="*/ 369173 h 369173"/>
                <a:gd name="connsiteX1" fmla="*/ 1759 w 115173"/>
                <a:gd name="connsiteY1" fmla="*/ 213229 h 369173"/>
                <a:gd name="connsiteX2" fmla="*/ 51378 w 115173"/>
                <a:gd name="connsiteY2" fmla="*/ 28932 h 369173"/>
                <a:gd name="connsiteX3" fmla="*/ 115173 w 115173"/>
                <a:gd name="connsiteY3" fmla="*/ 578 h 369173"/>
              </a:gdLst>
              <a:ahLst/>
              <a:cxnLst>
                <a:cxn ang="0">
                  <a:pos x="connsiteX0" y="connsiteY0"/>
                </a:cxn>
                <a:cxn ang="0">
                  <a:pos x="connsiteX1" y="connsiteY1"/>
                </a:cxn>
                <a:cxn ang="0">
                  <a:pos x="connsiteX2" y="connsiteY2"/>
                </a:cxn>
                <a:cxn ang="0">
                  <a:pos x="connsiteX3" y="connsiteY3"/>
                </a:cxn>
              </a:cxnLst>
              <a:rect l="l" t="t" r="r" b="b"/>
              <a:pathLst>
                <a:path w="115173" h="369173">
                  <a:moveTo>
                    <a:pt x="15936" y="369173"/>
                  </a:moveTo>
                  <a:cubicBezTo>
                    <a:pt x="5894" y="319554"/>
                    <a:pt x="-4148" y="269936"/>
                    <a:pt x="1759" y="213229"/>
                  </a:cubicBezTo>
                  <a:cubicBezTo>
                    <a:pt x="7666" y="156522"/>
                    <a:pt x="32476" y="64374"/>
                    <a:pt x="51378" y="28932"/>
                  </a:cubicBezTo>
                  <a:cubicBezTo>
                    <a:pt x="70280" y="-6510"/>
                    <a:pt x="115173" y="578"/>
                    <a:pt x="115173" y="57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5" name="Freeform 144"/>
            <p:cNvSpPr/>
            <p:nvPr/>
          </p:nvSpPr>
          <p:spPr>
            <a:xfrm>
              <a:off x="1566530" y="5330456"/>
              <a:ext cx="375684" cy="212651"/>
            </a:xfrm>
            <a:custGeom>
              <a:avLst/>
              <a:gdLst>
                <a:gd name="connsiteX0" fmla="*/ 375684 w 375684"/>
                <a:gd name="connsiteY0" fmla="*/ 212651 h 212651"/>
                <a:gd name="connsiteX1" fmla="*/ 106326 w 375684"/>
                <a:gd name="connsiteY1" fmla="*/ 148856 h 212651"/>
                <a:gd name="connsiteX2" fmla="*/ 120503 w 375684"/>
                <a:gd name="connsiteY2" fmla="*/ 35442 h 212651"/>
                <a:gd name="connsiteX3" fmla="*/ 0 w 375684"/>
                <a:gd name="connsiteY3" fmla="*/ 0 h 212651"/>
              </a:gdLst>
              <a:ahLst/>
              <a:cxnLst>
                <a:cxn ang="0">
                  <a:pos x="connsiteX0" y="connsiteY0"/>
                </a:cxn>
                <a:cxn ang="0">
                  <a:pos x="connsiteX1" y="connsiteY1"/>
                </a:cxn>
                <a:cxn ang="0">
                  <a:pos x="connsiteX2" y="connsiteY2"/>
                </a:cxn>
                <a:cxn ang="0">
                  <a:pos x="connsiteX3" y="connsiteY3"/>
                </a:cxn>
              </a:cxnLst>
              <a:rect l="l" t="t" r="r" b="b"/>
              <a:pathLst>
                <a:path w="375684" h="212651">
                  <a:moveTo>
                    <a:pt x="375684" y="212651"/>
                  </a:moveTo>
                  <a:cubicBezTo>
                    <a:pt x="262270" y="195521"/>
                    <a:pt x="148856" y="178391"/>
                    <a:pt x="106326" y="148856"/>
                  </a:cubicBezTo>
                  <a:cubicBezTo>
                    <a:pt x="63796" y="119321"/>
                    <a:pt x="138224" y="60251"/>
                    <a:pt x="120503" y="35442"/>
                  </a:cubicBezTo>
                  <a:cubicBezTo>
                    <a:pt x="102782" y="10633"/>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6" name="Freeform 145"/>
            <p:cNvSpPr/>
            <p:nvPr/>
          </p:nvSpPr>
          <p:spPr>
            <a:xfrm>
              <a:off x="1687033" y="5316240"/>
              <a:ext cx="538716" cy="319016"/>
            </a:xfrm>
            <a:custGeom>
              <a:avLst/>
              <a:gdLst>
                <a:gd name="connsiteX0" fmla="*/ 0 w 538716"/>
                <a:gd name="connsiteY0" fmla="*/ 49658 h 319016"/>
                <a:gd name="connsiteX1" fmla="*/ 77972 w 538716"/>
                <a:gd name="connsiteY1" fmla="*/ 39 h 319016"/>
                <a:gd name="connsiteX2" fmla="*/ 283534 w 538716"/>
                <a:gd name="connsiteY2" fmla="*/ 56746 h 319016"/>
                <a:gd name="connsiteX3" fmla="*/ 432390 w 538716"/>
                <a:gd name="connsiteY3" fmla="*/ 212690 h 319016"/>
                <a:gd name="connsiteX4" fmla="*/ 538716 w 538716"/>
                <a:gd name="connsiteY4" fmla="*/ 319016 h 319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16" h="319016">
                  <a:moveTo>
                    <a:pt x="0" y="49658"/>
                  </a:moveTo>
                  <a:cubicBezTo>
                    <a:pt x="15358" y="24258"/>
                    <a:pt x="30716" y="-1142"/>
                    <a:pt x="77972" y="39"/>
                  </a:cubicBezTo>
                  <a:cubicBezTo>
                    <a:pt x="125228" y="1220"/>
                    <a:pt x="224464" y="21304"/>
                    <a:pt x="283534" y="56746"/>
                  </a:cubicBezTo>
                  <a:cubicBezTo>
                    <a:pt x="342604" y="92188"/>
                    <a:pt x="389860" y="168978"/>
                    <a:pt x="432390" y="212690"/>
                  </a:cubicBezTo>
                  <a:cubicBezTo>
                    <a:pt x="474920" y="256402"/>
                    <a:pt x="506818" y="287709"/>
                    <a:pt x="538716" y="3190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7" name="Freeform 146"/>
            <p:cNvSpPr/>
            <p:nvPr/>
          </p:nvSpPr>
          <p:spPr>
            <a:xfrm>
              <a:off x="1729524" y="4919330"/>
              <a:ext cx="127629" cy="396949"/>
            </a:xfrm>
            <a:custGeom>
              <a:avLst/>
              <a:gdLst>
                <a:gd name="connsiteX0" fmla="*/ 49657 w 127629"/>
                <a:gd name="connsiteY0" fmla="*/ 396949 h 396949"/>
                <a:gd name="connsiteX1" fmla="*/ 39 w 127629"/>
                <a:gd name="connsiteY1" fmla="*/ 248093 h 396949"/>
                <a:gd name="connsiteX2" fmla="*/ 56746 w 127629"/>
                <a:gd name="connsiteY2" fmla="*/ 70884 h 396949"/>
                <a:gd name="connsiteX3" fmla="*/ 127629 w 127629"/>
                <a:gd name="connsiteY3" fmla="*/ 0 h 396949"/>
              </a:gdLst>
              <a:ahLst/>
              <a:cxnLst>
                <a:cxn ang="0">
                  <a:pos x="connsiteX0" y="connsiteY0"/>
                </a:cxn>
                <a:cxn ang="0">
                  <a:pos x="connsiteX1" y="connsiteY1"/>
                </a:cxn>
                <a:cxn ang="0">
                  <a:pos x="connsiteX2" y="connsiteY2"/>
                </a:cxn>
                <a:cxn ang="0">
                  <a:pos x="connsiteX3" y="connsiteY3"/>
                </a:cxn>
              </a:cxnLst>
              <a:rect l="l" t="t" r="r" b="b"/>
              <a:pathLst>
                <a:path w="127629" h="396949">
                  <a:moveTo>
                    <a:pt x="49657" y="396949"/>
                  </a:moveTo>
                  <a:cubicBezTo>
                    <a:pt x="24257" y="349693"/>
                    <a:pt x="-1142" y="302437"/>
                    <a:pt x="39" y="248093"/>
                  </a:cubicBezTo>
                  <a:cubicBezTo>
                    <a:pt x="1220" y="193749"/>
                    <a:pt x="35481" y="112233"/>
                    <a:pt x="56746" y="70884"/>
                  </a:cubicBezTo>
                  <a:cubicBezTo>
                    <a:pt x="78011" y="29535"/>
                    <a:pt x="127629" y="0"/>
                    <a:pt x="127629"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pic>
        <p:nvPicPr>
          <p:cNvPr id="86" name="Picture 85"/>
          <p:cNvPicPr>
            <a:picLocks noChangeAspect="1"/>
          </p:cNvPicPr>
          <p:nvPr/>
        </p:nvPicPr>
        <p:blipFill rotWithShape="1">
          <a:blip r:embed="rId3" cstate="email">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8245123" y="2815169"/>
            <a:ext cx="1213818" cy="1105999"/>
          </a:xfrm>
          <a:prstGeom prst="rect">
            <a:avLst/>
          </a:prstGeom>
        </p:spPr>
      </p:pic>
      <p:pic>
        <p:nvPicPr>
          <p:cNvPr id="87" name="Picture 8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01774" y="2848644"/>
            <a:ext cx="1094249" cy="1090220"/>
          </a:xfrm>
          <a:prstGeom prst="rect">
            <a:avLst/>
          </a:prstGeom>
        </p:spPr>
      </p:pic>
      <p:grpSp>
        <p:nvGrpSpPr>
          <p:cNvPr id="88" name="Group 87"/>
          <p:cNvGrpSpPr/>
          <p:nvPr/>
        </p:nvGrpSpPr>
        <p:grpSpPr>
          <a:xfrm>
            <a:off x="2437102" y="2845744"/>
            <a:ext cx="1236768" cy="1172116"/>
            <a:chOff x="5193507" y="1662241"/>
            <a:chExt cx="1211376" cy="1158284"/>
          </a:xfrm>
        </p:grpSpPr>
        <p:sp>
          <p:nvSpPr>
            <p:cNvPr id="105" name="Rectangle 104"/>
            <p:cNvSpPr/>
            <p:nvPr/>
          </p:nvSpPr>
          <p:spPr>
            <a:xfrm>
              <a:off x="5193507" y="1662241"/>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6" name="TextBox 105"/>
            <p:cNvSpPr txBox="1"/>
            <p:nvPr/>
          </p:nvSpPr>
          <p:spPr>
            <a:xfrm>
              <a:off x="5226501" y="1662241"/>
              <a:ext cx="1178382" cy="1158284"/>
            </a:xfrm>
            <a:prstGeom prst="rect">
              <a:avLst/>
            </a:prstGeom>
            <a:noFill/>
          </p:spPr>
          <p:txBody>
            <a:bodyPr wrap="square" rtlCol="0">
              <a:spAutoFit/>
            </a:bodyPr>
            <a:lstStyle/>
            <a:p>
              <a:pPr defTabSz="802020"/>
              <a:r>
                <a:rPr lang="en-US" sz="702" dirty="0">
                  <a:solidFill>
                    <a:prstClr val="black"/>
                  </a:solidFill>
                  <a:latin typeface="Courier New" charset="0"/>
                  <a:ea typeface="Courier New" charset="0"/>
                  <a:cs typeface="Courier New" charset="0"/>
                </a:rPr>
                <a:t> </a:t>
              </a:r>
              <a:r>
                <a:rPr lang="en-US" sz="877" dirty="0">
                  <a:solidFill>
                    <a:prstClr val="black"/>
                  </a:solidFill>
                  <a:latin typeface="Courier New" charset="0"/>
                  <a:ea typeface="Courier New" charset="0"/>
                  <a:cs typeface="Courier New" charset="0"/>
                </a:rPr>
                <a:t>Pop Male  Fem</a:t>
              </a:r>
            </a:p>
            <a:p>
              <a:pPr defTabSz="802020"/>
              <a:r>
                <a:rPr lang="en-US" sz="877" dirty="0">
                  <a:solidFill>
                    <a:prstClr val="black"/>
                  </a:solidFill>
                  <a:latin typeface="Courier New" charset="0"/>
                  <a:ea typeface="Courier New" charset="0"/>
                  <a:cs typeface="Courier New" charset="0"/>
                </a:rPr>
                <a:t>3800 1900 1900</a:t>
              </a:r>
            </a:p>
            <a:p>
              <a:pPr defTabSz="802020"/>
              <a:r>
                <a:rPr lang="en-US" sz="877" dirty="0">
                  <a:solidFill>
                    <a:prstClr val="black"/>
                  </a:solidFill>
                  <a:latin typeface="Courier New" charset="0"/>
                  <a:ea typeface="Courier New" charset="0"/>
                  <a:cs typeface="Courier New" charset="0"/>
                </a:rPr>
                <a:t>3600 1800 1800</a:t>
              </a:r>
            </a:p>
            <a:p>
              <a:pPr defTabSz="802020"/>
              <a:r>
                <a:rPr lang="en-US" sz="877" dirty="0">
                  <a:solidFill>
                    <a:prstClr val="black"/>
                  </a:solidFill>
                  <a:latin typeface="Courier New" charset="0"/>
                  <a:ea typeface="Courier New" charset="0"/>
                  <a:cs typeface="Courier New" charset="0"/>
                </a:rPr>
                <a:t>3200 1600 1600</a:t>
              </a:r>
            </a:p>
            <a:p>
              <a:pPr defTabSz="802020"/>
              <a:r>
                <a:rPr lang="en-US" sz="877" dirty="0">
                  <a:solidFill>
                    <a:prstClr val="black"/>
                  </a:solidFill>
                  <a:latin typeface="Courier New" charset="0"/>
                  <a:ea typeface="Courier New" charset="0"/>
                  <a:cs typeface="Courier New" charset="0"/>
                </a:rPr>
                <a:t>2800 1400 1400</a:t>
              </a:r>
            </a:p>
            <a:p>
              <a:pPr defTabSz="802020"/>
              <a:r>
                <a:rPr lang="en-US" sz="877" dirty="0">
                  <a:solidFill>
                    <a:prstClr val="black"/>
                  </a:solidFill>
                  <a:latin typeface="Courier New" charset="0"/>
                  <a:ea typeface="Courier New" charset="0"/>
                  <a:cs typeface="Courier New" charset="0"/>
                </a:rPr>
                <a:t>2600 1300 1300</a:t>
              </a:r>
            </a:p>
            <a:p>
              <a:pPr defTabSz="802020"/>
              <a:r>
                <a:rPr lang="en-US" sz="877" dirty="0">
                  <a:solidFill>
                    <a:prstClr val="black"/>
                  </a:solidFill>
                  <a:latin typeface="Courier New" charset="0"/>
                  <a:ea typeface="Courier New" charset="0"/>
                  <a:cs typeface="Courier New" charset="0"/>
                </a:rPr>
                <a:t>2400 1200 1200</a:t>
              </a:r>
            </a:p>
            <a:p>
              <a:pPr defTabSz="802020"/>
              <a:r>
                <a:rPr lang="en-US" sz="877" dirty="0">
                  <a:solidFill>
                    <a:prstClr val="black"/>
                  </a:solidFill>
                  <a:latin typeface="Courier New" charset="0"/>
                  <a:ea typeface="Courier New" charset="0"/>
                  <a:cs typeface="Courier New" charset="0"/>
                </a:rPr>
                <a:t>2200 1100 1100</a:t>
              </a:r>
            </a:p>
          </p:txBody>
        </p:sp>
      </p:grpSp>
      <p:grpSp>
        <p:nvGrpSpPr>
          <p:cNvPr id="90" name="Group 89"/>
          <p:cNvGrpSpPr/>
          <p:nvPr/>
        </p:nvGrpSpPr>
        <p:grpSpPr>
          <a:xfrm>
            <a:off x="5906595" y="2850804"/>
            <a:ext cx="1107321" cy="1086366"/>
            <a:chOff x="245586" y="4747538"/>
            <a:chExt cx="1085938" cy="1074883"/>
          </a:xfrm>
        </p:grpSpPr>
        <p:sp>
          <p:nvSpPr>
            <p:cNvPr id="98" name="Rectangle 97"/>
            <p:cNvSpPr/>
            <p:nvPr/>
          </p:nvSpPr>
          <p:spPr>
            <a:xfrm>
              <a:off x="245586" y="4747538"/>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99" name="Freeform 98"/>
            <p:cNvSpPr/>
            <p:nvPr/>
          </p:nvSpPr>
          <p:spPr>
            <a:xfrm>
              <a:off x="331830" y="4952248"/>
              <a:ext cx="788872" cy="806621"/>
            </a:xfrm>
            <a:custGeom>
              <a:avLst/>
              <a:gdLst>
                <a:gd name="connsiteX0" fmla="*/ 0 w 788872"/>
                <a:gd name="connsiteY0" fmla="*/ 806621 h 806621"/>
                <a:gd name="connsiteX1" fmla="*/ 36576 w 788872"/>
                <a:gd name="connsiteY1" fmla="*/ 632885 h 806621"/>
                <a:gd name="connsiteX2" fmla="*/ 146304 w 788872"/>
                <a:gd name="connsiteY2" fmla="*/ 532301 h 806621"/>
                <a:gd name="connsiteX3" fmla="*/ 310896 w 788872"/>
                <a:gd name="connsiteY3" fmla="*/ 468293 h 806621"/>
                <a:gd name="connsiteX4" fmla="*/ 512064 w 788872"/>
                <a:gd name="connsiteY4" fmla="*/ 395141 h 806621"/>
                <a:gd name="connsiteX5" fmla="*/ 694944 w 788872"/>
                <a:gd name="connsiteY5" fmla="*/ 230549 h 806621"/>
                <a:gd name="connsiteX6" fmla="*/ 777240 w 788872"/>
                <a:gd name="connsiteY6" fmla="*/ 20237 h 806621"/>
                <a:gd name="connsiteX7" fmla="*/ 786384 w 788872"/>
                <a:gd name="connsiteY7" fmla="*/ 20237 h 8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872" h="806621">
                  <a:moveTo>
                    <a:pt x="0" y="806621"/>
                  </a:moveTo>
                  <a:cubicBezTo>
                    <a:pt x="6096" y="742613"/>
                    <a:pt x="12192" y="678605"/>
                    <a:pt x="36576" y="632885"/>
                  </a:cubicBezTo>
                  <a:cubicBezTo>
                    <a:pt x="60960" y="587165"/>
                    <a:pt x="100584" y="559733"/>
                    <a:pt x="146304" y="532301"/>
                  </a:cubicBezTo>
                  <a:cubicBezTo>
                    <a:pt x="192024" y="504869"/>
                    <a:pt x="249936" y="491153"/>
                    <a:pt x="310896" y="468293"/>
                  </a:cubicBezTo>
                  <a:cubicBezTo>
                    <a:pt x="371856" y="445433"/>
                    <a:pt x="448056" y="434765"/>
                    <a:pt x="512064" y="395141"/>
                  </a:cubicBezTo>
                  <a:cubicBezTo>
                    <a:pt x="576072" y="355517"/>
                    <a:pt x="650748" y="293033"/>
                    <a:pt x="694944" y="230549"/>
                  </a:cubicBezTo>
                  <a:cubicBezTo>
                    <a:pt x="739140" y="168065"/>
                    <a:pt x="762000" y="55289"/>
                    <a:pt x="777240" y="20237"/>
                  </a:cubicBezTo>
                  <a:cubicBezTo>
                    <a:pt x="792480" y="-14815"/>
                    <a:pt x="789432" y="2711"/>
                    <a:pt x="786384" y="20237"/>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0" name="Freeform 99"/>
            <p:cNvSpPr/>
            <p:nvPr/>
          </p:nvSpPr>
          <p:spPr>
            <a:xfrm>
              <a:off x="417991" y="5036493"/>
              <a:ext cx="78431" cy="585216"/>
            </a:xfrm>
            <a:custGeom>
              <a:avLst/>
              <a:gdLst>
                <a:gd name="connsiteX0" fmla="*/ 78431 w 78431"/>
                <a:gd name="connsiteY0" fmla="*/ 585216 h 585216"/>
                <a:gd name="connsiteX1" fmla="*/ 60143 w 78431"/>
                <a:gd name="connsiteY1" fmla="*/ 521208 h 585216"/>
                <a:gd name="connsiteX2" fmla="*/ 5279 w 78431"/>
                <a:gd name="connsiteY2" fmla="*/ 411480 h 585216"/>
                <a:gd name="connsiteX3" fmla="*/ 5279 w 78431"/>
                <a:gd name="connsiteY3" fmla="*/ 310896 h 585216"/>
                <a:gd name="connsiteX4" fmla="*/ 32711 w 78431"/>
                <a:gd name="connsiteY4" fmla="*/ 219456 h 585216"/>
                <a:gd name="connsiteX5" fmla="*/ 60143 w 78431"/>
                <a:gd name="connsiteY5" fmla="*/ 82296 h 585216"/>
                <a:gd name="connsiteX6" fmla="*/ 50999 w 78431"/>
                <a:gd name="connsiteY6" fmla="*/ 0 h 58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1" h="585216">
                  <a:moveTo>
                    <a:pt x="78431" y="585216"/>
                  </a:moveTo>
                  <a:cubicBezTo>
                    <a:pt x="75383" y="567690"/>
                    <a:pt x="72335" y="550164"/>
                    <a:pt x="60143" y="521208"/>
                  </a:cubicBezTo>
                  <a:cubicBezTo>
                    <a:pt x="47951" y="492252"/>
                    <a:pt x="14423" y="446532"/>
                    <a:pt x="5279" y="411480"/>
                  </a:cubicBezTo>
                  <a:cubicBezTo>
                    <a:pt x="-3865" y="376428"/>
                    <a:pt x="707" y="342900"/>
                    <a:pt x="5279" y="310896"/>
                  </a:cubicBezTo>
                  <a:cubicBezTo>
                    <a:pt x="9851" y="278892"/>
                    <a:pt x="23567" y="257556"/>
                    <a:pt x="32711" y="219456"/>
                  </a:cubicBezTo>
                  <a:cubicBezTo>
                    <a:pt x="41855" y="181356"/>
                    <a:pt x="57095" y="118872"/>
                    <a:pt x="60143" y="82296"/>
                  </a:cubicBezTo>
                  <a:cubicBezTo>
                    <a:pt x="63191" y="45720"/>
                    <a:pt x="50999" y="0"/>
                    <a:pt x="50999" y="0"/>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1" name="Freeform 100"/>
            <p:cNvSpPr/>
            <p:nvPr/>
          </p:nvSpPr>
          <p:spPr>
            <a:xfrm>
              <a:off x="414126" y="5247360"/>
              <a:ext cx="676656" cy="255477"/>
            </a:xfrm>
            <a:custGeom>
              <a:avLst/>
              <a:gdLst>
                <a:gd name="connsiteX0" fmla="*/ 676656 w 676656"/>
                <a:gd name="connsiteY0" fmla="*/ 255477 h 255477"/>
                <a:gd name="connsiteX1" fmla="*/ 566928 w 676656"/>
                <a:gd name="connsiteY1" fmla="*/ 127461 h 255477"/>
                <a:gd name="connsiteX2" fmla="*/ 512064 w 676656"/>
                <a:gd name="connsiteY2" fmla="*/ 45165 h 255477"/>
                <a:gd name="connsiteX3" fmla="*/ 365760 w 676656"/>
                <a:gd name="connsiteY3" fmla="*/ 17733 h 255477"/>
                <a:gd name="connsiteX4" fmla="*/ 173736 w 676656"/>
                <a:gd name="connsiteY4" fmla="*/ 8589 h 255477"/>
                <a:gd name="connsiteX5" fmla="*/ 0 w 676656"/>
                <a:gd name="connsiteY5" fmla="*/ 145749 h 25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656" h="255477">
                  <a:moveTo>
                    <a:pt x="676656" y="255477"/>
                  </a:moveTo>
                  <a:cubicBezTo>
                    <a:pt x="635508" y="208995"/>
                    <a:pt x="594360" y="162513"/>
                    <a:pt x="566928" y="127461"/>
                  </a:cubicBezTo>
                  <a:cubicBezTo>
                    <a:pt x="539496" y="92409"/>
                    <a:pt x="545592" y="63453"/>
                    <a:pt x="512064" y="45165"/>
                  </a:cubicBezTo>
                  <a:cubicBezTo>
                    <a:pt x="478536" y="26877"/>
                    <a:pt x="422148" y="23829"/>
                    <a:pt x="365760" y="17733"/>
                  </a:cubicBezTo>
                  <a:cubicBezTo>
                    <a:pt x="309372" y="11637"/>
                    <a:pt x="234696" y="-12747"/>
                    <a:pt x="173736" y="8589"/>
                  </a:cubicBezTo>
                  <a:cubicBezTo>
                    <a:pt x="112776" y="29925"/>
                    <a:pt x="0" y="145749"/>
                    <a:pt x="0" y="145749"/>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2" name="Freeform 101"/>
            <p:cNvSpPr/>
            <p:nvPr/>
          </p:nvSpPr>
          <p:spPr>
            <a:xfrm>
              <a:off x="633494" y="5067964"/>
              <a:ext cx="512152" cy="468528"/>
            </a:xfrm>
            <a:custGeom>
              <a:avLst/>
              <a:gdLst>
                <a:gd name="connsiteX0" fmla="*/ 512152 w 512152"/>
                <a:gd name="connsiteY0" fmla="*/ 69113 h 468528"/>
                <a:gd name="connsiteX1" fmla="*/ 411568 w 512152"/>
                <a:gd name="connsiteY1" fmla="*/ 41681 h 468528"/>
                <a:gd name="connsiteX2" fmla="*/ 329272 w 512152"/>
                <a:gd name="connsiteY2" fmla="*/ 32537 h 468528"/>
                <a:gd name="connsiteX3" fmla="*/ 173824 w 512152"/>
                <a:gd name="connsiteY3" fmla="*/ 14249 h 468528"/>
                <a:gd name="connsiteX4" fmla="*/ 45808 w 512152"/>
                <a:gd name="connsiteY4" fmla="*/ 14249 h 468528"/>
                <a:gd name="connsiteX5" fmla="*/ 88 w 512152"/>
                <a:gd name="connsiteY5" fmla="*/ 197129 h 468528"/>
                <a:gd name="connsiteX6" fmla="*/ 54952 w 512152"/>
                <a:gd name="connsiteY6" fmla="*/ 361721 h 468528"/>
                <a:gd name="connsiteX7" fmla="*/ 91528 w 512152"/>
                <a:gd name="connsiteY7" fmla="*/ 453161 h 468528"/>
                <a:gd name="connsiteX8" fmla="*/ 91528 w 512152"/>
                <a:gd name="connsiteY8" fmla="*/ 462305 h 468528"/>
                <a:gd name="connsiteX9" fmla="*/ 246976 w 512152"/>
                <a:gd name="connsiteY9" fmla="*/ 389153 h 468528"/>
                <a:gd name="connsiteX10" fmla="*/ 347560 w 512152"/>
                <a:gd name="connsiteY10" fmla="*/ 325145 h 468528"/>
                <a:gd name="connsiteX11" fmla="*/ 439000 w 512152"/>
                <a:gd name="connsiteY11" fmla="*/ 233705 h 468528"/>
                <a:gd name="connsiteX12" fmla="*/ 457288 w 512152"/>
                <a:gd name="connsiteY12" fmla="*/ 197129 h 46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152" h="468528">
                  <a:moveTo>
                    <a:pt x="512152" y="69113"/>
                  </a:moveTo>
                  <a:cubicBezTo>
                    <a:pt x="477100" y="58445"/>
                    <a:pt x="442048" y="47777"/>
                    <a:pt x="411568" y="41681"/>
                  </a:cubicBezTo>
                  <a:cubicBezTo>
                    <a:pt x="381088" y="35585"/>
                    <a:pt x="329272" y="32537"/>
                    <a:pt x="329272" y="32537"/>
                  </a:cubicBezTo>
                  <a:cubicBezTo>
                    <a:pt x="289648" y="27965"/>
                    <a:pt x="221068" y="17297"/>
                    <a:pt x="173824" y="14249"/>
                  </a:cubicBezTo>
                  <a:cubicBezTo>
                    <a:pt x="126580" y="11201"/>
                    <a:pt x="74764" y="-16231"/>
                    <a:pt x="45808" y="14249"/>
                  </a:cubicBezTo>
                  <a:cubicBezTo>
                    <a:pt x="16852" y="44729"/>
                    <a:pt x="-1436" y="139217"/>
                    <a:pt x="88" y="197129"/>
                  </a:cubicBezTo>
                  <a:cubicBezTo>
                    <a:pt x="1612" y="255041"/>
                    <a:pt x="39712" y="319049"/>
                    <a:pt x="54952" y="361721"/>
                  </a:cubicBezTo>
                  <a:cubicBezTo>
                    <a:pt x="70192" y="404393"/>
                    <a:pt x="85432" y="436397"/>
                    <a:pt x="91528" y="453161"/>
                  </a:cubicBezTo>
                  <a:cubicBezTo>
                    <a:pt x="97624" y="469925"/>
                    <a:pt x="65620" y="472973"/>
                    <a:pt x="91528" y="462305"/>
                  </a:cubicBezTo>
                  <a:cubicBezTo>
                    <a:pt x="117436" y="451637"/>
                    <a:pt x="204304" y="412013"/>
                    <a:pt x="246976" y="389153"/>
                  </a:cubicBezTo>
                  <a:cubicBezTo>
                    <a:pt x="289648" y="366293"/>
                    <a:pt x="315556" y="351053"/>
                    <a:pt x="347560" y="325145"/>
                  </a:cubicBezTo>
                  <a:cubicBezTo>
                    <a:pt x="379564" y="299237"/>
                    <a:pt x="420712" y="255041"/>
                    <a:pt x="439000" y="233705"/>
                  </a:cubicBezTo>
                  <a:cubicBezTo>
                    <a:pt x="457288" y="212369"/>
                    <a:pt x="457288" y="197129"/>
                    <a:pt x="457288" y="197129"/>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91" name="Rectangle 90"/>
          <p:cNvSpPr/>
          <p:nvPr/>
        </p:nvSpPr>
        <p:spPr>
          <a:xfrm>
            <a:off x="1002506" y="4006438"/>
            <a:ext cx="1382533" cy="523220"/>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Admin boundaries</a:t>
            </a:r>
          </a:p>
        </p:txBody>
      </p:sp>
      <p:grpSp>
        <p:nvGrpSpPr>
          <p:cNvPr id="6" name="Group 5">
            <a:extLst>
              <a:ext uri="{FF2B5EF4-FFF2-40B4-BE49-F238E27FC236}">
                <a16:creationId xmlns:a16="http://schemas.microsoft.com/office/drawing/2014/main" id="{A4BF0D62-C267-44C4-BB79-93344819B061}"/>
              </a:ext>
            </a:extLst>
          </p:cNvPr>
          <p:cNvGrpSpPr/>
          <p:nvPr/>
        </p:nvGrpSpPr>
        <p:grpSpPr>
          <a:xfrm>
            <a:off x="4740415" y="2853285"/>
            <a:ext cx="1207229" cy="1670836"/>
            <a:chOff x="3548210" y="2851172"/>
            <a:chExt cx="1207229" cy="1670836"/>
          </a:xfrm>
        </p:grpSpPr>
        <p:grpSp>
          <p:nvGrpSpPr>
            <p:cNvPr id="85" name="Group 84"/>
            <p:cNvGrpSpPr/>
            <p:nvPr/>
          </p:nvGrpSpPr>
          <p:grpSpPr>
            <a:xfrm>
              <a:off x="3592430" y="2851172"/>
              <a:ext cx="1090635" cy="1069995"/>
              <a:chOff x="4512757" y="4555895"/>
              <a:chExt cx="1905000" cy="1905000"/>
            </a:xfrm>
          </p:grpSpPr>
          <p:sp>
            <p:nvSpPr>
              <p:cNvPr id="107" name="Rectangle 106"/>
              <p:cNvSpPr/>
              <p:nvPr/>
            </p:nvSpPr>
            <p:spPr>
              <a:xfrm>
                <a:off x="4512757" y="4555895"/>
                <a:ext cx="1905000" cy="190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8" name="Oval 107"/>
              <p:cNvSpPr/>
              <p:nvPr/>
            </p:nvSpPr>
            <p:spPr>
              <a:xfrm>
                <a:off x="6003380" y="5113323"/>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9" name="Oval 108"/>
              <p:cNvSpPr/>
              <p:nvPr/>
            </p:nvSpPr>
            <p:spPr>
              <a:xfrm>
                <a:off x="5965775" y="5402289"/>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0" name="Oval 109"/>
              <p:cNvSpPr/>
              <p:nvPr/>
            </p:nvSpPr>
            <p:spPr>
              <a:xfrm>
                <a:off x="5793583" y="5218221"/>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1" name="Oval 110"/>
              <p:cNvSpPr/>
              <p:nvPr/>
            </p:nvSpPr>
            <p:spPr>
              <a:xfrm>
                <a:off x="5544199" y="4814462"/>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2" name="Oval 111"/>
              <p:cNvSpPr/>
              <p:nvPr/>
            </p:nvSpPr>
            <p:spPr>
              <a:xfrm>
                <a:off x="5506594" y="510342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3" name="Oval 112"/>
              <p:cNvSpPr/>
              <p:nvPr/>
            </p:nvSpPr>
            <p:spPr>
              <a:xfrm>
                <a:off x="5364087" y="5536875"/>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4" name="Oval 113"/>
              <p:cNvSpPr/>
              <p:nvPr/>
            </p:nvSpPr>
            <p:spPr>
              <a:xfrm>
                <a:off x="5233461" y="5382497"/>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5" name="Oval 114"/>
              <p:cNvSpPr/>
              <p:nvPr/>
            </p:nvSpPr>
            <p:spPr>
              <a:xfrm>
                <a:off x="4946472" y="5267704"/>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6" name="Oval 115"/>
              <p:cNvSpPr/>
              <p:nvPr/>
            </p:nvSpPr>
            <p:spPr>
              <a:xfrm>
                <a:off x="5457111" y="5362707"/>
                <a:ext cx="45720" cy="4571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7" name="Oval 116"/>
              <p:cNvSpPr/>
              <p:nvPr/>
            </p:nvSpPr>
            <p:spPr>
              <a:xfrm>
                <a:off x="5916295" y="5536875"/>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8" name="Oval 117"/>
              <p:cNvSpPr/>
              <p:nvPr/>
            </p:nvSpPr>
            <p:spPr>
              <a:xfrm>
                <a:off x="5777749" y="5825842"/>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9" name="Oval 118"/>
              <p:cNvSpPr/>
              <p:nvPr/>
            </p:nvSpPr>
            <p:spPr>
              <a:xfrm>
                <a:off x="5609513" y="5811987"/>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0" name="Oval 119"/>
              <p:cNvSpPr/>
              <p:nvPr/>
            </p:nvSpPr>
            <p:spPr>
              <a:xfrm>
                <a:off x="4988036" y="6158353"/>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1" name="Oval 120"/>
              <p:cNvSpPr/>
              <p:nvPr/>
            </p:nvSpPr>
            <p:spPr>
              <a:xfrm>
                <a:off x="5140436" y="5152904"/>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2" name="Oval 121"/>
              <p:cNvSpPr/>
              <p:nvPr/>
            </p:nvSpPr>
            <p:spPr>
              <a:xfrm>
                <a:off x="4649582" y="5457704"/>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3" name="Oval 122"/>
              <p:cNvSpPr/>
              <p:nvPr/>
            </p:nvSpPr>
            <p:spPr>
              <a:xfrm>
                <a:off x="4801982" y="5823861"/>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4" name="Oval 123"/>
              <p:cNvSpPr/>
              <p:nvPr/>
            </p:nvSpPr>
            <p:spPr>
              <a:xfrm>
                <a:off x="5168139" y="5976261"/>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5" name="Oval 124"/>
              <p:cNvSpPr/>
              <p:nvPr/>
            </p:nvSpPr>
            <p:spPr>
              <a:xfrm>
                <a:off x="5267097" y="5718960"/>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92" name="Rectangle 91"/>
            <p:cNvSpPr/>
            <p:nvPr/>
          </p:nvSpPr>
          <p:spPr>
            <a:xfrm>
              <a:off x="3548210" y="3998788"/>
              <a:ext cx="1207229" cy="612347"/>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Populated places</a:t>
              </a:r>
            </a:p>
          </p:txBody>
        </p:sp>
      </p:grpSp>
      <p:sp>
        <p:nvSpPr>
          <p:cNvPr id="93" name="Rectangle 92"/>
          <p:cNvSpPr/>
          <p:nvPr/>
        </p:nvSpPr>
        <p:spPr>
          <a:xfrm>
            <a:off x="2364728" y="4006438"/>
            <a:ext cx="1250967" cy="523220"/>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Population figures</a:t>
            </a:r>
          </a:p>
        </p:txBody>
      </p:sp>
      <p:grpSp>
        <p:nvGrpSpPr>
          <p:cNvPr id="8" name="Group 7">
            <a:extLst>
              <a:ext uri="{FF2B5EF4-FFF2-40B4-BE49-F238E27FC236}">
                <a16:creationId xmlns:a16="http://schemas.microsoft.com/office/drawing/2014/main" id="{CB6C60C9-16BC-45CF-9283-C90A1B114530}"/>
              </a:ext>
            </a:extLst>
          </p:cNvPr>
          <p:cNvGrpSpPr/>
          <p:nvPr/>
        </p:nvGrpSpPr>
        <p:grpSpPr>
          <a:xfrm>
            <a:off x="3571136" y="2870282"/>
            <a:ext cx="1306661" cy="1696052"/>
            <a:chOff x="4656749" y="2849452"/>
            <a:chExt cx="1306661" cy="1696052"/>
          </a:xfrm>
        </p:grpSpPr>
        <p:grpSp>
          <p:nvGrpSpPr>
            <p:cNvPr id="89" name="Group 88"/>
            <p:cNvGrpSpPr/>
            <p:nvPr/>
          </p:nvGrpSpPr>
          <p:grpSpPr>
            <a:xfrm>
              <a:off x="4726641" y="2849452"/>
              <a:ext cx="1236769" cy="1172116"/>
              <a:chOff x="5193507" y="1662241"/>
              <a:chExt cx="1211377" cy="1158284"/>
            </a:xfrm>
          </p:grpSpPr>
          <p:sp>
            <p:nvSpPr>
              <p:cNvPr id="103" name="Rectangle 102"/>
              <p:cNvSpPr/>
              <p:nvPr/>
            </p:nvSpPr>
            <p:spPr>
              <a:xfrm>
                <a:off x="5193507" y="1662241"/>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4" name="TextBox 103"/>
              <p:cNvSpPr txBox="1"/>
              <p:nvPr/>
            </p:nvSpPr>
            <p:spPr>
              <a:xfrm>
                <a:off x="5226502" y="1662241"/>
                <a:ext cx="1178382" cy="1158284"/>
              </a:xfrm>
              <a:prstGeom prst="rect">
                <a:avLst/>
              </a:prstGeom>
              <a:noFill/>
            </p:spPr>
            <p:txBody>
              <a:bodyPr wrap="square" rtlCol="0">
                <a:spAutoFit/>
              </a:bodyPr>
              <a:lstStyle/>
              <a:p>
                <a:pPr defTabSz="802020"/>
                <a:r>
                  <a:rPr lang="en-US" sz="702" dirty="0">
                    <a:solidFill>
                      <a:prstClr val="black"/>
                    </a:solidFill>
                    <a:latin typeface="Courier New" charset="0"/>
                    <a:ea typeface="Courier New" charset="0"/>
                    <a:cs typeface="Courier New" charset="0"/>
                  </a:rPr>
                  <a:t> </a:t>
                </a:r>
                <a:r>
                  <a:rPr lang="en-US" sz="877" dirty="0">
                    <a:solidFill>
                      <a:prstClr val="black"/>
                    </a:solidFill>
                    <a:latin typeface="Courier New" charset="0"/>
                    <a:ea typeface="Courier New" charset="0"/>
                    <a:cs typeface="Courier New" charset="0"/>
                  </a:rPr>
                  <a:t>Pop Male  Fem</a:t>
                </a:r>
              </a:p>
              <a:p>
                <a:pPr defTabSz="802020"/>
                <a:r>
                  <a:rPr lang="en-US" sz="877" dirty="0">
                    <a:solidFill>
                      <a:prstClr val="black"/>
                    </a:solidFill>
                    <a:latin typeface="Courier New" charset="0"/>
                    <a:ea typeface="Courier New" charset="0"/>
                    <a:cs typeface="Courier New" charset="0"/>
                  </a:rPr>
                  <a:t>3800 1900 1900</a:t>
                </a:r>
              </a:p>
              <a:p>
                <a:pPr defTabSz="802020"/>
                <a:r>
                  <a:rPr lang="en-US" sz="877" dirty="0">
                    <a:solidFill>
                      <a:prstClr val="black"/>
                    </a:solidFill>
                    <a:latin typeface="Courier New" charset="0"/>
                    <a:ea typeface="Courier New" charset="0"/>
                    <a:cs typeface="Courier New" charset="0"/>
                  </a:rPr>
                  <a:t>3600 1800 1800</a:t>
                </a:r>
              </a:p>
              <a:p>
                <a:pPr defTabSz="802020"/>
                <a:r>
                  <a:rPr lang="en-US" sz="877" dirty="0">
                    <a:solidFill>
                      <a:prstClr val="black"/>
                    </a:solidFill>
                    <a:latin typeface="Courier New" charset="0"/>
                    <a:ea typeface="Courier New" charset="0"/>
                    <a:cs typeface="Courier New" charset="0"/>
                  </a:rPr>
                  <a:t>3200 1600 1600</a:t>
                </a:r>
              </a:p>
              <a:p>
                <a:pPr defTabSz="802020"/>
                <a:r>
                  <a:rPr lang="en-US" sz="877" dirty="0">
                    <a:solidFill>
                      <a:prstClr val="black"/>
                    </a:solidFill>
                    <a:latin typeface="Courier New" charset="0"/>
                    <a:ea typeface="Courier New" charset="0"/>
                    <a:cs typeface="Courier New" charset="0"/>
                  </a:rPr>
                  <a:t>2800 1400 1400</a:t>
                </a:r>
              </a:p>
              <a:p>
                <a:pPr defTabSz="802020"/>
                <a:r>
                  <a:rPr lang="en-US" sz="877" dirty="0">
                    <a:solidFill>
                      <a:prstClr val="black"/>
                    </a:solidFill>
                    <a:latin typeface="Courier New" charset="0"/>
                    <a:ea typeface="Courier New" charset="0"/>
                    <a:cs typeface="Courier New" charset="0"/>
                  </a:rPr>
                  <a:t>2600 1300 1300</a:t>
                </a:r>
              </a:p>
              <a:p>
                <a:pPr defTabSz="802020"/>
                <a:r>
                  <a:rPr lang="en-US" sz="877" dirty="0">
                    <a:solidFill>
                      <a:prstClr val="black"/>
                    </a:solidFill>
                    <a:latin typeface="Courier New" charset="0"/>
                    <a:ea typeface="Courier New" charset="0"/>
                    <a:cs typeface="Courier New" charset="0"/>
                  </a:rPr>
                  <a:t>2400 1200 1200</a:t>
                </a:r>
              </a:p>
              <a:p>
                <a:pPr defTabSz="802020"/>
                <a:r>
                  <a:rPr lang="en-US" sz="877" dirty="0">
                    <a:solidFill>
                      <a:prstClr val="black"/>
                    </a:solidFill>
                    <a:latin typeface="Courier New" charset="0"/>
                    <a:ea typeface="Courier New" charset="0"/>
                    <a:cs typeface="Courier New" charset="0"/>
                  </a:rPr>
                  <a:t>2200 1100 1100</a:t>
                </a:r>
              </a:p>
            </p:txBody>
          </p:sp>
        </p:grpSp>
        <p:sp>
          <p:nvSpPr>
            <p:cNvPr id="94" name="Rectangle 93"/>
            <p:cNvSpPr/>
            <p:nvPr/>
          </p:nvSpPr>
          <p:spPr>
            <a:xfrm>
              <a:off x="4656749" y="4022284"/>
              <a:ext cx="1178593" cy="578363"/>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Caseload figures</a:t>
              </a:r>
            </a:p>
          </p:txBody>
        </p:sp>
      </p:grpSp>
      <p:sp>
        <p:nvSpPr>
          <p:cNvPr id="95" name="Rectangle 94"/>
          <p:cNvSpPr/>
          <p:nvPr/>
        </p:nvSpPr>
        <p:spPr>
          <a:xfrm>
            <a:off x="5817276" y="4054122"/>
            <a:ext cx="1284498" cy="335348"/>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Transport</a:t>
            </a:r>
          </a:p>
        </p:txBody>
      </p:sp>
      <p:sp>
        <p:nvSpPr>
          <p:cNvPr id="96" name="Rectangle 95"/>
          <p:cNvSpPr/>
          <p:nvPr/>
        </p:nvSpPr>
        <p:spPr>
          <a:xfrm>
            <a:off x="7013917" y="4025153"/>
            <a:ext cx="1178493" cy="335348"/>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Hydrology</a:t>
            </a:r>
          </a:p>
        </p:txBody>
      </p:sp>
      <p:sp>
        <p:nvSpPr>
          <p:cNvPr id="97" name="Rectangle 96"/>
          <p:cNvSpPr/>
          <p:nvPr/>
        </p:nvSpPr>
        <p:spPr>
          <a:xfrm>
            <a:off x="8280350" y="4022284"/>
            <a:ext cx="1296533" cy="369332"/>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Elevation</a:t>
            </a:r>
          </a:p>
        </p:txBody>
      </p:sp>
      <p:sp>
        <p:nvSpPr>
          <p:cNvPr id="2" name="TextBox 1"/>
          <p:cNvSpPr txBox="1"/>
          <p:nvPr/>
        </p:nvSpPr>
        <p:spPr>
          <a:xfrm>
            <a:off x="681849" y="938631"/>
            <a:ext cx="8688388" cy="584775"/>
          </a:xfrm>
          <a:prstGeom prst="rect">
            <a:avLst/>
          </a:prstGeom>
        </p:spPr>
        <p:txBody>
          <a:bodyPr/>
          <a:lstStyle>
            <a:defPPr>
              <a:defRPr lang="en-US"/>
            </a:defPPr>
            <a:lvl1pPr>
              <a:defRPr sz="3200" b="1" cap="all">
                <a:latin typeface="Roboto Slab" pitchFamily="2" charset="0"/>
                <a:ea typeface="Roboto Slab" pitchFamily="2" charset="0"/>
              </a:defRPr>
            </a:lvl1pPr>
          </a:lstStyle>
          <a:p>
            <a:r>
              <a:rPr lang="en-US" dirty="0"/>
              <a:t>COD guidance (2016)</a:t>
            </a:r>
          </a:p>
        </p:txBody>
      </p:sp>
      <p:sp>
        <p:nvSpPr>
          <p:cNvPr id="7" name="TextBox 6"/>
          <p:cNvSpPr txBox="1"/>
          <p:nvPr/>
        </p:nvSpPr>
        <p:spPr>
          <a:xfrm>
            <a:off x="1002506" y="6582725"/>
            <a:ext cx="8688388" cy="335348"/>
          </a:xfrm>
          <a:prstGeom prst="rect">
            <a:avLst/>
          </a:prstGeom>
          <a:noFill/>
        </p:spPr>
        <p:txBody>
          <a:bodyPr wrap="square" rtlCol="0">
            <a:spAutoFit/>
          </a:bodyPr>
          <a:lstStyle/>
          <a:p>
            <a:pPr algn="ctr" defTabSz="802020"/>
            <a:r>
              <a:rPr lang="en-US" sz="1579" i="1" dirty="0">
                <a:solidFill>
                  <a:prstClr val="black">
                    <a:lumMod val="50000"/>
                    <a:lumOff val="50000"/>
                  </a:prstClr>
                </a:solidFill>
                <a:latin typeface="Avenir Book" charset="0"/>
                <a:ea typeface="Avenir Book" charset="0"/>
                <a:cs typeface="Avenir Book" charset="0"/>
              </a:rPr>
              <a:t>IMWG Guidance on CODs, 2016</a:t>
            </a:r>
          </a:p>
        </p:txBody>
      </p:sp>
      <p:sp>
        <p:nvSpPr>
          <p:cNvPr id="3" name="Rectangle: Rounded Corners 2">
            <a:extLst>
              <a:ext uri="{FF2B5EF4-FFF2-40B4-BE49-F238E27FC236}">
                <a16:creationId xmlns:a16="http://schemas.microsoft.com/office/drawing/2014/main" id="{EA2F1118-B43A-405F-9E4C-6F0E35A76C48}"/>
              </a:ext>
            </a:extLst>
          </p:cNvPr>
          <p:cNvSpPr/>
          <p:nvPr/>
        </p:nvSpPr>
        <p:spPr>
          <a:xfrm>
            <a:off x="1116517" y="2488330"/>
            <a:ext cx="3690753" cy="2381669"/>
          </a:xfrm>
          <a:prstGeom prst="roundRect">
            <a:avLst/>
          </a:prstGeom>
          <a:noFill/>
          <a:ln w="38100">
            <a:solidFill>
              <a:srgbClr val="E56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85AB14A-C45F-499A-870B-4F58FD344A0C}"/>
              </a:ext>
            </a:extLst>
          </p:cNvPr>
          <p:cNvSpPr txBox="1"/>
          <p:nvPr/>
        </p:nvSpPr>
        <p:spPr>
          <a:xfrm>
            <a:off x="1892559" y="4975692"/>
            <a:ext cx="2333223" cy="584775"/>
          </a:xfrm>
          <a:prstGeom prst="rect">
            <a:avLst/>
          </a:prstGeom>
          <a:noFill/>
        </p:spPr>
        <p:txBody>
          <a:bodyPr wrap="square" rtlCol="0">
            <a:spAutoFit/>
          </a:bodyPr>
          <a:lstStyle/>
          <a:p>
            <a:r>
              <a:rPr lang="en-US" sz="3200" dirty="0">
                <a:solidFill>
                  <a:srgbClr val="E56A54"/>
                </a:solidFill>
              </a:rPr>
              <a:t>Core CODs</a:t>
            </a:r>
          </a:p>
        </p:txBody>
      </p:sp>
      <p:sp>
        <p:nvSpPr>
          <p:cNvPr id="81" name="Rectangle: Rounded Corners 80">
            <a:extLst>
              <a:ext uri="{FF2B5EF4-FFF2-40B4-BE49-F238E27FC236}">
                <a16:creationId xmlns:a16="http://schemas.microsoft.com/office/drawing/2014/main" id="{37A7011B-0268-41BB-88C3-0F212ED43BE3}"/>
              </a:ext>
            </a:extLst>
          </p:cNvPr>
          <p:cNvSpPr/>
          <p:nvPr/>
        </p:nvSpPr>
        <p:spPr>
          <a:xfrm>
            <a:off x="4840822" y="2341396"/>
            <a:ext cx="4736061" cy="3468412"/>
          </a:xfrm>
          <a:prstGeom prst="roundRect">
            <a:avLst/>
          </a:prstGeom>
          <a:noFill/>
          <a:ln w="38100">
            <a:solidFill>
              <a:srgbClr val="E56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53E95ECC-14F1-43BD-A480-AB4FD5D6C8C8}"/>
              </a:ext>
            </a:extLst>
          </p:cNvPr>
          <p:cNvSpPr txBox="1"/>
          <p:nvPr/>
        </p:nvSpPr>
        <p:spPr>
          <a:xfrm>
            <a:off x="5285118" y="5809808"/>
            <a:ext cx="4085119" cy="584775"/>
          </a:xfrm>
          <a:prstGeom prst="rect">
            <a:avLst/>
          </a:prstGeom>
          <a:noFill/>
        </p:spPr>
        <p:txBody>
          <a:bodyPr wrap="square" rtlCol="0">
            <a:spAutoFit/>
          </a:bodyPr>
          <a:lstStyle/>
          <a:p>
            <a:r>
              <a:rPr lang="en-US" sz="3200" dirty="0">
                <a:solidFill>
                  <a:srgbClr val="E56A54"/>
                </a:solidFill>
              </a:rPr>
              <a:t>Country Specific CODs</a:t>
            </a:r>
          </a:p>
        </p:txBody>
      </p:sp>
      <p:sp>
        <p:nvSpPr>
          <p:cNvPr id="83" name="Rectangle 82">
            <a:extLst>
              <a:ext uri="{FF2B5EF4-FFF2-40B4-BE49-F238E27FC236}">
                <a16:creationId xmlns:a16="http://schemas.microsoft.com/office/drawing/2014/main" id="{3C241C03-47C2-40FA-9B05-A28F0E3135FD}"/>
              </a:ext>
            </a:extLst>
          </p:cNvPr>
          <p:cNvSpPr/>
          <p:nvPr/>
        </p:nvSpPr>
        <p:spPr>
          <a:xfrm>
            <a:off x="5189134" y="4604268"/>
            <a:ext cx="1207229" cy="523220"/>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Health Facilities</a:t>
            </a:r>
          </a:p>
        </p:txBody>
      </p:sp>
      <p:sp>
        <p:nvSpPr>
          <p:cNvPr id="154" name="Rectangle 153">
            <a:extLst>
              <a:ext uri="{FF2B5EF4-FFF2-40B4-BE49-F238E27FC236}">
                <a16:creationId xmlns:a16="http://schemas.microsoft.com/office/drawing/2014/main" id="{124B8458-3327-4AC3-8054-1D260C455164}"/>
              </a:ext>
            </a:extLst>
          </p:cNvPr>
          <p:cNvSpPr/>
          <p:nvPr/>
        </p:nvSpPr>
        <p:spPr>
          <a:xfrm>
            <a:off x="6548266" y="4468756"/>
            <a:ext cx="1207229" cy="307777"/>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Schools</a:t>
            </a:r>
          </a:p>
        </p:txBody>
      </p:sp>
      <p:sp>
        <p:nvSpPr>
          <p:cNvPr id="155" name="Rectangle 154">
            <a:extLst>
              <a:ext uri="{FF2B5EF4-FFF2-40B4-BE49-F238E27FC236}">
                <a16:creationId xmlns:a16="http://schemas.microsoft.com/office/drawing/2014/main" id="{6AC2A175-5A8C-4A48-9EC1-497A2615964B}"/>
              </a:ext>
            </a:extLst>
          </p:cNvPr>
          <p:cNvSpPr/>
          <p:nvPr/>
        </p:nvSpPr>
        <p:spPr>
          <a:xfrm>
            <a:off x="7935073" y="5034802"/>
            <a:ext cx="1473164" cy="523220"/>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IDP/Refugee Camps</a:t>
            </a:r>
          </a:p>
        </p:txBody>
      </p:sp>
      <p:sp>
        <p:nvSpPr>
          <p:cNvPr id="156" name="Rectangle 155">
            <a:extLst>
              <a:ext uri="{FF2B5EF4-FFF2-40B4-BE49-F238E27FC236}">
                <a16:creationId xmlns:a16="http://schemas.microsoft.com/office/drawing/2014/main" id="{25E0641C-D7AC-4378-A12A-6BAE0D1631CB}"/>
              </a:ext>
            </a:extLst>
          </p:cNvPr>
          <p:cNvSpPr/>
          <p:nvPr/>
        </p:nvSpPr>
        <p:spPr>
          <a:xfrm>
            <a:off x="6553941" y="5445491"/>
            <a:ext cx="1207229" cy="307777"/>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Dams</a:t>
            </a:r>
          </a:p>
        </p:txBody>
      </p:sp>
      <p:sp>
        <p:nvSpPr>
          <p:cNvPr id="157" name="Rectangle 156">
            <a:extLst>
              <a:ext uri="{FF2B5EF4-FFF2-40B4-BE49-F238E27FC236}">
                <a16:creationId xmlns:a16="http://schemas.microsoft.com/office/drawing/2014/main" id="{522AED79-BEAA-449D-99FF-069A44D7A166}"/>
              </a:ext>
            </a:extLst>
          </p:cNvPr>
          <p:cNvSpPr/>
          <p:nvPr/>
        </p:nvSpPr>
        <p:spPr>
          <a:xfrm>
            <a:off x="5145580" y="5322261"/>
            <a:ext cx="1207229" cy="307777"/>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Storm path</a:t>
            </a:r>
          </a:p>
        </p:txBody>
      </p:sp>
      <p:sp>
        <p:nvSpPr>
          <p:cNvPr id="158" name="Rectangle 157">
            <a:extLst>
              <a:ext uri="{FF2B5EF4-FFF2-40B4-BE49-F238E27FC236}">
                <a16:creationId xmlns:a16="http://schemas.microsoft.com/office/drawing/2014/main" id="{1ACC59BC-7B56-43C5-869D-01D1CBB372C0}"/>
              </a:ext>
            </a:extLst>
          </p:cNvPr>
          <p:cNvSpPr/>
          <p:nvPr/>
        </p:nvSpPr>
        <p:spPr>
          <a:xfrm>
            <a:off x="7973374" y="4581818"/>
            <a:ext cx="1207229" cy="307777"/>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Power lines</a:t>
            </a:r>
          </a:p>
        </p:txBody>
      </p:sp>
      <p:sp>
        <p:nvSpPr>
          <p:cNvPr id="159" name="Rectangle 158">
            <a:extLst>
              <a:ext uri="{FF2B5EF4-FFF2-40B4-BE49-F238E27FC236}">
                <a16:creationId xmlns:a16="http://schemas.microsoft.com/office/drawing/2014/main" id="{C8E19A6E-F6E2-4281-8BAA-E8DFCA76F724}"/>
              </a:ext>
            </a:extLst>
          </p:cNvPr>
          <p:cNvSpPr/>
          <p:nvPr/>
        </p:nvSpPr>
        <p:spPr>
          <a:xfrm>
            <a:off x="6548266" y="4791028"/>
            <a:ext cx="1207229" cy="523220"/>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Earthquake epicenter</a:t>
            </a:r>
          </a:p>
        </p:txBody>
      </p:sp>
      <p:sp>
        <p:nvSpPr>
          <p:cNvPr id="153" name="object 5">
            <a:extLst>
              <a:ext uri="{FF2B5EF4-FFF2-40B4-BE49-F238E27FC236}">
                <a16:creationId xmlns:a16="http://schemas.microsoft.com/office/drawing/2014/main" id="{DA7FCE5E-029D-4860-8942-8316D9D50F4B}"/>
              </a:ext>
            </a:extLst>
          </p:cNvPr>
          <p:cNvSpPr/>
          <p:nvPr/>
        </p:nvSpPr>
        <p:spPr>
          <a:xfrm>
            <a:off x="738188" y="1477169"/>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83514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71513" y="1299546"/>
            <a:ext cx="9760383" cy="449333"/>
          </a:xfrm>
        </p:spPr>
        <p:txBody>
          <a:bodyPr/>
          <a:lstStyle/>
          <a:p>
            <a:pPr algn="l"/>
            <a:r>
              <a:rPr lang="en-US" sz="3200" dirty="0">
                <a:solidFill>
                  <a:schemeClr val="tx1">
                    <a:lumMod val="65000"/>
                    <a:lumOff val="35000"/>
                  </a:schemeClr>
                </a:solidFill>
                <a:ea typeface="Roboto"/>
              </a:rPr>
              <a:t>Think in terms of categories, be realistic</a:t>
            </a:r>
            <a:endParaRPr lang="en-US" sz="3200" dirty="0">
              <a:solidFill>
                <a:schemeClr val="tx1">
                  <a:lumMod val="65000"/>
                  <a:lumOff val="35000"/>
                </a:schemeClr>
              </a:solidFill>
              <a:ea typeface="Roboto"/>
              <a:cs typeface="Calibri"/>
            </a:endParaRPr>
          </a:p>
        </p:txBody>
      </p:sp>
      <p:sp>
        <p:nvSpPr>
          <p:cNvPr id="2" name="Title 1"/>
          <p:cNvSpPr>
            <a:spLocks noGrp="1"/>
          </p:cNvSpPr>
          <p:nvPr>
            <p:ph type="title"/>
          </p:nvPr>
        </p:nvSpPr>
        <p:spPr/>
        <p:txBody>
          <a:bodyPr/>
          <a:lstStyle/>
          <a:p>
            <a:pPr algn="l">
              <a:spcBef>
                <a:spcPts val="1103"/>
              </a:spcBef>
            </a:pPr>
            <a:r>
              <a:rPr lang="en-US" sz="3200" b="1" cap="all" dirty="0">
                <a:solidFill>
                  <a:schemeClr val="tx1">
                    <a:lumMod val="90000"/>
                    <a:lumOff val="10000"/>
                  </a:schemeClr>
                </a:solidFill>
                <a:latin typeface="Roboto Slab" pitchFamily="2" charset="0"/>
                <a:ea typeface="Roboto Slab" pitchFamily="2" charset="0"/>
                <a:cs typeface="+mn-cs"/>
              </a:rPr>
              <a:t>Country Specific cod (COD-cs)</a:t>
            </a:r>
          </a:p>
        </p:txBody>
      </p:sp>
      <p:sp>
        <p:nvSpPr>
          <p:cNvPr id="5" name="Freeform 5"/>
          <p:cNvSpPr>
            <a:spLocks/>
          </p:cNvSpPr>
          <p:nvPr/>
        </p:nvSpPr>
        <p:spPr bwMode="auto">
          <a:xfrm>
            <a:off x="677637" y="2269257"/>
            <a:ext cx="1678008" cy="1969493"/>
          </a:xfrm>
          <a:custGeom>
            <a:avLst/>
            <a:gdLst>
              <a:gd name="T0" fmla="*/ 538 w 538"/>
              <a:gd name="T1" fmla="*/ 269 h 632"/>
              <a:gd name="T2" fmla="*/ 269 w 538"/>
              <a:gd name="T3" fmla="*/ 0 h 632"/>
              <a:gd name="T4" fmla="*/ 0 w 538"/>
              <a:gd name="T5" fmla="*/ 269 h 632"/>
              <a:gd name="T6" fmla="*/ 211 w 538"/>
              <a:gd name="T7" fmla="*/ 532 h 632"/>
              <a:gd name="T8" fmla="*/ 269 w 538"/>
              <a:gd name="T9" fmla="*/ 632 h 632"/>
              <a:gd name="T10" fmla="*/ 327 w 538"/>
              <a:gd name="T11" fmla="*/ 532 h 632"/>
              <a:gd name="T12" fmla="*/ 538 w 538"/>
              <a:gd name="T13" fmla="*/ 269 h 632"/>
            </a:gdLst>
            <a:ahLst/>
            <a:cxnLst>
              <a:cxn ang="0">
                <a:pos x="T0" y="T1"/>
              </a:cxn>
              <a:cxn ang="0">
                <a:pos x="T2" y="T3"/>
              </a:cxn>
              <a:cxn ang="0">
                <a:pos x="T4" y="T5"/>
              </a:cxn>
              <a:cxn ang="0">
                <a:pos x="T6" y="T7"/>
              </a:cxn>
              <a:cxn ang="0">
                <a:pos x="T8" y="T9"/>
              </a:cxn>
              <a:cxn ang="0">
                <a:pos x="T10" y="T11"/>
              </a:cxn>
              <a:cxn ang="0">
                <a:pos x="T12" y="T13"/>
              </a:cxn>
            </a:cxnLst>
            <a:rect l="0" t="0" r="r" b="b"/>
            <a:pathLst>
              <a:path w="538" h="632">
                <a:moveTo>
                  <a:pt x="538" y="269"/>
                </a:moveTo>
                <a:cubicBezTo>
                  <a:pt x="538" y="120"/>
                  <a:pt x="418" y="0"/>
                  <a:pt x="269" y="0"/>
                </a:cubicBezTo>
                <a:cubicBezTo>
                  <a:pt x="120" y="0"/>
                  <a:pt x="0" y="120"/>
                  <a:pt x="0" y="269"/>
                </a:cubicBezTo>
                <a:cubicBezTo>
                  <a:pt x="0" y="398"/>
                  <a:pt x="90" y="505"/>
                  <a:pt x="211" y="532"/>
                </a:cubicBezTo>
                <a:cubicBezTo>
                  <a:pt x="269" y="632"/>
                  <a:pt x="269" y="632"/>
                  <a:pt x="269" y="632"/>
                </a:cubicBezTo>
                <a:cubicBezTo>
                  <a:pt x="327" y="532"/>
                  <a:pt x="327" y="532"/>
                  <a:pt x="327" y="532"/>
                </a:cubicBezTo>
                <a:cubicBezTo>
                  <a:pt x="447" y="505"/>
                  <a:pt x="538" y="398"/>
                  <a:pt x="538" y="269"/>
                </a:cubicBezTo>
                <a:close/>
              </a:path>
            </a:pathLst>
          </a:custGeom>
          <a:solidFill>
            <a:schemeClr val="tx1">
              <a:lumMod val="10000"/>
              <a:lumOff val="90000"/>
            </a:schemeClr>
          </a:solidFill>
          <a:ln>
            <a:noFill/>
          </a:ln>
        </p:spPr>
        <p:txBody>
          <a:bodyPr vert="horz" wrap="square" lIns="75629" tIns="37814" rIns="75629" bIns="37814" numCol="1" anchor="t" anchorCtr="0" compatLnSpc="1">
            <a:prstTxWarp prst="textNoShape">
              <a:avLst/>
            </a:prstTxWarp>
          </a:bodyPr>
          <a:lstStyle/>
          <a:p>
            <a:pPr marL="0" marR="0" lvl="0" indent="0" algn="l" defTabSz="1008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62626"/>
              </a:solidFill>
              <a:effectLst/>
              <a:uLnTx/>
              <a:uFillTx/>
              <a:latin typeface="Roboto"/>
              <a:ea typeface="+mn-ea"/>
              <a:cs typeface="+mn-cs"/>
            </a:endParaRPr>
          </a:p>
        </p:txBody>
      </p:sp>
      <p:sp>
        <p:nvSpPr>
          <p:cNvPr id="9" name="Freeform 5"/>
          <p:cNvSpPr>
            <a:spLocks/>
          </p:cNvSpPr>
          <p:nvPr/>
        </p:nvSpPr>
        <p:spPr bwMode="auto">
          <a:xfrm>
            <a:off x="2577075" y="2269257"/>
            <a:ext cx="1678008" cy="1969493"/>
          </a:xfrm>
          <a:custGeom>
            <a:avLst/>
            <a:gdLst>
              <a:gd name="T0" fmla="*/ 538 w 538"/>
              <a:gd name="T1" fmla="*/ 269 h 632"/>
              <a:gd name="T2" fmla="*/ 269 w 538"/>
              <a:gd name="T3" fmla="*/ 0 h 632"/>
              <a:gd name="T4" fmla="*/ 0 w 538"/>
              <a:gd name="T5" fmla="*/ 269 h 632"/>
              <a:gd name="T6" fmla="*/ 211 w 538"/>
              <a:gd name="T7" fmla="*/ 532 h 632"/>
              <a:gd name="T8" fmla="*/ 269 w 538"/>
              <a:gd name="T9" fmla="*/ 632 h 632"/>
              <a:gd name="T10" fmla="*/ 327 w 538"/>
              <a:gd name="T11" fmla="*/ 532 h 632"/>
              <a:gd name="T12" fmla="*/ 538 w 538"/>
              <a:gd name="T13" fmla="*/ 269 h 632"/>
            </a:gdLst>
            <a:ahLst/>
            <a:cxnLst>
              <a:cxn ang="0">
                <a:pos x="T0" y="T1"/>
              </a:cxn>
              <a:cxn ang="0">
                <a:pos x="T2" y="T3"/>
              </a:cxn>
              <a:cxn ang="0">
                <a:pos x="T4" y="T5"/>
              </a:cxn>
              <a:cxn ang="0">
                <a:pos x="T6" y="T7"/>
              </a:cxn>
              <a:cxn ang="0">
                <a:pos x="T8" y="T9"/>
              </a:cxn>
              <a:cxn ang="0">
                <a:pos x="T10" y="T11"/>
              </a:cxn>
              <a:cxn ang="0">
                <a:pos x="T12" y="T13"/>
              </a:cxn>
            </a:cxnLst>
            <a:rect l="0" t="0" r="r" b="b"/>
            <a:pathLst>
              <a:path w="538" h="632">
                <a:moveTo>
                  <a:pt x="538" y="269"/>
                </a:moveTo>
                <a:cubicBezTo>
                  <a:pt x="538" y="120"/>
                  <a:pt x="418" y="0"/>
                  <a:pt x="269" y="0"/>
                </a:cubicBezTo>
                <a:cubicBezTo>
                  <a:pt x="120" y="0"/>
                  <a:pt x="0" y="120"/>
                  <a:pt x="0" y="269"/>
                </a:cubicBezTo>
                <a:cubicBezTo>
                  <a:pt x="0" y="398"/>
                  <a:pt x="90" y="505"/>
                  <a:pt x="211" y="532"/>
                </a:cubicBezTo>
                <a:cubicBezTo>
                  <a:pt x="269" y="632"/>
                  <a:pt x="269" y="632"/>
                  <a:pt x="269" y="632"/>
                </a:cubicBezTo>
                <a:cubicBezTo>
                  <a:pt x="327" y="532"/>
                  <a:pt x="327" y="532"/>
                  <a:pt x="327" y="532"/>
                </a:cubicBezTo>
                <a:cubicBezTo>
                  <a:pt x="447" y="505"/>
                  <a:pt x="538" y="398"/>
                  <a:pt x="538" y="269"/>
                </a:cubicBezTo>
                <a:close/>
              </a:path>
            </a:pathLst>
          </a:custGeom>
          <a:solidFill>
            <a:schemeClr val="tx1">
              <a:lumMod val="10000"/>
              <a:lumOff val="90000"/>
            </a:schemeClr>
          </a:solidFill>
          <a:ln>
            <a:noFill/>
          </a:ln>
        </p:spPr>
        <p:txBody>
          <a:bodyPr vert="horz" wrap="square" lIns="75629" tIns="37814" rIns="75629" bIns="37814" numCol="1" anchor="t" anchorCtr="0" compatLnSpc="1">
            <a:prstTxWarp prst="textNoShape">
              <a:avLst/>
            </a:prstTxWarp>
          </a:bodyPr>
          <a:lstStyle/>
          <a:p>
            <a:pPr marL="0" marR="0" lvl="0" indent="0" algn="l" defTabSz="1008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62626"/>
              </a:solidFill>
              <a:effectLst/>
              <a:uLnTx/>
              <a:uFillTx/>
              <a:latin typeface="Roboto"/>
              <a:ea typeface="+mn-ea"/>
              <a:cs typeface="+mn-cs"/>
            </a:endParaRPr>
          </a:p>
        </p:txBody>
      </p:sp>
      <p:sp>
        <p:nvSpPr>
          <p:cNvPr id="6" name="Oval 6"/>
          <p:cNvSpPr>
            <a:spLocks noChangeArrowheads="1"/>
          </p:cNvSpPr>
          <p:nvPr/>
        </p:nvSpPr>
        <p:spPr bwMode="auto">
          <a:xfrm>
            <a:off x="2702575" y="2355125"/>
            <a:ext cx="1458738" cy="1457424"/>
          </a:xfrm>
          <a:prstGeom prst="ellipse">
            <a:avLst/>
          </a:prstGeom>
          <a:solidFill>
            <a:srgbClr val="A4D65E"/>
          </a:solidFill>
          <a:ln>
            <a:noFill/>
          </a:ln>
        </p:spPr>
        <p:txBody>
          <a:bodyPr vert="horz" wrap="square" lIns="75629" tIns="37814" rIns="75629" bIns="37814" numCol="1" anchor="t" anchorCtr="0" compatLnSpc="1">
            <a:prstTxWarp prst="textNoShape">
              <a:avLst/>
            </a:prstTxWarp>
          </a:bodyPr>
          <a:lstStyle/>
          <a:p>
            <a:pPr marL="0" marR="0" lvl="0" indent="0" algn="l" defTabSz="1008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62626"/>
              </a:solidFill>
              <a:effectLst/>
              <a:uLnTx/>
              <a:uFillTx/>
              <a:latin typeface="Roboto"/>
              <a:ea typeface="+mn-ea"/>
              <a:cs typeface="+mn-cs"/>
            </a:endParaRPr>
          </a:p>
        </p:txBody>
      </p:sp>
      <p:sp>
        <p:nvSpPr>
          <p:cNvPr id="12" name="Freeform 5"/>
          <p:cNvSpPr>
            <a:spLocks/>
          </p:cNvSpPr>
          <p:nvPr/>
        </p:nvSpPr>
        <p:spPr bwMode="auto">
          <a:xfrm>
            <a:off x="4476514" y="2269257"/>
            <a:ext cx="1678008" cy="1969493"/>
          </a:xfrm>
          <a:custGeom>
            <a:avLst/>
            <a:gdLst>
              <a:gd name="T0" fmla="*/ 538 w 538"/>
              <a:gd name="T1" fmla="*/ 269 h 632"/>
              <a:gd name="T2" fmla="*/ 269 w 538"/>
              <a:gd name="T3" fmla="*/ 0 h 632"/>
              <a:gd name="T4" fmla="*/ 0 w 538"/>
              <a:gd name="T5" fmla="*/ 269 h 632"/>
              <a:gd name="T6" fmla="*/ 211 w 538"/>
              <a:gd name="T7" fmla="*/ 532 h 632"/>
              <a:gd name="T8" fmla="*/ 269 w 538"/>
              <a:gd name="T9" fmla="*/ 632 h 632"/>
              <a:gd name="T10" fmla="*/ 327 w 538"/>
              <a:gd name="T11" fmla="*/ 532 h 632"/>
              <a:gd name="T12" fmla="*/ 538 w 538"/>
              <a:gd name="T13" fmla="*/ 269 h 632"/>
            </a:gdLst>
            <a:ahLst/>
            <a:cxnLst>
              <a:cxn ang="0">
                <a:pos x="T0" y="T1"/>
              </a:cxn>
              <a:cxn ang="0">
                <a:pos x="T2" y="T3"/>
              </a:cxn>
              <a:cxn ang="0">
                <a:pos x="T4" y="T5"/>
              </a:cxn>
              <a:cxn ang="0">
                <a:pos x="T6" y="T7"/>
              </a:cxn>
              <a:cxn ang="0">
                <a:pos x="T8" y="T9"/>
              </a:cxn>
              <a:cxn ang="0">
                <a:pos x="T10" y="T11"/>
              </a:cxn>
              <a:cxn ang="0">
                <a:pos x="T12" y="T13"/>
              </a:cxn>
            </a:cxnLst>
            <a:rect l="0" t="0" r="r" b="b"/>
            <a:pathLst>
              <a:path w="538" h="632">
                <a:moveTo>
                  <a:pt x="538" y="269"/>
                </a:moveTo>
                <a:cubicBezTo>
                  <a:pt x="538" y="120"/>
                  <a:pt x="418" y="0"/>
                  <a:pt x="269" y="0"/>
                </a:cubicBezTo>
                <a:cubicBezTo>
                  <a:pt x="120" y="0"/>
                  <a:pt x="0" y="120"/>
                  <a:pt x="0" y="269"/>
                </a:cubicBezTo>
                <a:cubicBezTo>
                  <a:pt x="0" y="398"/>
                  <a:pt x="90" y="505"/>
                  <a:pt x="211" y="532"/>
                </a:cubicBezTo>
                <a:cubicBezTo>
                  <a:pt x="269" y="632"/>
                  <a:pt x="269" y="632"/>
                  <a:pt x="269" y="632"/>
                </a:cubicBezTo>
                <a:cubicBezTo>
                  <a:pt x="327" y="532"/>
                  <a:pt x="327" y="532"/>
                  <a:pt x="327" y="532"/>
                </a:cubicBezTo>
                <a:cubicBezTo>
                  <a:pt x="447" y="505"/>
                  <a:pt x="538" y="398"/>
                  <a:pt x="538" y="269"/>
                </a:cubicBezTo>
                <a:close/>
              </a:path>
            </a:pathLst>
          </a:custGeom>
          <a:solidFill>
            <a:schemeClr val="tx1">
              <a:lumMod val="10000"/>
              <a:lumOff val="90000"/>
            </a:schemeClr>
          </a:solidFill>
          <a:ln>
            <a:noFill/>
          </a:ln>
        </p:spPr>
        <p:txBody>
          <a:bodyPr vert="horz" wrap="square" lIns="75629" tIns="37814" rIns="75629" bIns="37814" numCol="1" anchor="t" anchorCtr="0" compatLnSpc="1">
            <a:prstTxWarp prst="textNoShape">
              <a:avLst/>
            </a:prstTxWarp>
          </a:bodyPr>
          <a:lstStyle/>
          <a:p>
            <a:pPr marL="0" marR="0" lvl="0" indent="0" algn="l" defTabSz="1008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62626"/>
              </a:solidFill>
              <a:effectLst/>
              <a:uLnTx/>
              <a:uFillTx/>
              <a:latin typeface="Roboto"/>
              <a:ea typeface="+mn-ea"/>
              <a:cs typeface="+mn-cs"/>
            </a:endParaRPr>
          </a:p>
        </p:txBody>
      </p:sp>
      <p:sp>
        <p:nvSpPr>
          <p:cNvPr id="13" name="Oval 6"/>
          <p:cNvSpPr>
            <a:spLocks noChangeArrowheads="1"/>
          </p:cNvSpPr>
          <p:nvPr/>
        </p:nvSpPr>
        <p:spPr bwMode="auto">
          <a:xfrm>
            <a:off x="4585494" y="2382176"/>
            <a:ext cx="1458738" cy="1457424"/>
          </a:xfrm>
          <a:prstGeom prst="ellipse">
            <a:avLst/>
          </a:prstGeom>
          <a:solidFill>
            <a:schemeClr val="accent3"/>
          </a:solidFill>
          <a:ln>
            <a:noFill/>
          </a:ln>
        </p:spPr>
        <p:txBody>
          <a:bodyPr vert="horz" wrap="square" lIns="75629" tIns="37814" rIns="75629" bIns="37814" numCol="1" anchor="t" anchorCtr="0" compatLnSpc="1">
            <a:prstTxWarp prst="textNoShape">
              <a:avLst/>
            </a:prstTxWarp>
          </a:bodyPr>
          <a:lstStyle/>
          <a:p>
            <a:pPr marL="0" marR="0" lvl="0" indent="0" algn="l" defTabSz="1008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62626"/>
              </a:solidFill>
              <a:effectLst/>
              <a:uLnTx/>
              <a:uFillTx/>
              <a:latin typeface="Roboto"/>
              <a:ea typeface="+mn-ea"/>
              <a:cs typeface="+mn-cs"/>
            </a:endParaRPr>
          </a:p>
        </p:txBody>
      </p:sp>
      <p:sp>
        <p:nvSpPr>
          <p:cNvPr id="15" name="Freeform 5"/>
          <p:cNvSpPr>
            <a:spLocks/>
          </p:cNvSpPr>
          <p:nvPr/>
        </p:nvSpPr>
        <p:spPr bwMode="auto">
          <a:xfrm>
            <a:off x="6375954" y="2269257"/>
            <a:ext cx="1678008" cy="1969493"/>
          </a:xfrm>
          <a:custGeom>
            <a:avLst/>
            <a:gdLst>
              <a:gd name="T0" fmla="*/ 538 w 538"/>
              <a:gd name="T1" fmla="*/ 269 h 632"/>
              <a:gd name="T2" fmla="*/ 269 w 538"/>
              <a:gd name="T3" fmla="*/ 0 h 632"/>
              <a:gd name="T4" fmla="*/ 0 w 538"/>
              <a:gd name="T5" fmla="*/ 269 h 632"/>
              <a:gd name="T6" fmla="*/ 211 w 538"/>
              <a:gd name="T7" fmla="*/ 532 h 632"/>
              <a:gd name="T8" fmla="*/ 269 w 538"/>
              <a:gd name="T9" fmla="*/ 632 h 632"/>
              <a:gd name="T10" fmla="*/ 327 w 538"/>
              <a:gd name="T11" fmla="*/ 532 h 632"/>
              <a:gd name="T12" fmla="*/ 538 w 538"/>
              <a:gd name="T13" fmla="*/ 269 h 632"/>
            </a:gdLst>
            <a:ahLst/>
            <a:cxnLst>
              <a:cxn ang="0">
                <a:pos x="T0" y="T1"/>
              </a:cxn>
              <a:cxn ang="0">
                <a:pos x="T2" y="T3"/>
              </a:cxn>
              <a:cxn ang="0">
                <a:pos x="T4" y="T5"/>
              </a:cxn>
              <a:cxn ang="0">
                <a:pos x="T6" y="T7"/>
              </a:cxn>
              <a:cxn ang="0">
                <a:pos x="T8" y="T9"/>
              </a:cxn>
              <a:cxn ang="0">
                <a:pos x="T10" y="T11"/>
              </a:cxn>
              <a:cxn ang="0">
                <a:pos x="T12" y="T13"/>
              </a:cxn>
            </a:cxnLst>
            <a:rect l="0" t="0" r="r" b="b"/>
            <a:pathLst>
              <a:path w="538" h="632">
                <a:moveTo>
                  <a:pt x="538" y="269"/>
                </a:moveTo>
                <a:cubicBezTo>
                  <a:pt x="538" y="120"/>
                  <a:pt x="418" y="0"/>
                  <a:pt x="269" y="0"/>
                </a:cubicBezTo>
                <a:cubicBezTo>
                  <a:pt x="120" y="0"/>
                  <a:pt x="0" y="120"/>
                  <a:pt x="0" y="269"/>
                </a:cubicBezTo>
                <a:cubicBezTo>
                  <a:pt x="0" y="398"/>
                  <a:pt x="90" y="505"/>
                  <a:pt x="211" y="532"/>
                </a:cubicBezTo>
                <a:cubicBezTo>
                  <a:pt x="269" y="632"/>
                  <a:pt x="269" y="632"/>
                  <a:pt x="269" y="632"/>
                </a:cubicBezTo>
                <a:cubicBezTo>
                  <a:pt x="327" y="532"/>
                  <a:pt x="327" y="532"/>
                  <a:pt x="327" y="532"/>
                </a:cubicBezTo>
                <a:cubicBezTo>
                  <a:pt x="447" y="505"/>
                  <a:pt x="538" y="398"/>
                  <a:pt x="538" y="269"/>
                </a:cubicBezTo>
                <a:close/>
              </a:path>
            </a:pathLst>
          </a:custGeom>
          <a:solidFill>
            <a:schemeClr val="tx1">
              <a:lumMod val="10000"/>
              <a:lumOff val="90000"/>
            </a:schemeClr>
          </a:solidFill>
          <a:ln>
            <a:noFill/>
          </a:ln>
        </p:spPr>
        <p:txBody>
          <a:bodyPr vert="horz" wrap="square" lIns="75629" tIns="37814" rIns="75629" bIns="37814" numCol="1" anchor="t" anchorCtr="0" compatLnSpc="1">
            <a:prstTxWarp prst="textNoShape">
              <a:avLst/>
            </a:prstTxWarp>
          </a:bodyPr>
          <a:lstStyle/>
          <a:p>
            <a:pPr marL="0" marR="0" lvl="0" indent="0" algn="l" defTabSz="1008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62626"/>
              </a:solidFill>
              <a:effectLst/>
              <a:uLnTx/>
              <a:uFillTx/>
              <a:latin typeface="Roboto"/>
              <a:ea typeface="+mn-ea"/>
              <a:cs typeface="+mn-cs"/>
            </a:endParaRPr>
          </a:p>
        </p:txBody>
      </p:sp>
      <p:sp>
        <p:nvSpPr>
          <p:cNvPr id="16" name="Oval 6"/>
          <p:cNvSpPr>
            <a:spLocks noChangeArrowheads="1"/>
          </p:cNvSpPr>
          <p:nvPr/>
        </p:nvSpPr>
        <p:spPr bwMode="auto">
          <a:xfrm>
            <a:off x="792794" y="2355125"/>
            <a:ext cx="1458738" cy="1457424"/>
          </a:xfrm>
          <a:prstGeom prst="ellipse">
            <a:avLst/>
          </a:prstGeom>
          <a:solidFill>
            <a:schemeClr val="accent4"/>
          </a:solidFill>
          <a:ln>
            <a:noFill/>
          </a:ln>
        </p:spPr>
        <p:txBody>
          <a:bodyPr vert="horz" wrap="square" lIns="75629" tIns="37814" rIns="75629" bIns="37814" numCol="1" anchor="t" anchorCtr="0" compatLnSpc="1">
            <a:prstTxWarp prst="textNoShape">
              <a:avLst/>
            </a:prstTxWarp>
          </a:bodyPr>
          <a:lstStyle/>
          <a:p>
            <a:pPr marL="0" marR="0" lvl="0" indent="0" algn="l" defTabSz="1008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62626"/>
              </a:solidFill>
              <a:effectLst/>
              <a:uLnTx/>
              <a:uFillTx/>
              <a:latin typeface="Roboto"/>
              <a:ea typeface="+mn-ea"/>
              <a:cs typeface="+mn-cs"/>
            </a:endParaRPr>
          </a:p>
        </p:txBody>
      </p:sp>
      <p:sp>
        <p:nvSpPr>
          <p:cNvPr id="18" name="Freeform 5"/>
          <p:cNvSpPr>
            <a:spLocks/>
          </p:cNvSpPr>
          <p:nvPr/>
        </p:nvSpPr>
        <p:spPr bwMode="auto">
          <a:xfrm>
            <a:off x="8275393" y="2269257"/>
            <a:ext cx="1678008" cy="1969493"/>
          </a:xfrm>
          <a:custGeom>
            <a:avLst/>
            <a:gdLst>
              <a:gd name="T0" fmla="*/ 538 w 538"/>
              <a:gd name="T1" fmla="*/ 269 h 632"/>
              <a:gd name="T2" fmla="*/ 269 w 538"/>
              <a:gd name="T3" fmla="*/ 0 h 632"/>
              <a:gd name="T4" fmla="*/ 0 w 538"/>
              <a:gd name="T5" fmla="*/ 269 h 632"/>
              <a:gd name="T6" fmla="*/ 211 w 538"/>
              <a:gd name="T7" fmla="*/ 532 h 632"/>
              <a:gd name="T8" fmla="*/ 269 w 538"/>
              <a:gd name="T9" fmla="*/ 632 h 632"/>
              <a:gd name="T10" fmla="*/ 327 w 538"/>
              <a:gd name="T11" fmla="*/ 532 h 632"/>
              <a:gd name="T12" fmla="*/ 538 w 538"/>
              <a:gd name="T13" fmla="*/ 269 h 632"/>
            </a:gdLst>
            <a:ahLst/>
            <a:cxnLst>
              <a:cxn ang="0">
                <a:pos x="T0" y="T1"/>
              </a:cxn>
              <a:cxn ang="0">
                <a:pos x="T2" y="T3"/>
              </a:cxn>
              <a:cxn ang="0">
                <a:pos x="T4" y="T5"/>
              </a:cxn>
              <a:cxn ang="0">
                <a:pos x="T6" y="T7"/>
              </a:cxn>
              <a:cxn ang="0">
                <a:pos x="T8" y="T9"/>
              </a:cxn>
              <a:cxn ang="0">
                <a:pos x="T10" y="T11"/>
              </a:cxn>
              <a:cxn ang="0">
                <a:pos x="T12" y="T13"/>
              </a:cxn>
            </a:cxnLst>
            <a:rect l="0" t="0" r="r" b="b"/>
            <a:pathLst>
              <a:path w="538" h="632">
                <a:moveTo>
                  <a:pt x="538" y="269"/>
                </a:moveTo>
                <a:cubicBezTo>
                  <a:pt x="538" y="120"/>
                  <a:pt x="418" y="0"/>
                  <a:pt x="269" y="0"/>
                </a:cubicBezTo>
                <a:cubicBezTo>
                  <a:pt x="120" y="0"/>
                  <a:pt x="0" y="120"/>
                  <a:pt x="0" y="269"/>
                </a:cubicBezTo>
                <a:cubicBezTo>
                  <a:pt x="0" y="398"/>
                  <a:pt x="90" y="505"/>
                  <a:pt x="211" y="532"/>
                </a:cubicBezTo>
                <a:cubicBezTo>
                  <a:pt x="269" y="632"/>
                  <a:pt x="269" y="632"/>
                  <a:pt x="269" y="632"/>
                </a:cubicBezTo>
                <a:cubicBezTo>
                  <a:pt x="327" y="532"/>
                  <a:pt x="327" y="532"/>
                  <a:pt x="327" y="532"/>
                </a:cubicBezTo>
                <a:cubicBezTo>
                  <a:pt x="447" y="505"/>
                  <a:pt x="538" y="398"/>
                  <a:pt x="538" y="269"/>
                </a:cubicBezTo>
                <a:close/>
              </a:path>
            </a:pathLst>
          </a:custGeom>
          <a:solidFill>
            <a:schemeClr val="tx1">
              <a:lumMod val="10000"/>
              <a:lumOff val="90000"/>
            </a:schemeClr>
          </a:solidFill>
          <a:ln>
            <a:noFill/>
          </a:ln>
        </p:spPr>
        <p:txBody>
          <a:bodyPr vert="horz" wrap="square" lIns="75629" tIns="37814" rIns="75629" bIns="37814" numCol="1" anchor="t" anchorCtr="0" compatLnSpc="1">
            <a:prstTxWarp prst="textNoShape">
              <a:avLst/>
            </a:prstTxWarp>
          </a:bodyPr>
          <a:lstStyle/>
          <a:p>
            <a:pPr marL="0" marR="0" lvl="0" indent="0" algn="l" defTabSz="1008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62626"/>
              </a:solidFill>
              <a:effectLst/>
              <a:uLnTx/>
              <a:uFillTx/>
              <a:latin typeface="Roboto"/>
              <a:ea typeface="+mn-ea"/>
              <a:cs typeface="+mn-cs"/>
            </a:endParaRPr>
          </a:p>
        </p:txBody>
      </p:sp>
      <p:sp>
        <p:nvSpPr>
          <p:cNvPr id="19" name="Oval 6"/>
          <p:cNvSpPr>
            <a:spLocks noChangeArrowheads="1"/>
          </p:cNvSpPr>
          <p:nvPr/>
        </p:nvSpPr>
        <p:spPr bwMode="auto">
          <a:xfrm>
            <a:off x="8384372" y="2382176"/>
            <a:ext cx="1458738" cy="1457424"/>
          </a:xfrm>
          <a:prstGeom prst="ellipse">
            <a:avLst/>
          </a:prstGeom>
          <a:solidFill>
            <a:schemeClr val="accent5"/>
          </a:solidFill>
          <a:ln>
            <a:noFill/>
          </a:ln>
        </p:spPr>
        <p:txBody>
          <a:bodyPr vert="horz" wrap="square" lIns="75629" tIns="37814" rIns="75629" bIns="37814" numCol="1" anchor="t" anchorCtr="0" compatLnSpc="1">
            <a:prstTxWarp prst="textNoShape">
              <a:avLst/>
            </a:prstTxWarp>
          </a:bodyPr>
          <a:lstStyle/>
          <a:p>
            <a:pPr marL="0" marR="0" lvl="0" indent="0" algn="l" defTabSz="1008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62626"/>
              </a:solidFill>
              <a:effectLst/>
              <a:uLnTx/>
              <a:uFillTx/>
              <a:latin typeface="Roboto"/>
              <a:ea typeface="+mn-ea"/>
              <a:cs typeface="+mn-cs"/>
            </a:endParaRPr>
          </a:p>
        </p:txBody>
      </p:sp>
      <p:sp>
        <p:nvSpPr>
          <p:cNvPr id="20" name="Inhaltsplatzhalter 4"/>
          <p:cNvSpPr txBox="1">
            <a:spLocks/>
          </p:cNvSpPr>
          <p:nvPr/>
        </p:nvSpPr>
        <p:spPr>
          <a:xfrm>
            <a:off x="2581421" y="4372164"/>
            <a:ext cx="1614195" cy="24622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08099" rtl="0" eaLnBrk="1" fontAlgn="auto" latinLnBrk="0" hangingPunct="1">
              <a:lnSpc>
                <a:spcPct val="100000"/>
              </a:lnSpc>
              <a:spcBef>
                <a:spcPts val="0"/>
              </a:spcBef>
              <a:spcAft>
                <a:spcPts val="993"/>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557C1F"/>
                </a:solidFill>
                <a:effectLst/>
                <a:uLnTx/>
                <a:uFillTx/>
                <a:latin typeface="Roboto"/>
                <a:ea typeface="+mn-ea"/>
                <a:cs typeface="+mn-cs"/>
              </a:rPr>
              <a:t>ENVIRONMENT</a:t>
            </a:r>
            <a:r>
              <a:rPr kumimoji="0" lang="en-US" sz="1100" b="0" i="0" u="none" strike="noStrike" kern="1200" cap="none" spc="0" normalizeH="0" baseline="0" noProof="0" dirty="0">
                <a:ln>
                  <a:noFill/>
                </a:ln>
                <a:solidFill>
                  <a:srgbClr val="557C1F"/>
                </a:solidFill>
                <a:effectLst/>
                <a:uLnTx/>
                <a:uFillTx/>
                <a:latin typeface="Roboto"/>
                <a:ea typeface="+mn-ea"/>
                <a:cs typeface="+mn-cs"/>
              </a:rPr>
              <a:t>. </a:t>
            </a:r>
          </a:p>
        </p:txBody>
      </p:sp>
      <p:sp>
        <p:nvSpPr>
          <p:cNvPr id="21" name="Inhaltsplatzhalter 4"/>
          <p:cNvSpPr txBox="1">
            <a:spLocks/>
          </p:cNvSpPr>
          <p:nvPr/>
        </p:nvSpPr>
        <p:spPr>
          <a:xfrm>
            <a:off x="792794" y="4373279"/>
            <a:ext cx="1427148" cy="24622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08099" rtl="0" eaLnBrk="1" fontAlgn="auto" latinLnBrk="0" hangingPunct="1">
              <a:lnSpc>
                <a:spcPct val="100000"/>
              </a:lnSpc>
              <a:spcBef>
                <a:spcPts val="0"/>
              </a:spcBef>
              <a:spcAft>
                <a:spcPts val="993"/>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chemeClr val="accent4"/>
                </a:solidFill>
                <a:effectLst/>
                <a:uLnTx/>
                <a:uFillTx/>
                <a:latin typeface="Roboto"/>
                <a:ea typeface="+mn-ea"/>
                <a:cs typeface="+mn-cs"/>
              </a:rPr>
              <a:t>POPULATION</a:t>
            </a:r>
            <a:endParaRPr kumimoji="0" lang="en-US" sz="1100" b="0" i="0" u="none" strike="noStrike" kern="1200" cap="none" spc="0" normalizeH="0" baseline="0" noProof="0" dirty="0">
              <a:ln>
                <a:noFill/>
              </a:ln>
              <a:solidFill>
                <a:schemeClr val="accent4"/>
              </a:solidFill>
              <a:effectLst/>
              <a:uLnTx/>
              <a:uFillTx/>
              <a:latin typeface="Roboto"/>
              <a:ea typeface="+mn-ea"/>
              <a:cs typeface="+mn-cs"/>
            </a:endParaRPr>
          </a:p>
        </p:txBody>
      </p:sp>
      <p:sp>
        <p:nvSpPr>
          <p:cNvPr id="22" name="Inhaltsplatzhalter 4"/>
          <p:cNvSpPr txBox="1">
            <a:spLocks/>
          </p:cNvSpPr>
          <p:nvPr/>
        </p:nvSpPr>
        <p:spPr>
          <a:xfrm>
            <a:off x="4452329" y="4338531"/>
            <a:ext cx="1758132" cy="24622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08099" rtl="0" eaLnBrk="1" fontAlgn="auto" latinLnBrk="0" hangingPunct="1">
              <a:lnSpc>
                <a:spcPct val="100000"/>
              </a:lnSpc>
              <a:spcBef>
                <a:spcPts val="0"/>
              </a:spcBef>
              <a:spcAft>
                <a:spcPts val="993"/>
              </a:spcAft>
              <a:buClrTx/>
              <a:buSzTx/>
              <a:buFont typeface="Wingdings" panose="05000000000000000000" pitchFamily="2" charset="2"/>
              <a:buNone/>
              <a:tabLst/>
              <a:defRPr/>
            </a:pPr>
            <a:r>
              <a:rPr lang="en-US" sz="1600" b="1" dirty="0">
                <a:solidFill>
                  <a:srgbClr val="103458"/>
                </a:solidFill>
                <a:latin typeface="Roboto"/>
              </a:rPr>
              <a:t>INFRASTRUCTURE</a:t>
            </a:r>
            <a:endParaRPr kumimoji="0" lang="en-US" sz="1100" b="0" i="0" u="none" strike="noStrike" kern="1200" cap="none" spc="0" normalizeH="0" baseline="0" noProof="0" dirty="0">
              <a:ln>
                <a:noFill/>
              </a:ln>
              <a:solidFill>
                <a:srgbClr val="FFFFFF">
                  <a:lumMod val="65000"/>
                </a:srgbClr>
              </a:solidFill>
              <a:effectLst/>
              <a:uLnTx/>
              <a:uFillTx/>
              <a:latin typeface="Roboto"/>
              <a:ea typeface="+mn-ea"/>
              <a:cs typeface="+mn-cs"/>
            </a:endParaRPr>
          </a:p>
        </p:txBody>
      </p:sp>
      <p:sp>
        <p:nvSpPr>
          <p:cNvPr id="23" name="Inhaltsplatzhalter 4"/>
          <p:cNvSpPr txBox="1">
            <a:spLocks/>
          </p:cNvSpPr>
          <p:nvPr/>
        </p:nvSpPr>
        <p:spPr>
          <a:xfrm>
            <a:off x="6517999" y="4338531"/>
            <a:ext cx="1351590" cy="24622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08099" rtl="0" eaLnBrk="1" fontAlgn="auto" latinLnBrk="0" hangingPunct="1">
              <a:lnSpc>
                <a:spcPct val="100000"/>
              </a:lnSpc>
              <a:spcBef>
                <a:spcPts val="0"/>
              </a:spcBef>
              <a:spcAft>
                <a:spcPts val="993"/>
              </a:spcAft>
              <a:buClrTx/>
              <a:buSzTx/>
              <a:buFont typeface="Wingdings" panose="05000000000000000000" pitchFamily="2" charset="2"/>
              <a:buNone/>
              <a:tabLst/>
              <a:defRPr/>
            </a:pPr>
            <a:r>
              <a:rPr lang="en-US" sz="1600" b="1" dirty="0">
                <a:solidFill>
                  <a:srgbClr val="E56A54"/>
                </a:solidFill>
                <a:latin typeface="Roboto"/>
              </a:rPr>
              <a:t>EVENT</a:t>
            </a:r>
            <a:endParaRPr kumimoji="0" lang="en-US" sz="1100" b="0" i="0" u="none" strike="noStrike" kern="1200" cap="none" spc="0" normalizeH="0" baseline="0" noProof="0" dirty="0">
              <a:ln>
                <a:noFill/>
              </a:ln>
              <a:solidFill>
                <a:srgbClr val="FFFFFF">
                  <a:lumMod val="65000"/>
                </a:srgbClr>
              </a:solidFill>
              <a:effectLst/>
              <a:uLnTx/>
              <a:uFillTx/>
              <a:latin typeface="Roboto"/>
              <a:ea typeface="+mn-ea"/>
              <a:cs typeface="+mn-cs"/>
            </a:endParaRPr>
          </a:p>
        </p:txBody>
      </p:sp>
      <p:sp>
        <p:nvSpPr>
          <p:cNvPr id="24" name="Inhaltsplatzhalter 4"/>
          <p:cNvSpPr txBox="1">
            <a:spLocks/>
          </p:cNvSpPr>
          <p:nvPr/>
        </p:nvSpPr>
        <p:spPr>
          <a:xfrm>
            <a:off x="8438601" y="4338531"/>
            <a:ext cx="1351590" cy="24622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08099" rtl="0" eaLnBrk="1" fontAlgn="auto" latinLnBrk="0" hangingPunct="1">
              <a:lnSpc>
                <a:spcPct val="100000"/>
              </a:lnSpc>
              <a:spcBef>
                <a:spcPts val="0"/>
              </a:spcBef>
              <a:spcAft>
                <a:spcPts val="993"/>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56687C"/>
                </a:solidFill>
                <a:effectLst/>
                <a:uLnTx/>
                <a:uFillTx/>
                <a:latin typeface="Roboto"/>
                <a:ea typeface="+mn-ea"/>
                <a:cs typeface="+mn-cs"/>
              </a:rPr>
              <a:t>RESPONSE</a:t>
            </a:r>
            <a:endParaRPr kumimoji="0" lang="en-US" sz="1100" b="0" i="0" u="none" strike="noStrike" kern="1200" cap="none" spc="0" normalizeH="0" baseline="0" noProof="0" dirty="0">
              <a:ln>
                <a:noFill/>
              </a:ln>
              <a:solidFill>
                <a:srgbClr val="FFFFFF">
                  <a:lumMod val="65000"/>
                </a:srgbClr>
              </a:solidFill>
              <a:effectLst/>
              <a:uLnTx/>
              <a:uFillTx/>
              <a:latin typeface="Roboto"/>
              <a:ea typeface="+mn-ea"/>
              <a:cs typeface="+mn-cs"/>
            </a:endParaRPr>
          </a:p>
        </p:txBody>
      </p:sp>
      <p:sp>
        <p:nvSpPr>
          <p:cNvPr id="25" name="Inhaltsplatzhalter 4">
            <a:extLst>
              <a:ext uri="{FF2B5EF4-FFF2-40B4-BE49-F238E27FC236}">
                <a16:creationId xmlns:a16="http://schemas.microsoft.com/office/drawing/2014/main" id="{5F818C6C-7910-48F8-870F-B1499995E034}"/>
              </a:ext>
            </a:extLst>
          </p:cNvPr>
          <p:cNvSpPr txBox="1">
            <a:spLocks/>
          </p:cNvSpPr>
          <p:nvPr/>
        </p:nvSpPr>
        <p:spPr>
          <a:xfrm>
            <a:off x="476444" y="4684533"/>
            <a:ext cx="1978596" cy="172354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1600" dirty="0">
                <a:solidFill>
                  <a:schemeClr val="tx1"/>
                </a:solidFill>
              </a:rPr>
              <a:t>Populated places</a:t>
            </a:r>
          </a:p>
          <a:p>
            <a:pPr marL="0" indent="0" algn="ctr" fontAlgn="b">
              <a:lnSpc>
                <a:spcPct val="100000"/>
              </a:lnSpc>
              <a:spcAft>
                <a:spcPts val="0"/>
              </a:spcAft>
              <a:buNone/>
            </a:pPr>
            <a:r>
              <a:rPr lang="en-US" sz="1600" dirty="0">
                <a:solidFill>
                  <a:schemeClr val="tx1"/>
                </a:solidFill>
              </a:rPr>
              <a:t>Vulnerable groups</a:t>
            </a:r>
          </a:p>
          <a:p>
            <a:pPr marL="0" indent="0" algn="ctr" fontAlgn="b">
              <a:lnSpc>
                <a:spcPct val="100000"/>
              </a:lnSpc>
              <a:spcAft>
                <a:spcPts val="0"/>
              </a:spcAft>
              <a:buNone/>
            </a:pPr>
            <a:r>
              <a:rPr lang="en-US" sz="1600" dirty="0">
                <a:solidFill>
                  <a:schemeClr val="tx1"/>
                </a:solidFill>
              </a:rPr>
              <a:t>Disease profile</a:t>
            </a:r>
          </a:p>
          <a:p>
            <a:pPr marL="0" indent="0" algn="ctr" fontAlgn="b">
              <a:lnSpc>
                <a:spcPct val="100000"/>
              </a:lnSpc>
              <a:spcAft>
                <a:spcPts val="0"/>
              </a:spcAft>
              <a:buNone/>
            </a:pPr>
            <a:r>
              <a:rPr lang="en-US" sz="1600" dirty="0">
                <a:solidFill>
                  <a:schemeClr val="tx1"/>
                </a:solidFill>
              </a:rPr>
              <a:t>Socioeconomic profiles</a:t>
            </a:r>
          </a:p>
          <a:p>
            <a:pPr marL="0" indent="0" algn="ctr">
              <a:lnSpc>
                <a:spcPct val="100000"/>
              </a:lnSpc>
              <a:spcAft>
                <a:spcPts val="0"/>
              </a:spcAft>
              <a:buNone/>
            </a:pPr>
            <a:r>
              <a:rPr lang="en-US" sz="1600" dirty="0">
                <a:solidFill>
                  <a:schemeClr val="tx1"/>
                </a:solidFill>
              </a:rPr>
              <a:t>MD Poverty Index</a:t>
            </a:r>
          </a:p>
          <a:p>
            <a:pPr marL="0" indent="0" algn="ctr">
              <a:lnSpc>
                <a:spcPct val="100000"/>
              </a:lnSpc>
              <a:spcAft>
                <a:spcPts val="0"/>
              </a:spcAft>
              <a:buNone/>
            </a:pPr>
            <a:r>
              <a:rPr lang="en-US" sz="1600" dirty="0">
                <a:solidFill>
                  <a:schemeClr val="tx1"/>
                </a:solidFill>
              </a:rPr>
              <a:t>Refugees / IDP camps</a:t>
            </a:r>
          </a:p>
          <a:p>
            <a:pPr marL="0" indent="0" algn="ctr" defTabSz="1008099">
              <a:lnSpc>
                <a:spcPct val="100000"/>
              </a:lnSpc>
              <a:spcAft>
                <a:spcPts val="0"/>
              </a:spcAft>
              <a:buNone/>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 </a:t>
            </a:r>
          </a:p>
        </p:txBody>
      </p:sp>
      <p:sp>
        <p:nvSpPr>
          <p:cNvPr id="26" name="Inhaltsplatzhalter 4">
            <a:extLst>
              <a:ext uri="{FF2B5EF4-FFF2-40B4-BE49-F238E27FC236}">
                <a16:creationId xmlns:a16="http://schemas.microsoft.com/office/drawing/2014/main" id="{C3AB371B-5FEE-4162-9346-EBA314D328E0}"/>
              </a:ext>
            </a:extLst>
          </p:cNvPr>
          <p:cNvSpPr txBox="1">
            <a:spLocks/>
          </p:cNvSpPr>
          <p:nvPr/>
        </p:nvSpPr>
        <p:spPr>
          <a:xfrm>
            <a:off x="2455040" y="4696203"/>
            <a:ext cx="1978596" cy="984885"/>
          </a:xfrm>
          <a:prstGeom prst="rect">
            <a:avLst/>
          </a:prstGeom>
        </p:spPr>
        <p:txBody>
          <a:bodyPr wrap="square" lIns="0" tIns="0" rIns="0" bIns="0">
            <a:spAutoFit/>
          </a:bodyPr>
          <a:lstStyle>
            <a:defPPr>
              <a:defRPr lang="en-US"/>
            </a:defPPr>
            <a:lvl1pPr indent="0" algn="ctr" defTabSz="914127">
              <a:lnSpc>
                <a:spcPct val="100000"/>
              </a:lnSpc>
              <a:spcBef>
                <a:spcPts val="0"/>
              </a:spcBef>
              <a:spcAft>
                <a:spcPts val="0"/>
              </a:spcAft>
              <a:buFont typeface="Wingdings" panose="05000000000000000000" pitchFamily="2" charset="2"/>
              <a:buNone/>
              <a:defRPr sz="1600">
                <a:latin typeface="Calibri Light" panose="020F0302020204030204" pitchFamily="34" charset="0"/>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r>
              <a:rPr lang="en-US" dirty="0"/>
              <a:t>Hydrology</a:t>
            </a:r>
          </a:p>
          <a:p>
            <a:r>
              <a:rPr lang="en-US" dirty="0"/>
              <a:t>Elevation</a:t>
            </a:r>
          </a:p>
          <a:p>
            <a:r>
              <a:rPr lang="en-US" dirty="0"/>
              <a:t>Water basins</a:t>
            </a:r>
          </a:p>
          <a:p>
            <a:r>
              <a:rPr lang="en-US" dirty="0"/>
              <a:t>. </a:t>
            </a:r>
          </a:p>
        </p:txBody>
      </p:sp>
      <p:sp>
        <p:nvSpPr>
          <p:cNvPr id="10" name="Oval 6"/>
          <p:cNvSpPr>
            <a:spLocks noChangeArrowheads="1"/>
          </p:cNvSpPr>
          <p:nvPr/>
        </p:nvSpPr>
        <p:spPr bwMode="auto">
          <a:xfrm>
            <a:off x="6485589" y="2395372"/>
            <a:ext cx="1458738" cy="1457424"/>
          </a:xfrm>
          <a:prstGeom prst="ellipse">
            <a:avLst/>
          </a:prstGeom>
          <a:solidFill>
            <a:schemeClr val="accent2"/>
          </a:solidFill>
          <a:ln>
            <a:noFill/>
          </a:ln>
        </p:spPr>
        <p:txBody>
          <a:bodyPr vert="horz" wrap="square" lIns="75629" tIns="37814" rIns="75629" bIns="37814" numCol="1" anchor="t" anchorCtr="0" compatLnSpc="1">
            <a:prstTxWarp prst="textNoShape">
              <a:avLst/>
            </a:prstTxWarp>
          </a:bodyPr>
          <a:lstStyle/>
          <a:p>
            <a:pPr marL="0" marR="0" lvl="0" indent="0" algn="l" defTabSz="1008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62626"/>
              </a:solidFill>
              <a:effectLst/>
              <a:uLnTx/>
              <a:uFillTx/>
              <a:latin typeface="Roboto"/>
              <a:ea typeface="+mn-ea"/>
              <a:cs typeface="+mn-cs"/>
            </a:endParaRPr>
          </a:p>
        </p:txBody>
      </p:sp>
      <p:sp>
        <p:nvSpPr>
          <p:cNvPr id="7" name="Rectangle 6">
            <a:extLst>
              <a:ext uri="{FF2B5EF4-FFF2-40B4-BE49-F238E27FC236}">
                <a16:creationId xmlns:a16="http://schemas.microsoft.com/office/drawing/2014/main" id="{CE9B7BCC-4A00-4D81-8B97-B82BC3B49294}"/>
              </a:ext>
            </a:extLst>
          </p:cNvPr>
          <p:cNvSpPr/>
          <p:nvPr/>
        </p:nvSpPr>
        <p:spPr>
          <a:xfrm>
            <a:off x="4255083" y="4703143"/>
            <a:ext cx="1978596" cy="1477328"/>
          </a:xfrm>
          <a:prstGeom prst="rect">
            <a:avLst/>
          </a:prstGeom>
        </p:spPr>
        <p:txBody>
          <a:bodyPr wrap="square" lIns="0" tIns="0" rIns="0" bIns="0">
            <a:spAutoFit/>
          </a:bodyPr>
          <a:lstStyle/>
          <a:p>
            <a:pPr algn="ctr" defTabSz="914127"/>
            <a:r>
              <a:rPr lang="en-US" sz="1600" dirty="0">
                <a:latin typeface="Calibri Light" panose="020F0302020204030204" pitchFamily="34" charset="0"/>
              </a:rPr>
              <a:t>Transportation</a:t>
            </a:r>
          </a:p>
          <a:p>
            <a:pPr algn="ctr" defTabSz="914127"/>
            <a:r>
              <a:rPr lang="en-US" sz="1600" dirty="0">
                <a:latin typeface="Calibri Light" panose="020F0302020204030204" pitchFamily="34" charset="0"/>
              </a:rPr>
              <a:t>Education Facilities</a:t>
            </a:r>
          </a:p>
          <a:p>
            <a:pPr algn="ctr" defTabSz="914127"/>
            <a:r>
              <a:rPr lang="en-US" sz="1600" dirty="0">
                <a:latin typeface="Calibri Light" panose="020F0302020204030204" pitchFamily="34" charset="0"/>
              </a:rPr>
              <a:t>Medical Facilities</a:t>
            </a:r>
          </a:p>
          <a:p>
            <a:pPr algn="ctr" defTabSz="914127"/>
            <a:r>
              <a:rPr lang="en-US" sz="1600" dirty="0">
                <a:latin typeface="Calibri Light" panose="020F0302020204030204" pitchFamily="34" charset="0"/>
              </a:rPr>
              <a:t>Hydro lines</a:t>
            </a:r>
          </a:p>
          <a:p>
            <a:pPr algn="ctr" defTabSz="914127"/>
            <a:r>
              <a:rPr lang="en-US" sz="1600" dirty="0">
                <a:latin typeface="Calibri Light" panose="020F0302020204030204" pitchFamily="34" charset="0"/>
              </a:rPr>
              <a:t>Dams</a:t>
            </a:r>
          </a:p>
          <a:p>
            <a:pPr algn="ctr" defTabSz="914127"/>
            <a:r>
              <a:rPr lang="en-US" sz="1600" dirty="0">
                <a:latin typeface="Calibri Light" panose="020F0302020204030204" pitchFamily="34" charset="0"/>
              </a:rPr>
              <a:t>Bridges</a:t>
            </a:r>
          </a:p>
        </p:txBody>
      </p:sp>
      <p:sp>
        <p:nvSpPr>
          <p:cNvPr id="8" name="Rectangle 7">
            <a:extLst>
              <a:ext uri="{FF2B5EF4-FFF2-40B4-BE49-F238E27FC236}">
                <a16:creationId xmlns:a16="http://schemas.microsoft.com/office/drawing/2014/main" id="{57F38B99-E807-4C5E-B1F9-FA8D85ED95EF}"/>
              </a:ext>
            </a:extLst>
          </p:cNvPr>
          <p:cNvSpPr/>
          <p:nvPr/>
        </p:nvSpPr>
        <p:spPr>
          <a:xfrm>
            <a:off x="6375954" y="4751678"/>
            <a:ext cx="1678008" cy="1723549"/>
          </a:xfrm>
          <a:prstGeom prst="rect">
            <a:avLst/>
          </a:prstGeom>
        </p:spPr>
        <p:txBody>
          <a:bodyPr wrap="square" lIns="0" tIns="0" rIns="0" bIns="0">
            <a:spAutoFit/>
          </a:bodyPr>
          <a:lstStyle/>
          <a:p>
            <a:pPr algn="ctr" defTabSz="914127"/>
            <a:r>
              <a:rPr lang="en-US" sz="1600" dirty="0">
                <a:latin typeface="Calibri Light" panose="020F0302020204030204" pitchFamily="34" charset="0"/>
              </a:rPr>
              <a:t>Storm path</a:t>
            </a:r>
          </a:p>
          <a:p>
            <a:pPr algn="ctr" defTabSz="914127"/>
            <a:r>
              <a:rPr lang="en-US" sz="1600" dirty="0">
                <a:latin typeface="Calibri Light" panose="020F0302020204030204" pitchFamily="34" charset="0"/>
              </a:rPr>
              <a:t>Flood area</a:t>
            </a:r>
          </a:p>
          <a:p>
            <a:pPr algn="ctr" defTabSz="914127"/>
            <a:r>
              <a:rPr lang="en-US" sz="1600" dirty="0">
                <a:latin typeface="Calibri Light" panose="020F0302020204030204" pitchFamily="34" charset="0"/>
              </a:rPr>
              <a:t>Surge</a:t>
            </a:r>
          </a:p>
          <a:p>
            <a:pPr algn="ctr" defTabSz="914127"/>
            <a:r>
              <a:rPr lang="en-US" sz="1600" dirty="0">
                <a:latin typeface="Calibri Light" panose="020F0302020204030204" pitchFamily="34" charset="0"/>
              </a:rPr>
              <a:t>Earthquake MMI</a:t>
            </a:r>
          </a:p>
          <a:p>
            <a:pPr algn="ctr" defTabSz="914127"/>
            <a:r>
              <a:rPr lang="en-US" sz="1600" dirty="0">
                <a:latin typeface="Calibri Light" panose="020F0302020204030204" pitchFamily="34" charset="0"/>
              </a:rPr>
              <a:t>Road access</a:t>
            </a:r>
          </a:p>
          <a:p>
            <a:pPr algn="ctr" defTabSz="914127"/>
            <a:r>
              <a:rPr lang="en-US" sz="1600" dirty="0">
                <a:latin typeface="Calibri Light" panose="020F0302020204030204" pitchFamily="34" charset="0"/>
              </a:rPr>
              <a:t>Checkpoints</a:t>
            </a:r>
          </a:p>
          <a:p>
            <a:pPr algn="ctr" defTabSz="914127"/>
            <a:r>
              <a:rPr lang="en-US" sz="1600" dirty="0">
                <a:latin typeface="Calibri Light" panose="020F0302020204030204" pitchFamily="34" charset="0"/>
              </a:rPr>
              <a:t>Health zones</a:t>
            </a:r>
          </a:p>
        </p:txBody>
      </p:sp>
      <p:sp>
        <p:nvSpPr>
          <p:cNvPr id="14" name="Rectangle 13">
            <a:extLst>
              <a:ext uri="{FF2B5EF4-FFF2-40B4-BE49-F238E27FC236}">
                <a16:creationId xmlns:a16="http://schemas.microsoft.com/office/drawing/2014/main" id="{52CBC484-7764-4E93-A545-4092F0196A88}"/>
              </a:ext>
            </a:extLst>
          </p:cNvPr>
          <p:cNvSpPr/>
          <p:nvPr/>
        </p:nvSpPr>
        <p:spPr>
          <a:xfrm>
            <a:off x="8175997" y="4782057"/>
            <a:ext cx="1978596" cy="738664"/>
          </a:xfrm>
          <a:prstGeom prst="rect">
            <a:avLst/>
          </a:prstGeom>
        </p:spPr>
        <p:txBody>
          <a:bodyPr wrap="square" lIns="0" tIns="0" rIns="0" bIns="0">
            <a:spAutoFit/>
          </a:bodyPr>
          <a:lstStyle/>
          <a:p>
            <a:pPr algn="ctr" defTabSz="914127"/>
            <a:r>
              <a:rPr lang="en-US" sz="1600" dirty="0">
                <a:latin typeface="Calibri Light" panose="020F0302020204030204" pitchFamily="34" charset="0"/>
              </a:rPr>
              <a:t>ATM locations</a:t>
            </a:r>
          </a:p>
          <a:p>
            <a:pPr algn="ctr" defTabSz="914127"/>
            <a:r>
              <a:rPr lang="en-US" sz="1600" dirty="0">
                <a:latin typeface="Calibri Light" panose="020F0302020204030204" pitchFamily="34" charset="0"/>
              </a:rPr>
              <a:t>Market locations</a:t>
            </a:r>
          </a:p>
          <a:p>
            <a:pPr algn="ctr" defTabSz="914127"/>
            <a:r>
              <a:rPr lang="en-US" sz="1600" dirty="0">
                <a:latin typeface="Calibri Light" panose="020F0302020204030204" pitchFamily="34" charset="0"/>
              </a:rPr>
              <a:t>Grid</a:t>
            </a:r>
          </a:p>
        </p:txBody>
      </p:sp>
      <p:sp>
        <p:nvSpPr>
          <p:cNvPr id="17" name="Rectangle 16">
            <a:extLst>
              <a:ext uri="{FF2B5EF4-FFF2-40B4-BE49-F238E27FC236}">
                <a16:creationId xmlns:a16="http://schemas.microsoft.com/office/drawing/2014/main" id="{B86B428A-23FD-4C39-9147-D0354E21BD07}"/>
              </a:ext>
            </a:extLst>
          </p:cNvPr>
          <p:cNvSpPr/>
          <p:nvPr/>
        </p:nvSpPr>
        <p:spPr>
          <a:xfrm>
            <a:off x="211461" y="6853865"/>
            <a:ext cx="10239868" cy="646331"/>
          </a:xfrm>
          <a:prstGeom prst="rect">
            <a:avLst/>
          </a:prstGeom>
        </p:spPr>
        <p:txBody>
          <a:bodyPr wrap="square" lIns="0" tIns="0" rIns="0" bIns="0">
            <a:spAutoFit/>
          </a:bodyPr>
          <a:lstStyle/>
          <a:p>
            <a:pPr defTabSz="914127"/>
            <a:r>
              <a:rPr lang="en-US" sz="1400" dirty="0">
                <a:latin typeface="Calibri Light" panose="020F0302020204030204" pitchFamily="34" charset="0"/>
              </a:rPr>
              <a:t>Other INFRASTRUCTURE DATASETS: Land use/cover  (geology), Building/housing type, Telecommunication locations (e.g., towers), Oil Refineries (if relevant), Sports center (potential shelters/evacuation centers), Energy (power, gas, Waste collection sites, Water treatment site, Clean water access points, Markets)</a:t>
            </a:r>
          </a:p>
        </p:txBody>
      </p:sp>
      <p:sp>
        <p:nvSpPr>
          <p:cNvPr id="27" name="object 5">
            <a:extLst>
              <a:ext uri="{FF2B5EF4-FFF2-40B4-BE49-F238E27FC236}">
                <a16:creationId xmlns:a16="http://schemas.microsoft.com/office/drawing/2014/main" id="{4E2E9994-1110-4174-8C0E-EA387ACE472F}"/>
              </a:ext>
            </a:extLst>
          </p:cNvPr>
          <p:cNvSpPr/>
          <p:nvPr/>
        </p:nvSpPr>
        <p:spPr>
          <a:xfrm>
            <a:off x="471513" y="1045121"/>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3057167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DEA47A-8B7D-4B06-9D85-C54572979CB9}"/>
              </a:ext>
            </a:extLst>
          </p:cNvPr>
          <p:cNvPicPr>
            <a:picLocks noChangeAspect="1"/>
          </p:cNvPicPr>
          <p:nvPr/>
        </p:nvPicPr>
        <p:blipFill>
          <a:blip r:embed="rId2"/>
          <a:stretch>
            <a:fillRect/>
          </a:stretch>
        </p:blipFill>
        <p:spPr>
          <a:xfrm>
            <a:off x="1314252" y="795337"/>
            <a:ext cx="8602405" cy="6767513"/>
          </a:xfrm>
          <a:prstGeom prst="rect">
            <a:avLst/>
          </a:prstGeom>
        </p:spPr>
      </p:pic>
      <p:sp>
        <p:nvSpPr>
          <p:cNvPr id="3" name="Title 1">
            <a:extLst>
              <a:ext uri="{FF2B5EF4-FFF2-40B4-BE49-F238E27FC236}">
                <a16:creationId xmlns:a16="http://schemas.microsoft.com/office/drawing/2014/main" id="{0440E6D3-5955-4A36-B77D-F4060A1B86D1}"/>
              </a:ext>
            </a:extLst>
          </p:cNvPr>
          <p:cNvSpPr txBox="1">
            <a:spLocks/>
          </p:cNvSpPr>
          <p:nvPr/>
        </p:nvSpPr>
        <p:spPr>
          <a:xfrm>
            <a:off x="130320" y="16049"/>
            <a:ext cx="9786337" cy="728397"/>
          </a:xfrm>
          <a:prstGeom prst="rect">
            <a:avLst/>
          </a:prstGeom>
        </p:spPr>
        <p:txBody>
          <a:bodyPr vert="horz" lIns="91440" tIns="45720" rIns="91440" bIns="45720" rtlCol="0" anchor="ctr">
            <a:normAutofit/>
          </a:bodyPr>
          <a:lstStyle>
            <a:lvl1pPr algn="l" defTabSz="802020" rtl="0" eaLnBrk="1" latinLnBrk="0" hangingPunct="1">
              <a:lnSpc>
                <a:spcPct val="90000"/>
              </a:lnSpc>
              <a:spcBef>
                <a:spcPct val="0"/>
              </a:spcBef>
              <a:buNone/>
              <a:defRPr sz="3859" kern="1200">
                <a:solidFill>
                  <a:schemeClr val="tx1"/>
                </a:solidFill>
                <a:latin typeface="+mj-lt"/>
                <a:ea typeface="+mj-ea"/>
                <a:cs typeface="+mj-cs"/>
              </a:defRPr>
            </a:lvl1pPr>
          </a:lstStyle>
          <a:p>
            <a:pPr>
              <a:spcBef>
                <a:spcPts val="1103"/>
              </a:spcBef>
            </a:pPr>
            <a:r>
              <a:rPr lang="en-US" sz="3200" b="1" cap="all" dirty="0">
                <a:solidFill>
                  <a:schemeClr val="tx1">
                    <a:lumMod val="90000"/>
                    <a:lumOff val="10000"/>
                  </a:schemeClr>
                </a:solidFill>
                <a:latin typeface="Roboto Slab" pitchFamily="2" charset="0"/>
                <a:ea typeface="Roboto Slab" pitchFamily="2" charset="0"/>
                <a:cs typeface="+mn-cs"/>
              </a:rPr>
              <a:t>COD-cs  and </a:t>
            </a:r>
            <a:r>
              <a:rPr lang="en-US" sz="3200" b="1" cap="all" dirty="0" err="1">
                <a:solidFill>
                  <a:schemeClr val="tx1">
                    <a:lumMod val="90000"/>
                    <a:lumOff val="10000"/>
                  </a:schemeClr>
                </a:solidFill>
                <a:latin typeface="Roboto Slab" pitchFamily="2" charset="0"/>
                <a:ea typeface="Roboto Slab" pitchFamily="2" charset="0"/>
                <a:cs typeface="+mn-cs"/>
              </a:rPr>
              <a:t>hdx</a:t>
            </a:r>
            <a:r>
              <a:rPr lang="en-US" sz="3200" b="1" cap="all" dirty="0">
                <a:solidFill>
                  <a:schemeClr val="tx1">
                    <a:lumMod val="90000"/>
                    <a:lumOff val="10000"/>
                  </a:schemeClr>
                </a:solidFill>
                <a:latin typeface="Roboto Slab" pitchFamily="2" charset="0"/>
                <a:ea typeface="Roboto Slab" pitchFamily="2" charset="0"/>
                <a:cs typeface="+mn-cs"/>
              </a:rPr>
              <a:t> grid</a:t>
            </a:r>
          </a:p>
        </p:txBody>
      </p:sp>
      <p:sp>
        <p:nvSpPr>
          <p:cNvPr id="4" name="object 5">
            <a:extLst>
              <a:ext uri="{FF2B5EF4-FFF2-40B4-BE49-F238E27FC236}">
                <a16:creationId xmlns:a16="http://schemas.microsoft.com/office/drawing/2014/main" id="{5D429AB8-BD81-465E-A5F5-BD188C1C572E}"/>
              </a:ext>
            </a:extLst>
          </p:cNvPr>
          <p:cNvSpPr/>
          <p:nvPr/>
        </p:nvSpPr>
        <p:spPr>
          <a:xfrm>
            <a:off x="234132" y="541065"/>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3454239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105F2A3-FE8A-4DE8-B17E-0DEA850D22A0}"/>
              </a:ext>
            </a:extLst>
          </p:cNvPr>
          <p:cNvGraphicFramePr>
            <a:graphicFrameLocks noGrp="1"/>
          </p:cNvGraphicFramePr>
          <p:nvPr/>
        </p:nvGraphicFramePr>
        <p:xfrm>
          <a:off x="781098" y="3828224"/>
          <a:ext cx="9660693" cy="2743407"/>
        </p:xfrm>
        <a:graphic>
          <a:graphicData uri="http://schemas.openxmlformats.org/drawingml/2006/table">
            <a:tbl>
              <a:tblPr firstRow="1" bandRow="1">
                <a:tableStyleId>{5940675A-B579-460E-94D1-54222C63F5DA}</a:tableStyleId>
              </a:tblPr>
              <a:tblGrid>
                <a:gridCol w="4691211">
                  <a:extLst>
                    <a:ext uri="{9D8B030D-6E8A-4147-A177-3AD203B41FA5}">
                      <a16:colId xmlns:a16="http://schemas.microsoft.com/office/drawing/2014/main" val="299465336"/>
                    </a:ext>
                  </a:extLst>
                </a:gridCol>
                <a:gridCol w="2484741">
                  <a:extLst>
                    <a:ext uri="{9D8B030D-6E8A-4147-A177-3AD203B41FA5}">
                      <a16:colId xmlns:a16="http://schemas.microsoft.com/office/drawing/2014/main" val="3394737675"/>
                    </a:ext>
                  </a:extLst>
                </a:gridCol>
                <a:gridCol w="2484741">
                  <a:extLst>
                    <a:ext uri="{9D8B030D-6E8A-4147-A177-3AD203B41FA5}">
                      <a16:colId xmlns:a16="http://schemas.microsoft.com/office/drawing/2014/main" val="2840901021"/>
                    </a:ext>
                  </a:extLst>
                </a:gridCol>
              </a:tblGrid>
              <a:tr h="378495">
                <a:tc>
                  <a:txBody>
                    <a:bodyPr/>
                    <a:lstStyle/>
                    <a:p>
                      <a:pPr marL="0" algn="l" defTabSz="914400" rtl="0" eaLnBrk="1" fontAlgn="t" latinLnBrk="0" hangingPunct="1"/>
                      <a:r>
                        <a:rPr lang="en-US" sz="1600" b="1" kern="1200">
                          <a:solidFill>
                            <a:schemeClr val="tx1"/>
                          </a:solidFill>
                          <a:latin typeface="+mn-lt"/>
                          <a:ea typeface="+mn-ea"/>
                          <a:cs typeface="+mn-cs"/>
                        </a:rPr>
                        <a:t>Famine, Draught</a:t>
                      </a:r>
                    </a:p>
                  </a:txBody>
                  <a:tcPr marL="66629" marR="66629" marT="46640" marB="46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l"/>
                      <a:r>
                        <a:rPr lang="en-US" sz="1600" b="1"/>
                        <a:t>Conflict</a:t>
                      </a:r>
                    </a:p>
                  </a:txBody>
                  <a:tcPr marL="80201" marR="80201" marT="40100" marB="401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517920522"/>
                  </a:ext>
                </a:extLst>
              </a:tr>
              <a:tr h="333881">
                <a:tc>
                  <a:txBody>
                    <a:bodyPr/>
                    <a:lstStyle/>
                    <a:p>
                      <a:pPr marL="0" algn="l" defTabSz="914400" rtl="0" eaLnBrk="1" fontAlgn="t" latinLnBrk="0" hangingPunct="1"/>
                      <a:r>
                        <a:rPr lang="en-US" sz="1600" kern="1200">
                          <a:solidFill>
                            <a:schemeClr val="tx1"/>
                          </a:solidFill>
                          <a:latin typeface="+mn-lt"/>
                          <a:ea typeface="+mn-ea"/>
                          <a:cs typeface="+mn-cs"/>
                        </a:rPr>
                        <a:t>Livestock disease situation</a:t>
                      </a:r>
                    </a:p>
                  </a:txBody>
                  <a:tcPr marL="66629" marR="66629" marT="46640" marB="466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algn="l" rtl="0" eaLnBrk="1" fontAlgn="t" latinLnBrk="0" hangingPunct="1"/>
                      <a:r>
                        <a:rPr lang="en-US" sz="1600" kern="1200">
                          <a:solidFill>
                            <a:schemeClr val="tx1"/>
                          </a:solidFill>
                          <a:latin typeface="+mn-lt"/>
                          <a:ea typeface="+mn-ea"/>
                          <a:cs typeface="+mn-cs"/>
                        </a:rPr>
                        <a:t>Livestock conditions/drought (number of animal deaths) </a:t>
                      </a:r>
                    </a:p>
                  </a:txBody>
                  <a:tcPr marL="66629" marR="66629" marT="46640" marB="4664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258206915"/>
                  </a:ext>
                </a:extLst>
              </a:tr>
              <a:tr h="333881">
                <a:tc>
                  <a:txBody>
                    <a:bodyPr/>
                    <a:lstStyle/>
                    <a:p>
                      <a:pPr marL="0" algn="l" defTabSz="914400" rtl="0" eaLnBrk="1" fontAlgn="t" latinLnBrk="0" hangingPunct="1"/>
                      <a:r>
                        <a:rPr lang="en-US" sz="1600" kern="1200">
                          <a:solidFill>
                            <a:schemeClr val="tx1"/>
                          </a:solidFill>
                          <a:latin typeface="+mn-lt"/>
                          <a:ea typeface="+mn-ea"/>
                          <a:cs typeface="+mn-cs"/>
                        </a:rPr>
                        <a:t>Water points/sources availability for domestic use</a:t>
                      </a:r>
                    </a:p>
                  </a:txBody>
                  <a:tcPr marL="66629" marR="66629" marT="46640" marB="466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algn="l" rtl="0" eaLnBrk="1" fontAlgn="t" latinLnBrk="0" hangingPunct="1"/>
                      <a:r>
                        <a:rPr lang="en-US" sz="1600" kern="1200">
                          <a:solidFill>
                            <a:schemeClr val="tx1"/>
                          </a:solidFill>
                          <a:latin typeface="+mn-lt"/>
                          <a:ea typeface="+mn-ea"/>
                          <a:cs typeface="+mn-cs"/>
                        </a:rPr>
                        <a:t>Number of children associated with armed forces / groups</a:t>
                      </a:r>
                    </a:p>
                  </a:txBody>
                  <a:tcPr marL="66629" marR="66629" marT="46640" marB="4664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431340104"/>
                  </a:ext>
                </a:extLst>
              </a:tr>
              <a:tr h="333881">
                <a:tc>
                  <a:txBody>
                    <a:bodyPr/>
                    <a:lstStyle/>
                    <a:p>
                      <a:pPr marL="0" algn="l" defTabSz="914400" rtl="0" eaLnBrk="1" fontAlgn="t" latinLnBrk="0" hangingPunct="1"/>
                      <a:r>
                        <a:rPr lang="en-US" sz="1600" kern="1200">
                          <a:solidFill>
                            <a:schemeClr val="tx1"/>
                          </a:solidFill>
                          <a:latin typeface="+mn-lt"/>
                          <a:ea typeface="+mn-ea"/>
                          <a:cs typeface="+mn-cs"/>
                        </a:rPr>
                        <a:t>Cultivated land / crop condition </a:t>
                      </a:r>
                    </a:p>
                  </a:txBody>
                  <a:tcPr marL="66629" marR="66629" marT="46640" marB="466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algn="l" rtl="0" eaLnBrk="1" fontAlgn="t" latinLnBrk="0" hangingPunct="1"/>
                      <a:r>
                        <a:rPr lang="en-US" sz="1600" kern="1200">
                          <a:solidFill>
                            <a:schemeClr val="tx1"/>
                          </a:solidFill>
                          <a:latin typeface="+mn-lt"/>
                          <a:ea typeface="+mn-ea"/>
                          <a:cs typeface="+mn-cs"/>
                        </a:rPr>
                        <a:t>Roadblocks / checkpoints</a:t>
                      </a:r>
                    </a:p>
                  </a:txBody>
                  <a:tcPr marL="66629" marR="66629" marT="46640" marB="4664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783165547"/>
                  </a:ext>
                </a:extLst>
              </a:tr>
              <a:tr h="342192">
                <a:tc>
                  <a:txBody>
                    <a:bodyPr/>
                    <a:lstStyle/>
                    <a:p>
                      <a:pPr marL="0" algn="l" defTabSz="914400" rtl="0" eaLnBrk="1" fontAlgn="t" latinLnBrk="0" hangingPunct="1"/>
                      <a:r>
                        <a:rPr lang="en-US" sz="1600" kern="1200">
                          <a:solidFill>
                            <a:schemeClr val="tx1"/>
                          </a:solidFill>
                          <a:latin typeface="+mn-lt"/>
                          <a:ea typeface="+mn-ea"/>
                          <a:cs typeface="+mn-cs"/>
                        </a:rPr>
                        <a:t>Normalized Difference Vegetation Index (NDVI) </a:t>
                      </a:r>
                    </a:p>
                  </a:txBody>
                  <a:tcPr marL="66629" marR="66629" marT="46640" marB="466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r>
                        <a:rPr lang="en-US" sz="1600"/>
                        <a:t>IDP  /Refugee locations</a:t>
                      </a:r>
                    </a:p>
                  </a:txBody>
                  <a:tcPr marL="80201" marR="80201" marT="40100" marB="401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985009612"/>
                  </a:ext>
                </a:extLst>
              </a:tr>
              <a:tr h="333881">
                <a:tc>
                  <a:txBody>
                    <a:bodyPr/>
                    <a:lstStyle/>
                    <a:p>
                      <a:pPr marL="0" algn="l" defTabSz="914400" rtl="0" eaLnBrk="1" fontAlgn="t" latinLnBrk="0" hangingPunct="1"/>
                      <a:r>
                        <a:rPr lang="en-US" sz="1600" kern="1200">
                          <a:solidFill>
                            <a:schemeClr val="tx1"/>
                          </a:solidFill>
                          <a:latin typeface="+mn-lt"/>
                          <a:ea typeface="+mn-ea"/>
                          <a:cs typeface="+mn-cs"/>
                        </a:rPr>
                        <a:t>Food Commodity prices</a:t>
                      </a:r>
                    </a:p>
                  </a:txBody>
                  <a:tcPr marL="66629" marR="66629" marT="46640" marB="4664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a:p>
                  </a:txBody>
                  <a:tcPr marL="80201" marR="80201" marT="40100" marB="401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600" b="1"/>
                        <a:t>Medical Outbreak</a:t>
                      </a:r>
                    </a:p>
                  </a:txBody>
                  <a:tcPr marL="80201" marR="80201" marT="40100" marB="401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0127963"/>
                  </a:ext>
                </a:extLst>
              </a:tr>
              <a:tr h="333881">
                <a:tc>
                  <a:txBody>
                    <a:bodyPr/>
                    <a:lstStyle/>
                    <a:p>
                      <a:pPr marL="0" algn="l" defTabSz="914400" rtl="0" eaLnBrk="1" fontAlgn="t" latinLnBrk="0" hangingPunct="1"/>
                      <a:r>
                        <a:rPr lang="en-US" sz="1600" kern="1200">
                          <a:solidFill>
                            <a:schemeClr val="tx1"/>
                          </a:solidFill>
                          <a:latin typeface="+mn-lt"/>
                          <a:ea typeface="+mn-ea"/>
                          <a:cs typeface="+mn-cs"/>
                        </a:rPr>
                        <a:t>Average rainfall in the country</a:t>
                      </a:r>
                    </a:p>
                  </a:txBody>
                  <a:tcPr marL="66629" marR="66629" marT="46640" marB="4664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a:p>
                  </a:txBody>
                  <a:tcPr marL="80201" marR="80201" marT="40100" marB="401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600"/>
                        <a:t>Outbreak locations</a:t>
                      </a:r>
                    </a:p>
                  </a:txBody>
                  <a:tcPr marL="80201" marR="80201" marT="40100" marB="401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6170001"/>
                  </a:ext>
                </a:extLst>
              </a:tr>
              <a:tr h="333881">
                <a:tc>
                  <a:txBody>
                    <a:bodyPr/>
                    <a:lstStyle/>
                    <a:p>
                      <a:pPr marL="0" algn="l" defTabSz="914400" rtl="0" eaLnBrk="1" fontAlgn="t" latinLnBrk="0" hangingPunct="1"/>
                      <a:r>
                        <a:rPr lang="en-US" sz="1600" kern="1200">
                          <a:solidFill>
                            <a:schemeClr val="tx1"/>
                          </a:solidFill>
                          <a:latin typeface="+mn-lt"/>
                          <a:ea typeface="+mn-ea"/>
                          <a:cs typeface="+mn-cs"/>
                        </a:rPr>
                        <a:t>Famine Early Warning Systems Network </a:t>
                      </a:r>
                    </a:p>
                  </a:txBody>
                  <a:tcPr marL="66629" marR="66629" marT="46640" marB="4664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a:p>
                  </a:txBody>
                  <a:tcPr marL="80201" marR="80201" marT="40100" marB="4010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Health zones (boundaries)</a:t>
                      </a:r>
                    </a:p>
                  </a:txBody>
                  <a:tcPr marL="80201" marR="80201" marT="40100" marB="401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2073071"/>
                  </a:ext>
                </a:extLst>
              </a:tr>
            </a:tbl>
          </a:graphicData>
        </a:graphic>
      </p:graphicFrame>
      <p:graphicFrame>
        <p:nvGraphicFramePr>
          <p:cNvPr id="4" name="Table 3">
            <a:extLst>
              <a:ext uri="{FF2B5EF4-FFF2-40B4-BE49-F238E27FC236}">
                <a16:creationId xmlns:a16="http://schemas.microsoft.com/office/drawing/2014/main" id="{59A4046D-F830-41D5-8DBA-4CD47CE72A92}"/>
              </a:ext>
            </a:extLst>
          </p:cNvPr>
          <p:cNvGraphicFramePr>
            <a:graphicFrameLocks noGrp="1"/>
          </p:cNvGraphicFramePr>
          <p:nvPr/>
        </p:nvGraphicFramePr>
        <p:xfrm>
          <a:off x="781098" y="2040464"/>
          <a:ext cx="7101292" cy="1348480"/>
        </p:xfrm>
        <a:graphic>
          <a:graphicData uri="http://schemas.openxmlformats.org/drawingml/2006/table">
            <a:tbl>
              <a:tblPr firstRow="1" bandRow="1">
                <a:tableStyleId>{5940675A-B579-460E-94D1-54222C63F5DA}</a:tableStyleId>
              </a:tblPr>
              <a:tblGrid>
                <a:gridCol w="2179183">
                  <a:extLst>
                    <a:ext uri="{9D8B030D-6E8A-4147-A177-3AD203B41FA5}">
                      <a16:colId xmlns:a16="http://schemas.microsoft.com/office/drawing/2014/main" val="3844024081"/>
                    </a:ext>
                  </a:extLst>
                </a:gridCol>
                <a:gridCol w="2122955">
                  <a:extLst>
                    <a:ext uri="{9D8B030D-6E8A-4147-A177-3AD203B41FA5}">
                      <a16:colId xmlns:a16="http://schemas.microsoft.com/office/drawing/2014/main" val="299465336"/>
                    </a:ext>
                  </a:extLst>
                </a:gridCol>
                <a:gridCol w="2799154">
                  <a:extLst>
                    <a:ext uri="{9D8B030D-6E8A-4147-A177-3AD203B41FA5}">
                      <a16:colId xmlns:a16="http://schemas.microsoft.com/office/drawing/2014/main" val="3394737675"/>
                    </a:ext>
                  </a:extLst>
                </a:gridCol>
              </a:tblGrid>
              <a:tr h="333881">
                <a:tc>
                  <a:txBody>
                    <a:bodyPr/>
                    <a:lstStyle/>
                    <a:p>
                      <a:r>
                        <a:rPr lang="en-US" sz="1600" b="1"/>
                        <a:t>Cyclone/ Hurricane</a:t>
                      </a:r>
                    </a:p>
                  </a:txBody>
                  <a:tcPr marL="80201" marR="80201"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fontAlgn="t" latinLnBrk="0" hangingPunct="1"/>
                      <a:r>
                        <a:rPr lang="en-US" sz="1600" b="1" kern="1200">
                          <a:solidFill>
                            <a:schemeClr val="tx1"/>
                          </a:solidFill>
                          <a:latin typeface="+mn-lt"/>
                          <a:ea typeface="+mn-ea"/>
                          <a:cs typeface="+mn-cs"/>
                        </a:rPr>
                        <a:t>Flood</a:t>
                      </a:r>
                    </a:p>
                  </a:txBody>
                  <a:tcPr marL="66629" marR="66629" marT="46640" marB="466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l" rtl="0" eaLnBrk="1" fontAlgn="t" latinLnBrk="0" hangingPunct="1"/>
                      <a:r>
                        <a:rPr lang="en-US" sz="1600" b="1" kern="1200">
                          <a:solidFill>
                            <a:schemeClr val="tx1"/>
                          </a:solidFill>
                          <a:latin typeface="+mn-lt"/>
                          <a:ea typeface="+mn-ea"/>
                          <a:cs typeface="+mn-cs"/>
                        </a:rPr>
                        <a:t>Earthquake</a:t>
                      </a:r>
                    </a:p>
                  </a:txBody>
                  <a:tcPr marL="66629" marR="66629" marT="46640" marB="4664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8206915"/>
                  </a:ext>
                </a:extLst>
              </a:tr>
              <a:tr h="333881">
                <a:tc>
                  <a:txBody>
                    <a:bodyPr/>
                    <a:lstStyle/>
                    <a:p>
                      <a:r>
                        <a:rPr lang="en-US" sz="1600"/>
                        <a:t>Strom path</a:t>
                      </a:r>
                    </a:p>
                  </a:txBody>
                  <a:tcPr marL="80201" marR="80201" marT="40100" marB="40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fontAlgn="t" latinLnBrk="0" hangingPunct="1"/>
                      <a:r>
                        <a:rPr lang="en-US" sz="1600" kern="1200">
                          <a:solidFill>
                            <a:schemeClr val="tx1"/>
                          </a:solidFill>
                          <a:latin typeface="+mn-lt"/>
                          <a:ea typeface="+mn-ea"/>
                          <a:cs typeface="+mn-cs"/>
                        </a:rPr>
                        <a:t>Flood extent over time</a:t>
                      </a:r>
                    </a:p>
                  </a:txBody>
                  <a:tcPr marL="66629" marR="66629" marT="46640" marB="466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600"/>
                        <a:t>Earthquake MMI</a:t>
                      </a:r>
                    </a:p>
                  </a:txBody>
                  <a:tcPr marL="66629" marR="66629" marT="46640" marB="4664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1340104"/>
                  </a:ext>
                </a:extLst>
              </a:tr>
              <a:tr h="333881">
                <a:tc>
                  <a:txBody>
                    <a:bodyPr/>
                    <a:lstStyle/>
                    <a:p>
                      <a:r>
                        <a:rPr lang="en-US" sz="1600"/>
                        <a:t>Strom surg</a:t>
                      </a:r>
                    </a:p>
                  </a:txBody>
                  <a:tcPr marL="80201" marR="80201" marT="40100" marB="40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fontAlgn="t" latinLnBrk="0" hangingPunct="1"/>
                      <a:r>
                        <a:rPr lang="en-US" sz="1600" kern="1200">
                          <a:solidFill>
                            <a:schemeClr val="tx1"/>
                          </a:solidFill>
                          <a:latin typeface="+mn-lt"/>
                          <a:ea typeface="+mn-ea"/>
                          <a:cs typeface="+mn-cs"/>
                        </a:rPr>
                        <a:t>Water basin</a:t>
                      </a:r>
                    </a:p>
                  </a:txBody>
                  <a:tcPr marL="66629" marR="66629" marT="46640" marB="466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fontAlgn="t" latinLnBrk="0" hangingPunct="1"/>
                      <a:r>
                        <a:rPr lang="en-US" sz="1600" kern="1200">
                          <a:solidFill>
                            <a:schemeClr val="tx1"/>
                          </a:solidFill>
                          <a:latin typeface="+mn-lt"/>
                          <a:ea typeface="+mn-ea"/>
                          <a:cs typeface="+mn-cs"/>
                        </a:rPr>
                        <a:t>Damage</a:t>
                      </a:r>
                    </a:p>
                  </a:txBody>
                  <a:tcPr marL="66629" marR="66629" marT="46640" marB="4664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3165547"/>
                  </a:ext>
                </a:extLst>
              </a:tr>
              <a:tr h="333881">
                <a:tc>
                  <a:txBody>
                    <a:bodyPr/>
                    <a:lstStyle/>
                    <a:p>
                      <a:r>
                        <a:rPr lang="en-US" sz="1600"/>
                        <a:t>Wind speeds</a:t>
                      </a:r>
                    </a:p>
                  </a:txBody>
                  <a:tcPr marL="80201" marR="80201" marT="40100" marB="4010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fontAlgn="t" latinLnBrk="0" hangingPunct="1"/>
                      <a:endParaRPr lang="en-US" sz="1600" kern="1200">
                        <a:solidFill>
                          <a:schemeClr val="tx1"/>
                        </a:solidFill>
                        <a:latin typeface="+mn-lt"/>
                        <a:ea typeface="+mn-ea"/>
                        <a:cs typeface="+mn-cs"/>
                      </a:endParaRPr>
                    </a:p>
                  </a:txBody>
                  <a:tcPr marL="66629" marR="66629" marT="46640" marB="466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a:p>
                  </a:txBody>
                  <a:tcPr marL="80201" marR="80201" marT="40100" marB="401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85009612"/>
                  </a:ext>
                </a:extLst>
              </a:tr>
            </a:tbl>
          </a:graphicData>
        </a:graphic>
      </p:graphicFrame>
      <p:sp>
        <p:nvSpPr>
          <p:cNvPr id="3" name="TextBox 2">
            <a:extLst>
              <a:ext uri="{FF2B5EF4-FFF2-40B4-BE49-F238E27FC236}">
                <a16:creationId xmlns:a16="http://schemas.microsoft.com/office/drawing/2014/main" id="{03E5F4A2-446A-458C-8AF3-B80C08E5B448}"/>
              </a:ext>
            </a:extLst>
          </p:cNvPr>
          <p:cNvSpPr txBox="1"/>
          <p:nvPr/>
        </p:nvSpPr>
        <p:spPr>
          <a:xfrm>
            <a:off x="545215" y="1598342"/>
            <a:ext cx="1965025" cy="470257"/>
          </a:xfrm>
          <a:prstGeom prst="rect">
            <a:avLst/>
          </a:prstGeom>
          <a:noFill/>
        </p:spPr>
        <p:txBody>
          <a:bodyPr wrap="none" rtlCol="0">
            <a:spAutoFit/>
          </a:bodyPr>
          <a:lstStyle/>
          <a:p>
            <a:r>
              <a:rPr lang="en-US" sz="2456" b="1"/>
              <a:t>Sudden onset</a:t>
            </a:r>
          </a:p>
        </p:txBody>
      </p:sp>
      <p:sp>
        <p:nvSpPr>
          <p:cNvPr id="7" name="TextBox 6">
            <a:extLst>
              <a:ext uri="{FF2B5EF4-FFF2-40B4-BE49-F238E27FC236}">
                <a16:creationId xmlns:a16="http://schemas.microsoft.com/office/drawing/2014/main" id="{7E8F4FC0-1BCA-43B5-BD82-09B13BF926E8}"/>
              </a:ext>
            </a:extLst>
          </p:cNvPr>
          <p:cNvSpPr txBox="1"/>
          <p:nvPr/>
        </p:nvSpPr>
        <p:spPr>
          <a:xfrm>
            <a:off x="545214" y="3408128"/>
            <a:ext cx="2827184" cy="470257"/>
          </a:xfrm>
          <a:prstGeom prst="rect">
            <a:avLst/>
          </a:prstGeom>
          <a:noFill/>
        </p:spPr>
        <p:txBody>
          <a:bodyPr wrap="none" rtlCol="0">
            <a:spAutoFit/>
          </a:bodyPr>
          <a:lstStyle/>
          <a:p>
            <a:r>
              <a:rPr lang="en-US" sz="2456" b="1"/>
              <a:t>Complex emergency</a:t>
            </a:r>
          </a:p>
        </p:txBody>
      </p:sp>
      <p:sp>
        <p:nvSpPr>
          <p:cNvPr id="9" name="Freeform 5">
            <a:extLst>
              <a:ext uri="{FF2B5EF4-FFF2-40B4-BE49-F238E27FC236}">
                <a16:creationId xmlns:a16="http://schemas.microsoft.com/office/drawing/2014/main" id="{4428CD94-CEBA-448F-913A-5ABD99096959}"/>
              </a:ext>
            </a:extLst>
          </p:cNvPr>
          <p:cNvSpPr>
            <a:spLocks/>
          </p:cNvSpPr>
          <p:nvPr/>
        </p:nvSpPr>
        <p:spPr bwMode="auto">
          <a:xfrm>
            <a:off x="7666418" y="533978"/>
            <a:ext cx="1678008" cy="1969493"/>
          </a:xfrm>
          <a:custGeom>
            <a:avLst/>
            <a:gdLst>
              <a:gd name="T0" fmla="*/ 538 w 538"/>
              <a:gd name="T1" fmla="*/ 269 h 632"/>
              <a:gd name="T2" fmla="*/ 269 w 538"/>
              <a:gd name="T3" fmla="*/ 0 h 632"/>
              <a:gd name="T4" fmla="*/ 0 w 538"/>
              <a:gd name="T5" fmla="*/ 269 h 632"/>
              <a:gd name="T6" fmla="*/ 211 w 538"/>
              <a:gd name="T7" fmla="*/ 532 h 632"/>
              <a:gd name="T8" fmla="*/ 269 w 538"/>
              <a:gd name="T9" fmla="*/ 632 h 632"/>
              <a:gd name="T10" fmla="*/ 327 w 538"/>
              <a:gd name="T11" fmla="*/ 532 h 632"/>
              <a:gd name="T12" fmla="*/ 538 w 538"/>
              <a:gd name="T13" fmla="*/ 269 h 632"/>
            </a:gdLst>
            <a:ahLst/>
            <a:cxnLst>
              <a:cxn ang="0">
                <a:pos x="T0" y="T1"/>
              </a:cxn>
              <a:cxn ang="0">
                <a:pos x="T2" y="T3"/>
              </a:cxn>
              <a:cxn ang="0">
                <a:pos x="T4" y="T5"/>
              </a:cxn>
              <a:cxn ang="0">
                <a:pos x="T6" y="T7"/>
              </a:cxn>
              <a:cxn ang="0">
                <a:pos x="T8" y="T9"/>
              </a:cxn>
              <a:cxn ang="0">
                <a:pos x="T10" y="T11"/>
              </a:cxn>
              <a:cxn ang="0">
                <a:pos x="T12" y="T13"/>
              </a:cxn>
            </a:cxnLst>
            <a:rect l="0" t="0" r="r" b="b"/>
            <a:pathLst>
              <a:path w="538" h="632">
                <a:moveTo>
                  <a:pt x="538" y="269"/>
                </a:moveTo>
                <a:cubicBezTo>
                  <a:pt x="538" y="120"/>
                  <a:pt x="418" y="0"/>
                  <a:pt x="269" y="0"/>
                </a:cubicBezTo>
                <a:cubicBezTo>
                  <a:pt x="120" y="0"/>
                  <a:pt x="0" y="120"/>
                  <a:pt x="0" y="269"/>
                </a:cubicBezTo>
                <a:cubicBezTo>
                  <a:pt x="0" y="398"/>
                  <a:pt x="90" y="505"/>
                  <a:pt x="211" y="532"/>
                </a:cubicBezTo>
                <a:cubicBezTo>
                  <a:pt x="269" y="632"/>
                  <a:pt x="269" y="632"/>
                  <a:pt x="269" y="632"/>
                </a:cubicBezTo>
                <a:cubicBezTo>
                  <a:pt x="327" y="532"/>
                  <a:pt x="327" y="532"/>
                  <a:pt x="327" y="532"/>
                </a:cubicBezTo>
                <a:cubicBezTo>
                  <a:pt x="447" y="505"/>
                  <a:pt x="538" y="398"/>
                  <a:pt x="538" y="269"/>
                </a:cubicBezTo>
                <a:close/>
              </a:path>
            </a:pathLst>
          </a:custGeom>
          <a:solidFill>
            <a:schemeClr val="tx1">
              <a:lumMod val="10000"/>
              <a:lumOff val="90000"/>
            </a:schemeClr>
          </a:solidFill>
          <a:ln>
            <a:noFill/>
          </a:ln>
        </p:spPr>
        <p:txBody>
          <a:bodyPr vert="horz" wrap="square" lIns="75629" tIns="37814" rIns="75629" bIns="37814" numCol="1" anchor="t" anchorCtr="0" compatLnSpc="1">
            <a:prstTxWarp prst="textNoShape">
              <a:avLst/>
            </a:prstTxWarp>
          </a:bodyPr>
          <a:lstStyle/>
          <a:p>
            <a:pPr marL="0" marR="0" lvl="0" indent="0" algn="l" defTabSz="1008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62626"/>
              </a:solidFill>
              <a:effectLst/>
              <a:uLnTx/>
              <a:uFillTx/>
              <a:latin typeface="Roboto"/>
              <a:ea typeface="+mn-ea"/>
              <a:cs typeface="+mn-cs"/>
            </a:endParaRPr>
          </a:p>
        </p:txBody>
      </p:sp>
      <p:sp>
        <p:nvSpPr>
          <p:cNvPr id="10" name="Inhaltsplatzhalter 4">
            <a:extLst>
              <a:ext uri="{FF2B5EF4-FFF2-40B4-BE49-F238E27FC236}">
                <a16:creationId xmlns:a16="http://schemas.microsoft.com/office/drawing/2014/main" id="{ECC0F82E-5418-46CA-8090-FD82624FE897}"/>
              </a:ext>
            </a:extLst>
          </p:cNvPr>
          <p:cNvSpPr txBox="1">
            <a:spLocks/>
          </p:cNvSpPr>
          <p:nvPr/>
        </p:nvSpPr>
        <p:spPr>
          <a:xfrm>
            <a:off x="7808463" y="2603252"/>
            <a:ext cx="1351590" cy="24622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008099" rtl="0" eaLnBrk="1" fontAlgn="auto" latinLnBrk="0" hangingPunct="1">
              <a:lnSpc>
                <a:spcPct val="100000"/>
              </a:lnSpc>
              <a:spcBef>
                <a:spcPts val="0"/>
              </a:spcBef>
              <a:spcAft>
                <a:spcPts val="993"/>
              </a:spcAft>
              <a:buClrTx/>
              <a:buSzTx/>
              <a:buFont typeface="Wingdings" panose="05000000000000000000" pitchFamily="2" charset="2"/>
              <a:buNone/>
              <a:tabLst/>
              <a:defRPr/>
            </a:pPr>
            <a:r>
              <a:rPr lang="en-US" sz="1600" b="1" dirty="0">
                <a:solidFill>
                  <a:srgbClr val="E56A54"/>
                </a:solidFill>
                <a:latin typeface="Roboto"/>
              </a:rPr>
              <a:t>EVENT</a:t>
            </a:r>
            <a:endParaRPr kumimoji="0" lang="en-US" sz="1100" b="0" i="0" u="none" strike="noStrike" kern="1200" cap="none" spc="0" normalizeH="0" baseline="0" noProof="0" dirty="0">
              <a:ln>
                <a:noFill/>
              </a:ln>
              <a:solidFill>
                <a:srgbClr val="FFFFFF">
                  <a:lumMod val="65000"/>
                </a:srgbClr>
              </a:solidFill>
              <a:effectLst/>
              <a:uLnTx/>
              <a:uFillTx/>
              <a:latin typeface="Roboto"/>
              <a:ea typeface="+mn-ea"/>
              <a:cs typeface="+mn-cs"/>
            </a:endParaRPr>
          </a:p>
        </p:txBody>
      </p:sp>
      <p:sp>
        <p:nvSpPr>
          <p:cNvPr id="11" name="Oval 6">
            <a:extLst>
              <a:ext uri="{FF2B5EF4-FFF2-40B4-BE49-F238E27FC236}">
                <a16:creationId xmlns:a16="http://schemas.microsoft.com/office/drawing/2014/main" id="{8C916DB2-63B9-4899-AC4B-6AD2059EBB23}"/>
              </a:ext>
            </a:extLst>
          </p:cNvPr>
          <p:cNvSpPr>
            <a:spLocks noChangeArrowheads="1"/>
          </p:cNvSpPr>
          <p:nvPr/>
        </p:nvSpPr>
        <p:spPr bwMode="auto">
          <a:xfrm>
            <a:off x="7776053" y="660093"/>
            <a:ext cx="1458738" cy="1457424"/>
          </a:xfrm>
          <a:prstGeom prst="ellipse">
            <a:avLst/>
          </a:prstGeom>
          <a:solidFill>
            <a:schemeClr val="accent2"/>
          </a:solidFill>
          <a:ln>
            <a:noFill/>
          </a:ln>
        </p:spPr>
        <p:txBody>
          <a:bodyPr vert="horz" wrap="square" lIns="75629" tIns="37814" rIns="75629" bIns="37814" numCol="1" anchor="t" anchorCtr="0" compatLnSpc="1">
            <a:prstTxWarp prst="textNoShape">
              <a:avLst/>
            </a:prstTxWarp>
          </a:bodyPr>
          <a:lstStyle/>
          <a:p>
            <a:pPr marL="0" marR="0" lvl="0" indent="0" algn="l" defTabSz="1008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62626"/>
              </a:solidFill>
              <a:effectLst/>
              <a:uLnTx/>
              <a:uFillTx/>
              <a:latin typeface="Roboto"/>
              <a:ea typeface="+mn-ea"/>
              <a:cs typeface="+mn-cs"/>
            </a:endParaRPr>
          </a:p>
        </p:txBody>
      </p:sp>
      <p:sp>
        <p:nvSpPr>
          <p:cNvPr id="14" name="Title 1">
            <a:extLst>
              <a:ext uri="{FF2B5EF4-FFF2-40B4-BE49-F238E27FC236}">
                <a16:creationId xmlns:a16="http://schemas.microsoft.com/office/drawing/2014/main" id="{13506FF3-1664-4C3F-A3EB-D4A92D795D3C}"/>
              </a:ext>
            </a:extLst>
          </p:cNvPr>
          <p:cNvSpPr txBox="1">
            <a:spLocks/>
          </p:cNvSpPr>
          <p:nvPr/>
        </p:nvSpPr>
        <p:spPr>
          <a:xfrm>
            <a:off x="445559" y="418732"/>
            <a:ext cx="9786337" cy="728397"/>
          </a:xfrm>
          <a:prstGeom prst="rect">
            <a:avLst/>
          </a:prstGeom>
        </p:spPr>
        <p:txBody>
          <a:bodyPr vert="horz" lIns="91440" tIns="45720" rIns="91440" bIns="45720" rtlCol="0" anchor="ctr">
            <a:normAutofit/>
          </a:bodyPr>
          <a:lstStyle>
            <a:lvl1pPr algn="l" defTabSz="802020" rtl="0" eaLnBrk="1" latinLnBrk="0" hangingPunct="1">
              <a:lnSpc>
                <a:spcPct val="90000"/>
              </a:lnSpc>
              <a:spcBef>
                <a:spcPct val="0"/>
              </a:spcBef>
              <a:buNone/>
              <a:defRPr sz="3859" kern="1200">
                <a:solidFill>
                  <a:schemeClr val="tx1"/>
                </a:solidFill>
                <a:latin typeface="+mj-lt"/>
                <a:ea typeface="+mj-ea"/>
                <a:cs typeface="+mj-cs"/>
              </a:defRPr>
            </a:lvl1pPr>
          </a:lstStyle>
          <a:p>
            <a:pPr>
              <a:spcBef>
                <a:spcPts val="1103"/>
              </a:spcBef>
            </a:pPr>
            <a:r>
              <a:rPr lang="en-US" sz="3200" b="1" cap="all" dirty="0">
                <a:solidFill>
                  <a:schemeClr val="tx1">
                    <a:lumMod val="90000"/>
                    <a:lumOff val="10000"/>
                  </a:schemeClr>
                </a:solidFill>
                <a:latin typeface="Roboto Slab" pitchFamily="2" charset="0"/>
                <a:ea typeface="Roboto Slab" pitchFamily="2" charset="0"/>
                <a:cs typeface="+mn-cs"/>
              </a:rPr>
              <a:t>COD-cs  Event category</a:t>
            </a:r>
          </a:p>
        </p:txBody>
      </p:sp>
      <p:sp>
        <p:nvSpPr>
          <p:cNvPr id="12" name="object 5">
            <a:extLst>
              <a:ext uri="{FF2B5EF4-FFF2-40B4-BE49-F238E27FC236}">
                <a16:creationId xmlns:a16="http://schemas.microsoft.com/office/drawing/2014/main" id="{A29CE1EF-8BD4-4C09-877C-38F9A4DC1230}"/>
              </a:ext>
            </a:extLst>
          </p:cNvPr>
          <p:cNvSpPr/>
          <p:nvPr/>
        </p:nvSpPr>
        <p:spPr>
          <a:xfrm>
            <a:off x="471513" y="1045121"/>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293471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CBF3-9E92-4C57-B42E-6F8F5756F311}"/>
              </a:ext>
            </a:extLst>
          </p:cNvPr>
          <p:cNvSpPr>
            <a:spLocks noGrp="1"/>
          </p:cNvSpPr>
          <p:nvPr>
            <p:ph type="title"/>
          </p:nvPr>
        </p:nvSpPr>
        <p:spPr>
          <a:xfrm>
            <a:off x="618870" y="685081"/>
            <a:ext cx="8580542" cy="920827"/>
          </a:xfrm>
        </p:spPr>
        <p:txBody>
          <a:bodyPr/>
          <a:lstStyle/>
          <a:p>
            <a:r>
              <a:rPr lang="en-US" sz="3200" b="1" cap="all" dirty="0">
                <a:solidFill>
                  <a:schemeClr val="tx1"/>
                </a:solidFill>
                <a:latin typeface="Roboto Slab" pitchFamily="2" charset="0"/>
                <a:ea typeface="Roboto Slab" pitchFamily="2" charset="0"/>
                <a:cs typeface="+mn-cs"/>
              </a:rPr>
              <a:t>Topics</a:t>
            </a:r>
          </a:p>
        </p:txBody>
      </p:sp>
      <p:sp>
        <p:nvSpPr>
          <p:cNvPr id="3" name="Text Placeholder 2">
            <a:extLst>
              <a:ext uri="{FF2B5EF4-FFF2-40B4-BE49-F238E27FC236}">
                <a16:creationId xmlns:a16="http://schemas.microsoft.com/office/drawing/2014/main" id="{3C139C05-C562-42B9-83F4-86A877B6F5F6}"/>
              </a:ext>
            </a:extLst>
          </p:cNvPr>
          <p:cNvSpPr>
            <a:spLocks noGrp="1"/>
          </p:cNvSpPr>
          <p:nvPr>
            <p:ph idx="1"/>
          </p:nvPr>
        </p:nvSpPr>
        <p:spPr>
          <a:xfrm>
            <a:off x="618870" y="2186147"/>
            <a:ext cx="9336342" cy="4499333"/>
          </a:xfrm>
        </p:spPr>
        <p:txBody>
          <a:bodyPr>
            <a:normAutofit/>
          </a:bodyPr>
          <a:lstStyle/>
          <a:p>
            <a:pPr marL="514350" lvl="0" indent="-514350" rtl="0">
              <a:buFont typeface="+mj-lt"/>
              <a:buAutoNum type="arabicPeriod"/>
            </a:pPr>
            <a:r>
              <a:rPr lang="en-US" dirty="0"/>
              <a:t>What is a COD and Core COD</a:t>
            </a:r>
          </a:p>
          <a:p>
            <a:pPr marL="514350" lvl="0" indent="-514350">
              <a:buFont typeface="+mj-lt"/>
              <a:buAutoNum type="arabicPeriod"/>
            </a:pPr>
            <a:r>
              <a:rPr lang="en-US" dirty="0"/>
              <a:t>The value of P-codes</a:t>
            </a:r>
          </a:p>
          <a:p>
            <a:pPr marL="514350" lvl="0" indent="-514350">
              <a:buFont typeface="+mj-lt"/>
              <a:buAutoNum type="arabicPeriod"/>
            </a:pPr>
            <a:r>
              <a:rPr lang="en-US" dirty="0"/>
              <a:t>What are Country Specific CODs</a:t>
            </a:r>
          </a:p>
          <a:p>
            <a:pPr marL="514350" lvl="0" indent="-514350">
              <a:buFont typeface="+mj-lt"/>
              <a:buAutoNum type="arabicPeriod"/>
            </a:pPr>
            <a:r>
              <a:rPr lang="en-US" dirty="0"/>
              <a:t>COD Partners</a:t>
            </a:r>
          </a:p>
          <a:p>
            <a:pPr marL="514350" lvl="0" indent="-514350">
              <a:buFont typeface="+mj-lt"/>
              <a:buAutoNum type="arabicPeriod"/>
            </a:pPr>
            <a:r>
              <a:rPr lang="en-US" dirty="0"/>
              <a:t>Where can CODs be found</a:t>
            </a:r>
          </a:p>
          <a:p>
            <a:pPr marL="342900" indent="-342900">
              <a:buFont typeface="Arial" panose="020B0604020202020204" pitchFamily="34" charset="0"/>
              <a:buChar char="•"/>
            </a:pPr>
            <a:endParaRPr lang="en-US" dirty="0">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b="1" dirty="0">
              <a:latin typeface="Roboto" panose="02000000000000000000" pitchFamily="2" charset="0"/>
              <a:ea typeface="Roboto" panose="02000000000000000000" pitchFamily="2" charset="0"/>
            </a:endParaRPr>
          </a:p>
        </p:txBody>
      </p:sp>
      <p:sp>
        <p:nvSpPr>
          <p:cNvPr id="4" name="object 5">
            <a:extLst>
              <a:ext uri="{FF2B5EF4-FFF2-40B4-BE49-F238E27FC236}">
                <a16:creationId xmlns:a16="http://schemas.microsoft.com/office/drawing/2014/main" id="{EE4FA04C-78C5-4C87-817C-AEB77C7261FE}"/>
              </a:ext>
            </a:extLst>
          </p:cNvPr>
          <p:cNvSpPr/>
          <p:nvPr/>
        </p:nvSpPr>
        <p:spPr>
          <a:xfrm>
            <a:off x="738188" y="1477169"/>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1134837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6256" y="3321452"/>
            <a:ext cx="7727254" cy="1064266"/>
          </a:xfrm>
          <a:prstGeom prst="rect">
            <a:avLst/>
          </a:prstGeom>
          <a:noFill/>
        </p:spPr>
        <p:txBody>
          <a:bodyPr wrap="square" rtlCol="0" anchor="t">
            <a:spAutoFit/>
          </a:bodyPr>
          <a:lstStyle>
            <a:defPPr>
              <a:defRPr lang="en-US"/>
            </a:defPPr>
            <a:lvl1pPr algn="ctr">
              <a:defRPr sz="3600" b="1">
                <a:solidFill>
                  <a:schemeClr val="tx1">
                    <a:lumMod val="50000"/>
                    <a:lumOff val="50000"/>
                  </a:schemeClr>
                </a:solidFill>
                <a:latin typeface="Avenir Book" charset="0"/>
                <a:ea typeface="Avenir Book" charset="0"/>
                <a:cs typeface="Avenir Book" charset="0"/>
              </a:defRPr>
            </a:lvl1pPr>
          </a:lstStyle>
          <a:p>
            <a:r>
              <a:rPr lang="en-US" sz="3150">
                <a:solidFill>
                  <a:schemeClr val="tx1"/>
                </a:solidFill>
                <a:latin typeface="Avenir Book"/>
              </a:rPr>
              <a:t>What makes ‘good quality’ operational datasets (CODs)</a:t>
            </a:r>
          </a:p>
        </p:txBody>
      </p:sp>
    </p:spTree>
    <p:extLst>
      <p:ext uri="{BB962C8B-B14F-4D97-AF65-F5344CB8AC3E}">
        <p14:creationId xmlns:p14="http://schemas.microsoft.com/office/powerpoint/2010/main" val="866901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27098" y="3690042"/>
            <a:ext cx="2073839" cy="2052728"/>
            <a:chOff x="359442" y="4555896"/>
            <a:chExt cx="1905000" cy="1905000"/>
          </a:xfrm>
        </p:grpSpPr>
        <p:sp>
          <p:nvSpPr>
            <p:cNvPr id="3" name="Rectangle 2"/>
            <p:cNvSpPr/>
            <p:nvPr/>
          </p:nvSpPr>
          <p:spPr>
            <a:xfrm>
              <a:off x="359442" y="4555896"/>
              <a:ext cx="1905000" cy="190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4" name="Freeform 3"/>
            <p:cNvSpPr/>
            <p:nvPr/>
          </p:nvSpPr>
          <p:spPr>
            <a:xfrm>
              <a:off x="397542" y="4731156"/>
              <a:ext cx="1828800" cy="1554480"/>
            </a:xfrm>
            <a:custGeom>
              <a:avLst/>
              <a:gdLst>
                <a:gd name="connsiteX0" fmla="*/ 1524000 w 1828800"/>
                <a:gd name="connsiteY0" fmla="*/ 243840 h 1554480"/>
                <a:gd name="connsiteX1" fmla="*/ 1371600 w 1828800"/>
                <a:gd name="connsiteY1" fmla="*/ 91440 h 1554480"/>
                <a:gd name="connsiteX2" fmla="*/ 1143000 w 1828800"/>
                <a:gd name="connsiteY2" fmla="*/ 0 h 1554480"/>
                <a:gd name="connsiteX3" fmla="*/ 944880 w 1828800"/>
                <a:gd name="connsiteY3" fmla="*/ 0 h 1554480"/>
                <a:gd name="connsiteX4" fmla="*/ 762000 w 1828800"/>
                <a:gd name="connsiteY4" fmla="*/ 15240 h 1554480"/>
                <a:gd name="connsiteX5" fmla="*/ 594360 w 1828800"/>
                <a:gd name="connsiteY5" fmla="*/ 60960 h 1554480"/>
                <a:gd name="connsiteX6" fmla="*/ 365760 w 1828800"/>
                <a:gd name="connsiteY6" fmla="*/ 198120 h 1554480"/>
                <a:gd name="connsiteX7" fmla="*/ 91440 w 1828800"/>
                <a:gd name="connsiteY7" fmla="*/ 411480 h 1554480"/>
                <a:gd name="connsiteX8" fmla="*/ 0 w 1828800"/>
                <a:gd name="connsiteY8" fmla="*/ 655320 h 1554480"/>
                <a:gd name="connsiteX9" fmla="*/ 121920 w 1828800"/>
                <a:gd name="connsiteY9" fmla="*/ 868680 h 1554480"/>
                <a:gd name="connsiteX10" fmla="*/ 152400 w 1828800"/>
                <a:gd name="connsiteY10" fmla="*/ 1021080 h 1554480"/>
                <a:gd name="connsiteX11" fmla="*/ 106680 w 1828800"/>
                <a:gd name="connsiteY11" fmla="*/ 1234440 h 1554480"/>
                <a:gd name="connsiteX12" fmla="*/ 152400 w 1828800"/>
                <a:gd name="connsiteY12" fmla="*/ 1447800 h 1554480"/>
                <a:gd name="connsiteX13" fmla="*/ 365760 w 1828800"/>
                <a:gd name="connsiteY13" fmla="*/ 1554480 h 1554480"/>
                <a:gd name="connsiteX14" fmla="*/ 594360 w 1828800"/>
                <a:gd name="connsiteY14" fmla="*/ 1478280 h 1554480"/>
                <a:gd name="connsiteX15" fmla="*/ 853440 w 1828800"/>
                <a:gd name="connsiteY15" fmla="*/ 1310640 h 1554480"/>
                <a:gd name="connsiteX16" fmla="*/ 1082040 w 1828800"/>
                <a:gd name="connsiteY16" fmla="*/ 1310640 h 1554480"/>
                <a:gd name="connsiteX17" fmla="*/ 1341120 w 1828800"/>
                <a:gd name="connsiteY17" fmla="*/ 1402080 h 1554480"/>
                <a:gd name="connsiteX18" fmla="*/ 1630680 w 1828800"/>
                <a:gd name="connsiteY18" fmla="*/ 1280160 h 1554480"/>
                <a:gd name="connsiteX19" fmla="*/ 1767840 w 1828800"/>
                <a:gd name="connsiteY19" fmla="*/ 1143000 h 1554480"/>
                <a:gd name="connsiteX20" fmla="*/ 1828800 w 1828800"/>
                <a:gd name="connsiteY20" fmla="*/ 899160 h 1554480"/>
                <a:gd name="connsiteX21" fmla="*/ 1813560 w 1828800"/>
                <a:gd name="connsiteY21" fmla="*/ 609600 h 1554480"/>
                <a:gd name="connsiteX22" fmla="*/ 1676400 w 1828800"/>
                <a:gd name="connsiteY22" fmla="*/ 457200 h 1554480"/>
                <a:gd name="connsiteX23" fmla="*/ 1524000 w 1828800"/>
                <a:gd name="connsiteY23" fmla="*/ 24384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800" h="1554480">
                  <a:moveTo>
                    <a:pt x="1524000" y="243840"/>
                  </a:moveTo>
                  <a:lnTo>
                    <a:pt x="1371600" y="91440"/>
                  </a:lnTo>
                  <a:lnTo>
                    <a:pt x="1143000" y="0"/>
                  </a:lnTo>
                  <a:lnTo>
                    <a:pt x="944880" y="0"/>
                  </a:lnTo>
                  <a:lnTo>
                    <a:pt x="762000" y="15240"/>
                  </a:lnTo>
                  <a:lnTo>
                    <a:pt x="594360" y="60960"/>
                  </a:lnTo>
                  <a:lnTo>
                    <a:pt x="365760" y="198120"/>
                  </a:lnTo>
                  <a:lnTo>
                    <a:pt x="91440" y="411480"/>
                  </a:lnTo>
                  <a:lnTo>
                    <a:pt x="0" y="655320"/>
                  </a:lnTo>
                  <a:lnTo>
                    <a:pt x="121920" y="868680"/>
                  </a:lnTo>
                  <a:lnTo>
                    <a:pt x="152400" y="1021080"/>
                  </a:lnTo>
                  <a:lnTo>
                    <a:pt x="106680" y="1234440"/>
                  </a:lnTo>
                  <a:lnTo>
                    <a:pt x="152400" y="1447800"/>
                  </a:lnTo>
                  <a:lnTo>
                    <a:pt x="365760" y="1554480"/>
                  </a:lnTo>
                  <a:lnTo>
                    <a:pt x="594360" y="1478280"/>
                  </a:lnTo>
                  <a:lnTo>
                    <a:pt x="853440" y="1310640"/>
                  </a:lnTo>
                  <a:lnTo>
                    <a:pt x="1082040" y="1310640"/>
                  </a:lnTo>
                  <a:lnTo>
                    <a:pt x="1341120" y="1402080"/>
                  </a:lnTo>
                  <a:lnTo>
                    <a:pt x="1630680" y="1280160"/>
                  </a:lnTo>
                  <a:lnTo>
                    <a:pt x="1767840" y="1143000"/>
                  </a:lnTo>
                  <a:lnTo>
                    <a:pt x="1828800" y="899160"/>
                  </a:lnTo>
                  <a:lnTo>
                    <a:pt x="1813560" y="609600"/>
                  </a:lnTo>
                  <a:lnTo>
                    <a:pt x="1676400" y="457200"/>
                  </a:lnTo>
                  <a:lnTo>
                    <a:pt x="1524000" y="243840"/>
                  </a:lnTo>
                  <a:close/>
                </a:path>
              </a:pathLst>
            </a:cu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grpSp>
          <p:nvGrpSpPr>
            <p:cNvPr id="5" name="Group 4"/>
            <p:cNvGrpSpPr/>
            <p:nvPr/>
          </p:nvGrpSpPr>
          <p:grpSpPr>
            <a:xfrm>
              <a:off x="503274" y="4832342"/>
              <a:ext cx="1206601" cy="1339858"/>
              <a:chOff x="503274" y="4832342"/>
              <a:chExt cx="1206601" cy="1339858"/>
            </a:xfrm>
          </p:grpSpPr>
          <p:sp>
            <p:nvSpPr>
              <p:cNvPr id="25" name="Freeform 24"/>
              <p:cNvSpPr/>
              <p:nvPr/>
            </p:nvSpPr>
            <p:spPr>
              <a:xfrm>
                <a:off x="517451" y="5927429"/>
                <a:ext cx="517451" cy="244771"/>
              </a:xfrm>
              <a:custGeom>
                <a:avLst/>
                <a:gdLst>
                  <a:gd name="connsiteX0" fmla="*/ 0 w 517451"/>
                  <a:gd name="connsiteY0" fmla="*/ 60473 h 244771"/>
                  <a:gd name="connsiteX1" fmla="*/ 255182 w 517451"/>
                  <a:gd name="connsiteY1" fmla="*/ 10855 h 244771"/>
                  <a:gd name="connsiteX2" fmla="*/ 517451 w 517451"/>
                  <a:gd name="connsiteY2" fmla="*/ 244771 h 244771"/>
                </a:gdLst>
                <a:ahLst/>
                <a:cxnLst>
                  <a:cxn ang="0">
                    <a:pos x="connsiteX0" y="connsiteY0"/>
                  </a:cxn>
                  <a:cxn ang="0">
                    <a:pos x="connsiteX1" y="connsiteY1"/>
                  </a:cxn>
                  <a:cxn ang="0">
                    <a:pos x="connsiteX2" y="connsiteY2"/>
                  </a:cxn>
                </a:cxnLst>
                <a:rect l="l" t="t" r="r" b="b"/>
                <a:pathLst>
                  <a:path w="517451" h="244771">
                    <a:moveTo>
                      <a:pt x="0" y="60473"/>
                    </a:moveTo>
                    <a:cubicBezTo>
                      <a:pt x="84470" y="20306"/>
                      <a:pt x="168940" y="-19861"/>
                      <a:pt x="255182" y="10855"/>
                    </a:cubicBezTo>
                    <a:cubicBezTo>
                      <a:pt x="341424" y="41571"/>
                      <a:pt x="517451" y="244771"/>
                      <a:pt x="517451" y="24477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26" name="Freeform 25"/>
              <p:cNvSpPr/>
              <p:nvPr/>
            </p:nvSpPr>
            <p:spPr>
              <a:xfrm>
                <a:off x="503274" y="5151474"/>
                <a:ext cx="305220" cy="779721"/>
              </a:xfrm>
              <a:custGeom>
                <a:avLst/>
                <a:gdLst>
                  <a:gd name="connsiteX0" fmla="*/ 269359 w 305220"/>
                  <a:gd name="connsiteY0" fmla="*/ 779721 h 779721"/>
                  <a:gd name="connsiteX1" fmla="*/ 304800 w 305220"/>
                  <a:gd name="connsiteY1" fmla="*/ 595424 h 779721"/>
                  <a:gd name="connsiteX2" fmla="*/ 248093 w 305220"/>
                  <a:gd name="connsiteY2" fmla="*/ 283535 h 779721"/>
                  <a:gd name="connsiteX3" fmla="*/ 0 w 305220"/>
                  <a:gd name="connsiteY3" fmla="*/ 0 h 779721"/>
                </a:gdLst>
                <a:ahLst/>
                <a:cxnLst>
                  <a:cxn ang="0">
                    <a:pos x="connsiteX0" y="connsiteY0"/>
                  </a:cxn>
                  <a:cxn ang="0">
                    <a:pos x="connsiteX1" y="connsiteY1"/>
                  </a:cxn>
                  <a:cxn ang="0">
                    <a:pos x="connsiteX2" y="connsiteY2"/>
                  </a:cxn>
                  <a:cxn ang="0">
                    <a:pos x="connsiteX3" y="connsiteY3"/>
                  </a:cxn>
                </a:cxnLst>
                <a:rect l="l" t="t" r="r" b="b"/>
                <a:pathLst>
                  <a:path w="305220" h="779721">
                    <a:moveTo>
                      <a:pt x="269359" y="779721"/>
                    </a:moveTo>
                    <a:cubicBezTo>
                      <a:pt x="288851" y="728921"/>
                      <a:pt x="308344" y="678122"/>
                      <a:pt x="304800" y="595424"/>
                    </a:cubicBezTo>
                    <a:cubicBezTo>
                      <a:pt x="301256" y="512726"/>
                      <a:pt x="298893" y="382772"/>
                      <a:pt x="248093" y="283535"/>
                    </a:cubicBezTo>
                    <a:cubicBezTo>
                      <a:pt x="197293" y="184298"/>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27" name="Freeform 26"/>
              <p:cNvSpPr/>
              <p:nvPr/>
            </p:nvSpPr>
            <p:spPr>
              <a:xfrm>
                <a:off x="659219" y="4896293"/>
                <a:ext cx="450165" cy="404037"/>
              </a:xfrm>
              <a:custGeom>
                <a:avLst/>
                <a:gdLst>
                  <a:gd name="connsiteX0" fmla="*/ 0 w 450165"/>
                  <a:gd name="connsiteY0" fmla="*/ 404037 h 404037"/>
                  <a:gd name="connsiteX1" fmla="*/ 113414 w 450165"/>
                  <a:gd name="connsiteY1" fmla="*/ 311888 h 404037"/>
                  <a:gd name="connsiteX2" fmla="*/ 198474 w 450165"/>
                  <a:gd name="connsiteY2" fmla="*/ 326065 h 404037"/>
                  <a:gd name="connsiteX3" fmla="*/ 389860 w 450165"/>
                  <a:gd name="connsiteY3" fmla="*/ 375684 h 404037"/>
                  <a:gd name="connsiteX4" fmla="*/ 446567 w 450165"/>
                  <a:gd name="connsiteY4" fmla="*/ 219740 h 404037"/>
                  <a:gd name="connsiteX5" fmla="*/ 304800 w 450165"/>
                  <a:gd name="connsiteY5" fmla="*/ 56707 h 404037"/>
                  <a:gd name="connsiteX6" fmla="*/ 205562 w 450165"/>
                  <a:gd name="connsiteY6" fmla="*/ 0 h 40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165" h="404037">
                    <a:moveTo>
                      <a:pt x="0" y="404037"/>
                    </a:moveTo>
                    <a:cubicBezTo>
                      <a:pt x="40167" y="364460"/>
                      <a:pt x="80335" y="324883"/>
                      <a:pt x="113414" y="311888"/>
                    </a:cubicBezTo>
                    <a:cubicBezTo>
                      <a:pt x="146493" y="298893"/>
                      <a:pt x="152400" y="315432"/>
                      <a:pt x="198474" y="326065"/>
                    </a:cubicBezTo>
                    <a:cubicBezTo>
                      <a:pt x="244548" y="336698"/>
                      <a:pt x="348511" y="393405"/>
                      <a:pt x="389860" y="375684"/>
                    </a:cubicBezTo>
                    <a:cubicBezTo>
                      <a:pt x="431209" y="357963"/>
                      <a:pt x="460744" y="272903"/>
                      <a:pt x="446567" y="219740"/>
                    </a:cubicBezTo>
                    <a:cubicBezTo>
                      <a:pt x="432390" y="166577"/>
                      <a:pt x="344967" y="93330"/>
                      <a:pt x="304800" y="56707"/>
                    </a:cubicBezTo>
                    <a:cubicBezTo>
                      <a:pt x="264633" y="20084"/>
                      <a:pt x="205562" y="0"/>
                      <a:pt x="20556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28" name="Freeform 27"/>
              <p:cNvSpPr/>
              <p:nvPr/>
            </p:nvSpPr>
            <p:spPr>
              <a:xfrm>
                <a:off x="1036899" y="5264888"/>
                <a:ext cx="444571" cy="779721"/>
              </a:xfrm>
              <a:custGeom>
                <a:avLst/>
                <a:gdLst>
                  <a:gd name="connsiteX0" fmla="*/ 12180 w 444571"/>
                  <a:gd name="connsiteY0" fmla="*/ 0 h 779721"/>
                  <a:gd name="connsiteX1" fmla="*/ 54710 w 444571"/>
                  <a:gd name="connsiteY1" fmla="*/ 226828 h 779721"/>
                  <a:gd name="connsiteX2" fmla="*/ 444571 w 444571"/>
                  <a:gd name="connsiteY2" fmla="*/ 779721 h 779721"/>
                </a:gdLst>
                <a:ahLst/>
                <a:cxnLst>
                  <a:cxn ang="0">
                    <a:pos x="connsiteX0" y="connsiteY0"/>
                  </a:cxn>
                  <a:cxn ang="0">
                    <a:pos x="connsiteX1" y="connsiteY1"/>
                  </a:cxn>
                  <a:cxn ang="0">
                    <a:pos x="connsiteX2" y="connsiteY2"/>
                  </a:cxn>
                </a:cxnLst>
                <a:rect l="l" t="t" r="r" b="b"/>
                <a:pathLst>
                  <a:path w="444571" h="779721">
                    <a:moveTo>
                      <a:pt x="12180" y="0"/>
                    </a:moveTo>
                    <a:cubicBezTo>
                      <a:pt x="-2588" y="48437"/>
                      <a:pt x="-17355" y="96875"/>
                      <a:pt x="54710" y="226828"/>
                    </a:cubicBezTo>
                    <a:cubicBezTo>
                      <a:pt x="126775" y="356782"/>
                      <a:pt x="285673" y="568251"/>
                      <a:pt x="444571" y="77972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29" name="Freeform 28"/>
              <p:cNvSpPr/>
              <p:nvPr/>
            </p:nvSpPr>
            <p:spPr>
              <a:xfrm>
                <a:off x="1205023" y="4832342"/>
                <a:ext cx="504852" cy="850760"/>
              </a:xfrm>
              <a:custGeom>
                <a:avLst/>
                <a:gdLst>
                  <a:gd name="connsiteX0" fmla="*/ 0 w 467832"/>
                  <a:gd name="connsiteY0" fmla="*/ 857693 h 857693"/>
                  <a:gd name="connsiteX1" fmla="*/ 233916 w 467832"/>
                  <a:gd name="connsiteY1" fmla="*/ 701749 h 857693"/>
                  <a:gd name="connsiteX2" fmla="*/ 340242 w 467832"/>
                  <a:gd name="connsiteY2" fmla="*/ 482009 h 857693"/>
                  <a:gd name="connsiteX3" fmla="*/ 304800 w 467832"/>
                  <a:gd name="connsiteY3" fmla="*/ 205563 h 857693"/>
                  <a:gd name="connsiteX4" fmla="*/ 467832 w 467832"/>
                  <a:gd name="connsiteY4" fmla="*/ 0 h 8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832" h="857693">
                    <a:moveTo>
                      <a:pt x="0" y="857693"/>
                    </a:moveTo>
                    <a:cubicBezTo>
                      <a:pt x="88604" y="811028"/>
                      <a:pt x="177209" y="764363"/>
                      <a:pt x="233916" y="701749"/>
                    </a:cubicBezTo>
                    <a:cubicBezTo>
                      <a:pt x="290623" y="639135"/>
                      <a:pt x="328428" y="564707"/>
                      <a:pt x="340242" y="482009"/>
                    </a:cubicBezTo>
                    <a:cubicBezTo>
                      <a:pt x="352056" y="399311"/>
                      <a:pt x="283535" y="285898"/>
                      <a:pt x="304800" y="205563"/>
                    </a:cubicBezTo>
                    <a:cubicBezTo>
                      <a:pt x="326065" y="125228"/>
                      <a:pt x="467832" y="0"/>
                      <a:pt x="46783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grpSp>
        <p:sp>
          <p:nvSpPr>
            <p:cNvPr id="6" name="Freeform 5"/>
            <p:cNvSpPr/>
            <p:nvPr/>
          </p:nvSpPr>
          <p:spPr>
            <a:xfrm>
              <a:off x="637953" y="6010940"/>
              <a:ext cx="226828" cy="205562"/>
            </a:xfrm>
            <a:custGeom>
              <a:avLst/>
              <a:gdLst>
                <a:gd name="connsiteX0" fmla="*/ 226828 w 226828"/>
                <a:gd name="connsiteY0" fmla="*/ 0 h 205562"/>
                <a:gd name="connsiteX1" fmla="*/ 0 w 226828"/>
                <a:gd name="connsiteY1" fmla="*/ 205562 h 205562"/>
              </a:gdLst>
              <a:ahLst/>
              <a:cxnLst>
                <a:cxn ang="0">
                  <a:pos x="connsiteX0" y="connsiteY0"/>
                </a:cxn>
                <a:cxn ang="0">
                  <a:pos x="connsiteX1" y="connsiteY1"/>
                </a:cxn>
              </a:cxnLst>
              <a:rect l="l" t="t" r="r" b="b"/>
              <a:pathLst>
                <a:path w="226828" h="205562">
                  <a:moveTo>
                    <a:pt x="226828" y="0"/>
                  </a:moveTo>
                  <a:lnTo>
                    <a:pt x="0" y="205562"/>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7" name="Freeform 6"/>
            <p:cNvSpPr/>
            <p:nvPr/>
          </p:nvSpPr>
          <p:spPr>
            <a:xfrm>
              <a:off x="552893" y="5755758"/>
              <a:ext cx="248093" cy="21265"/>
            </a:xfrm>
            <a:custGeom>
              <a:avLst/>
              <a:gdLst>
                <a:gd name="connsiteX0" fmla="*/ 248093 w 248093"/>
                <a:gd name="connsiteY0" fmla="*/ 0 h 21265"/>
                <a:gd name="connsiteX1" fmla="*/ 0 w 248093"/>
                <a:gd name="connsiteY1" fmla="*/ 21265 h 21265"/>
              </a:gdLst>
              <a:ahLst/>
              <a:cxnLst>
                <a:cxn ang="0">
                  <a:pos x="connsiteX0" y="connsiteY0"/>
                </a:cxn>
                <a:cxn ang="0">
                  <a:pos x="connsiteX1" y="connsiteY1"/>
                </a:cxn>
              </a:cxnLst>
              <a:rect l="l" t="t" r="r" b="b"/>
              <a:pathLst>
                <a:path w="248093" h="21265">
                  <a:moveTo>
                    <a:pt x="248093" y="0"/>
                  </a:moveTo>
                  <a:lnTo>
                    <a:pt x="0" y="2126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8" name="Freeform 7"/>
            <p:cNvSpPr/>
            <p:nvPr/>
          </p:nvSpPr>
          <p:spPr>
            <a:xfrm>
              <a:off x="446567" y="5266660"/>
              <a:ext cx="333154" cy="293067"/>
            </a:xfrm>
            <a:custGeom>
              <a:avLst/>
              <a:gdLst>
                <a:gd name="connsiteX0" fmla="*/ 333154 w 333154"/>
                <a:gd name="connsiteY0" fmla="*/ 262270 h 293067"/>
                <a:gd name="connsiteX1" fmla="*/ 191386 w 333154"/>
                <a:gd name="connsiteY1" fmla="*/ 269359 h 293067"/>
                <a:gd name="connsiteX2" fmla="*/ 0 w 333154"/>
                <a:gd name="connsiteY2" fmla="*/ 0 h 293067"/>
              </a:gdLst>
              <a:ahLst/>
              <a:cxnLst>
                <a:cxn ang="0">
                  <a:pos x="connsiteX0" y="connsiteY0"/>
                </a:cxn>
                <a:cxn ang="0">
                  <a:pos x="connsiteX1" y="connsiteY1"/>
                </a:cxn>
                <a:cxn ang="0">
                  <a:pos x="connsiteX2" y="connsiteY2"/>
                </a:cxn>
              </a:cxnLst>
              <a:rect l="l" t="t" r="r" b="b"/>
              <a:pathLst>
                <a:path w="333154" h="293067">
                  <a:moveTo>
                    <a:pt x="333154" y="262270"/>
                  </a:moveTo>
                  <a:cubicBezTo>
                    <a:pt x="290033" y="287670"/>
                    <a:pt x="246912" y="313071"/>
                    <a:pt x="191386" y="269359"/>
                  </a:cubicBezTo>
                  <a:cubicBezTo>
                    <a:pt x="135860" y="225647"/>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9" name="Freeform 8"/>
            <p:cNvSpPr/>
            <p:nvPr/>
          </p:nvSpPr>
          <p:spPr>
            <a:xfrm>
              <a:off x="772633" y="4933507"/>
              <a:ext cx="127889" cy="248093"/>
            </a:xfrm>
            <a:custGeom>
              <a:avLst/>
              <a:gdLst>
                <a:gd name="connsiteX0" fmla="*/ 28353 w 127889"/>
                <a:gd name="connsiteY0" fmla="*/ 248093 h 248093"/>
                <a:gd name="connsiteX1" fmla="*/ 127590 w 127889"/>
                <a:gd name="connsiteY1" fmla="*/ 127591 h 248093"/>
                <a:gd name="connsiteX2" fmla="*/ 0 w 127889"/>
                <a:gd name="connsiteY2" fmla="*/ 0 h 248093"/>
              </a:gdLst>
              <a:ahLst/>
              <a:cxnLst>
                <a:cxn ang="0">
                  <a:pos x="connsiteX0" y="connsiteY0"/>
                </a:cxn>
                <a:cxn ang="0">
                  <a:pos x="connsiteX1" y="connsiteY1"/>
                </a:cxn>
                <a:cxn ang="0">
                  <a:pos x="connsiteX2" y="connsiteY2"/>
                </a:cxn>
              </a:cxnLst>
              <a:rect l="l" t="t" r="r" b="b"/>
              <a:pathLst>
                <a:path w="127889" h="248093">
                  <a:moveTo>
                    <a:pt x="28353" y="248093"/>
                  </a:moveTo>
                  <a:cubicBezTo>
                    <a:pt x="80334" y="208516"/>
                    <a:pt x="132315" y="168940"/>
                    <a:pt x="127590" y="127591"/>
                  </a:cubicBezTo>
                  <a:cubicBezTo>
                    <a:pt x="122865" y="86242"/>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0" name="Freeform 9"/>
            <p:cNvSpPr/>
            <p:nvPr/>
          </p:nvSpPr>
          <p:spPr>
            <a:xfrm>
              <a:off x="1098698" y="5059096"/>
              <a:ext cx="182033" cy="420216"/>
            </a:xfrm>
            <a:custGeom>
              <a:avLst/>
              <a:gdLst>
                <a:gd name="connsiteX0" fmla="*/ 0 w 182033"/>
                <a:gd name="connsiteY0" fmla="*/ 9090 h 420216"/>
                <a:gd name="connsiteX1" fmla="*/ 120502 w 182033"/>
                <a:gd name="connsiteY1" fmla="*/ 16178 h 420216"/>
                <a:gd name="connsiteX2" fmla="*/ 177209 w 182033"/>
                <a:gd name="connsiteY2" fmla="*/ 157946 h 420216"/>
                <a:gd name="connsiteX3" fmla="*/ 0 w 182033"/>
                <a:gd name="connsiteY3" fmla="*/ 420216 h 420216"/>
              </a:gdLst>
              <a:ahLst/>
              <a:cxnLst>
                <a:cxn ang="0">
                  <a:pos x="connsiteX0" y="connsiteY0"/>
                </a:cxn>
                <a:cxn ang="0">
                  <a:pos x="connsiteX1" y="connsiteY1"/>
                </a:cxn>
                <a:cxn ang="0">
                  <a:pos x="connsiteX2" y="connsiteY2"/>
                </a:cxn>
                <a:cxn ang="0">
                  <a:pos x="connsiteX3" y="connsiteY3"/>
                </a:cxn>
              </a:cxnLst>
              <a:rect l="l" t="t" r="r" b="b"/>
              <a:pathLst>
                <a:path w="182033" h="420216">
                  <a:moveTo>
                    <a:pt x="0" y="9090"/>
                  </a:moveTo>
                  <a:cubicBezTo>
                    <a:pt x="45483" y="229"/>
                    <a:pt x="90967" y="-8631"/>
                    <a:pt x="120502" y="16178"/>
                  </a:cubicBezTo>
                  <a:cubicBezTo>
                    <a:pt x="150037" y="40987"/>
                    <a:pt x="197293" y="90606"/>
                    <a:pt x="177209" y="157946"/>
                  </a:cubicBezTo>
                  <a:cubicBezTo>
                    <a:pt x="157125" y="225286"/>
                    <a:pt x="0" y="420216"/>
                    <a:pt x="0" y="4202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1" name="Freeform 10"/>
            <p:cNvSpPr/>
            <p:nvPr/>
          </p:nvSpPr>
          <p:spPr>
            <a:xfrm>
              <a:off x="793898" y="5457918"/>
              <a:ext cx="297711" cy="42659"/>
            </a:xfrm>
            <a:custGeom>
              <a:avLst/>
              <a:gdLst>
                <a:gd name="connsiteX0" fmla="*/ 0 w 297711"/>
                <a:gd name="connsiteY0" fmla="*/ 42659 h 42659"/>
                <a:gd name="connsiteX1" fmla="*/ 106325 w 297711"/>
                <a:gd name="connsiteY1" fmla="*/ 129 h 42659"/>
                <a:gd name="connsiteX2" fmla="*/ 297711 w 297711"/>
                <a:gd name="connsiteY2" fmla="*/ 28482 h 42659"/>
              </a:gdLst>
              <a:ahLst/>
              <a:cxnLst>
                <a:cxn ang="0">
                  <a:pos x="connsiteX0" y="connsiteY0"/>
                </a:cxn>
                <a:cxn ang="0">
                  <a:pos x="connsiteX1" y="connsiteY1"/>
                </a:cxn>
                <a:cxn ang="0">
                  <a:pos x="connsiteX2" y="connsiteY2"/>
                </a:cxn>
              </a:cxnLst>
              <a:rect l="l" t="t" r="r" b="b"/>
              <a:pathLst>
                <a:path w="297711" h="42659">
                  <a:moveTo>
                    <a:pt x="0" y="42659"/>
                  </a:moveTo>
                  <a:cubicBezTo>
                    <a:pt x="28353" y="22575"/>
                    <a:pt x="56707" y="2492"/>
                    <a:pt x="106325" y="129"/>
                  </a:cubicBezTo>
                  <a:cubicBezTo>
                    <a:pt x="155943" y="-2234"/>
                    <a:pt x="297711" y="28482"/>
                    <a:pt x="297711" y="28482"/>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2" name="Freeform 11"/>
            <p:cNvSpPr/>
            <p:nvPr/>
          </p:nvSpPr>
          <p:spPr>
            <a:xfrm>
              <a:off x="829340" y="5650097"/>
              <a:ext cx="185278" cy="339577"/>
            </a:xfrm>
            <a:custGeom>
              <a:avLst/>
              <a:gdLst>
                <a:gd name="connsiteX0" fmla="*/ 0 w 185278"/>
                <a:gd name="connsiteY0" fmla="*/ 13512 h 339577"/>
                <a:gd name="connsiteX1" fmla="*/ 163032 w 185278"/>
                <a:gd name="connsiteY1" fmla="*/ 27689 h 339577"/>
                <a:gd name="connsiteX2" fmla="*/ 170120 w 185278"/>
                <a:gd name="connsiteY2" fmla="*/ 261605 h 339577"/>
                <a:gd name="connsiteX3" fmla="*/ 35441 w 185278"/>
                <a:gd name="connsiteY3" fmla="*/ 339577 h 339577"/>
              </a:gdLst>
              <a:ahLst/>
              <a:cxnLst>
                <a:cxn ang="0">
                  <a:pos x="connsiteX0" y="connsiteY0"/>
                </a:cxn>
                <a:cxn ang="0">
                  <a:pos x="connsiteX1" y="connsiteY1"/>
                </a:cxn>
                <a:cxn ang="0">
                  <a:pos x="connsiteX2" y="connsiteY2"/>
                </a:cxn>
                <a:cxn ang="0">
                  <a:pos x="connsiteX3" y="connsiteY3"/>
                </a:cxn>
              </a:cxnLst>
              <a:rect l="l" t="t" r="r" b="b"/>
              <a:pathLst>
                <a:path w="185278" h="339577">
                  <a:moveTo>
                    <a:pt x="0" y="13512"/>
                  </a:moveTo>
                  <a:cubicBezTo>
                    <a:pt x="67339" y="-74"/>
                    <a:pt x="134679" y="-13660"/>
                    <a:pt x="163032" y="27689"/>
                  </a:cubicBezTo>
                  <a:cubicBezTo>
                    <a:pt x="191385" y="69038"/>
                    <a:pt x="191385" y="209624"/>
                    <a:pt x="170120" y="261605"/>
                  </a:cubicBezTo>
                  <a:cubicBezTo>
                    <a:pt x="148855" y="313586"/>
                    <a:pt x="35441" y="339577"/>
                    <a:pt x="35441" y="339577"/>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3" name="Freeform 12"/>
            <p:cNvSpPr/>
            <p:nvPr/>
          </p:nvSpPr>
          <p:spPr>
            <a:xfrm>
              <a:off x="1020726" y="5833582"/>
              <a:ext cx="233916" cy="219888"/>
            </a:xfrm>
            <a:custGeom>
              <a:avLst/>
              <a:gdLst>
                <a:gd name="connsiteX0" fmla="*/ 0 w 233916"/>
                <a:gd name="connsiteY0" fmla="*/ 148 h 219888"/>
                <a:gd name="connsiteX1" fmla="*/ 134679 w 233916"/>
                <a:gd name="connsiteY1" fmla="*/ 35590 h 219888"/>
                <a:gd name="connsiteX2" fmla="*/ 233916 w 233916"/>
                <a:gd name="connsiteY2" fmla="*/ 219888 h 219888"/>
              </a:gdLst>
              <a:ahLst/>
              <a:cxnLst>
                <a:cxn ang="0">
                  <a:pos x="connsiteX0" y="connsiteY0"/>
                </a:cxn>
                <a:cxn ang="0">
                  <a:pos x="connsiteX1" y="connsiteY1"/>
                </a:cxn>
                <a:cxn ang="0">
                  <a:pos x="connsiteX2" y="connsiteY2"/>
                </a:cxn>
              </a:cxnLst>
              <a:rect l="l" t="t" r="r" b="b"/>
              <a:pathLst>
                <a:path w="233916" h="219888">
                  <a:moveTo>
                    <a:pt x="0" y="148"/>
                  </a:moveTo>
                  <a:cubicBezTo>
                    <a:pt x="47846" y="-443"/>
                    <a:pt x="95693" y="-1033"/>
                    <a:pt x="134679" y="35590"/>
                  </a:cubicBezTo>
                  <a:cubicBezTo>
                    <a:pt x="173665" y="72213"/>
                    <a:pt x="233916" y="219888"/>
                    <a:pt x="233916" y="21988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4" name="Freeform 13"/>
            <p:cNvSpPr/>
            <p:nvPr/>
          </p:nvSpPr>
          <p:spPr>
            <a:xfrm>
              <a:off x="1176670" y="5380074"/>
              <a:ext cx="155944" cy="248093"/>
            </a:xfrm>
            <a:custGeom>
              <a:avLst/>
              <a:gdLst>
                <a:gd name="connsiteX0" fmla="*/ 0 w 155944"/>
                <a:gd name="connsiteY0" fmla="*/ 0 h 248093"/>
                <a:gd name="connsiteX1" fmla="*/ 155944 w 155944"/>
                <a:gd name="connsiteY1" fmla="*/ 248093 h 248093"/>
              </a:gdLst>
              <a:ahLst/>
              <a:cxnLst>
                <a:cxn ang="0">
                  <a:pos x="connsiteX0" y="connsiteY0"/>
                </a:cxn>
                <a:cxn ang="0">
                  <a:pos x="connsiteX1" y="connsiteY1"/>
                </a:cxn>
              </a:cxnLst>
              <a:rect l="l" t="t" r="r" b="b"/>
              <a:pathLst>
                <a:path w="155944" h="248093">
                  <a:moveTo>
                    <a:pt x="0" y="0"/>
                  </a:moveTo>
                  <a:lnTo>
                    <a:pt x="155944" y="248093"/>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5" name="Freeform 14"/>
            <p:cNvSpPr/>
            <p:nvPr/>
          </p:nvSpPr>
          <p:spPr>
            <a:xfrm>
              <a:off x="1275907" y="5238307"/>
              <a:ext cx="290623" cy="109489"/>
            </a:xfrm>
            <a:custGeom>
              <a:avLst/>
              <a:gdLst>
                <a:gd name="connsiteX0" fmla="*/ 0 w 290623"/>
                <a:gd name="connsiteY0" fmla="*/ 0 h 109489"/>
                <a:gd name="connsiteX1" fmla="*/ 113414 w 290623"/>
                <a:gd name="connsiteY1" fmla="*/ 99237 h 109489"/>
                <a:gd name="connsiteX2" fmla="*/ 290623 w 290623"/>
                <a:gd name="connsiteY2" fmla="*/ 106326 h 109489"/>
              </a:gdLst>
              <a:ahLst/>
              <a:cxnLst>
                <a:cxn ang="0">
                  <a:pos x="connsiteX0" y="connsiteY0"/>
                </a:cxn>
                <a:cxn ang="0">
                  <a:pos x="connsiteX1" y="connsiteY1"/>
                </a:cxn>
                <a:cxn ang="0">
                  <a:pos x="connsiteX2" y="connsiteY2"/>
                </a:cxn>
              </a:cxnLst>
              <a:rect l="l" t="t" r="r" b="b"/>
              <a:pathLst>
                <a:path w="290623" h="109489">
                  <a:moveTo>
                    <a:pt x="0" y="0"/>
                  </a:moveTo>
                  <a:cubicBezTo>
                    <a:pt x="32488" y="40758"/>
                    <a:pt x="64977" y="81516"/>
                    <a:pt x="113414" y="99237"/>
                  </a:cubicBezTo>
                  <a:cubicBezTo>
                    <a:pt x="161851" y="116958"/>
                    <a:pt x="290623" y="106326"/>
                    <a:pt x="290623" y="10632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6" name="Freeform 15"/>
            <p:cNvSpPr/>
            <p:nvPr/>
          </p:nvSpPr>
          <p:spPr>
            <a:xfrm>
              <a:off x="1254642" y="4735033"/>
              <a:ext cx="276446" cy="378290"/>
            </a:xfrm>
            <a:custGeom>
              <a:avLst/>
              <a:gdLst>
                <a:gd name="connsiteX0" fmla="*/ 0 w 276446"/>
                <a:gd name="connsiteY0" fmla="*/ 354418 h 378290"/>
                <a:gd name="connsiteX1" fmla="*/ 85060 w 276446"/>
                <a:gd name="connsiteY1" fmla="*/ 354418 h 378290"/>
                <a:gd name="connsiteX2" fmla="*/ 241005 w 276446"/>
                <a:gd name="connsiteY2" fmla="*/ 106325 h 378290"/>
                <a:gd name="connsiteX3" fmla="*/ 276446 w 276446"/>
                <a:gd name="connsiteY3" fmla="*/ 0 h 378290"/>
              </a:gdLst>
              <a:ahLst/>
              <a:cxnLst>
                <a:cxn ang="0">
                  <a:pos x="connsiteX0" y="connsiteY0"/>
                </a:cxn>
                <a:cxn ang="0">
                  <a:pos x="connsiteX1" y="connsiteY1"/>
                </a:cxn>
                <a:cxn ang="0">
                  <a:pos x="connsiteX2" y="connsiteY2"/>
                </a:cxn>
                <a:cxn ang="0">
                  <a:pos x="connsiteX3" y="connsiteY3"/>
                </a:cxn>
              </a:cxnLst>
              <a:rect l="l" t="t" r="r" b="b"/>
              <a:pathLst>
                <a:path w="276446" h="378290">
                  <a:moveTo>
                    <a:pt x="0" y="354418"/>
                  </a:moveTo>
                  <a:cubicBezTo>
                    <a:pt x="22446" y="375092"/>
                    <a:pt x="44893" y="395767"/>
                    <a:pt x="85060" y="354418"/>
                  </a:cubicBezTo>
                  <a:cubicBezTo>
                    <a:pt x="125228" y="313069"/>
                    <a:pt x="209107" y="165395"/>
                    <a:pt x="241005" y="106325"/>
                  </a:cubicBezTo>
                  <a:cubicBezTo>
                    <a:pt x="272903" y="47255"/>
                    <a:pt x="276446" y="0"/>
                    <a:pt x="276446"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7" name="Freeform 16"/>
            <p:cNvSpPr/>
            <p:nvPr/>
          </p:nvSpPr>
          <p:spPr>
            <a:xfrm>
              <a:off x="1137532" y="4749209"/>
              <a:ext cx="280142" cy="212651"/>
            </a:xfrm>
            <a:custGeom>
              <a:avLst/>
              <a:gdLst>
                <a:gd name="connsiteX0" fmla="*/ 10784 w 280142"/>
                <a:gd name="connsiteY0" fmla="*/ 0 h 212651"/>
                <a:gd name="connsiteX1" fmla="*/ 32049 w 280142"/>
                <a:gd name="connsiteY1" fmla="*/ 113414 h 212651"/>
                <a:gd name="connsiteX2" fmla="*/ 280142 w 280142"/>
                <a:gd name="connsiteY2" fmla="*/ 212651 h 212651"/>
              </a:gdLst>
              <a:ahLst/>
              <a:cxnLst>
                <a:cxn ang="0">
                  <a:pos x="connsiteX0" y="connsiteY0"/>
                </a:cxn>
                <a:cxn ang="0">
                  <a:pos x="connsiteX1" y="connsiteY1"/>
                </a:cxn>
                <a:cxn ang="0">
                  <a:pos x="connsiteX2" y="connsiteY2"/>
                </a:cxn>
              </a:cxnLst>
              <a:rect l="l" t="t" r="r" b="b"/>
              <a:pathLst>
                <a:path w="280142" h="212651">
                  <a:moveTo>
                    <a:pt x="10784" y="0"/>
                  </a:moveTo>
                  <a:cubicBezTo>
                    <a:pt x="-1030" y="38986"/>
                    <a:pt x="-12844" y="77972"/>
                    <a:pt x="32049" y="113414"/>
                  </a:cubicBezTo>
                  <a:cubicBezTo>
                    <a:pt x="76942" y="148856"/>
                    <a:pt x="280142" y="212651"/>
                    <a:pt x="280142" y="21265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8" name="Freeform 17"/>
            <p:cNvSpPr/>
            <p:nvPr/>
          </p:nvSpPr>
          <p:spPr>
            <a:xfrm>
              <a:off x="1842316" y="5538738"/>
              <a:ext cx="234812" cy="265929"/>
            </a:xfrm>
            <a:custGeom>
              <a:avLst/>
              <a:gdLst>
                <a:gd name="connsiteX0" fmla="*/ 184958 w 234812"/>
                <a:gd name="connsiteY0" fmla="*/ 259550 h 265929"/>
                <a:gd name="connsiteX1" fmla="*/ 234577 w 234812"/>
                <a:gd name="connsiteY1" fmla="*/ 146136 h 265929"/>
                <a:gd name="connsiteX2" fmla="*/ 170782 w 234812"/>
                <a:gd name="connsiteY2" fmla="*/ 4369 h 265929"/>
                <a:gd name="connsiteX3" fmla="*/ 21926 w 234812"/>
                <a:gd name="connsiteY3" fmla="*/ 53988 h 265929"/>
                <a:gd name="connsiteX4" fmla="*/ 14837 w 234812"/>
                <a:gd name="connsiteY4" fmla="*/ 231197 h 265929"/>
                <a:gd name="connsiteX5" fmla="*/ 184958 w 234812"/>
                <a:gd name="connsiteY5" fmla="*/ 259550 h 2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812" h="265929">
                  <a:moveTo>
                    <a:pt x="184958" y="259550"/>
                  </a:moveTo>
                  <a:cubicBezTo>
                    <a:pt x="221581" y="245373"/>
                    <a:pt x="236940" y="188666"/>
                    <a:pt x="234577" y="146136"/>
                  </a:cubicBezTo>
                  <a:cubicBezTo>
                    <a:pt x="232214" y="103606"/>
                    <a:pt x="206224" y="19727"/>
                    <a:pt x="170782" y="4369"/>
                  </a:cubicBezTo>
                  <a:cubicBezTo>
                    <a:pt x="135340" y="-10989"/>
                    <a:pt x="47917" y="16183"/>
                    <a:pt x="21926" y="53988"/>
                  </a:cubicBezTo>
                  <a:cubicBezTo>
                    <a:pt x="-4065" y="91793"/>
                    <a:pt x="-7609" y="198118"/>
                    <a:pt x="14837" y="231197"/>
                  </a:cubicBezTo>
                  <a:cubicBezTo>
                    <a:pt x="37283" y="264276"/>
                    <a:pt x="148335" y="273727"/>
                    <a:pt x="184958" y="259550"/>
                  </a:cubicBezTo>
                  <a:close/>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9" name="Freeform 18"/>
            <p:cNvSpPr/>
            <p:nvPr/>
          </p:nvSpPr>
          <p:spPr>
            <a:xfrm>
              <a:off x="1332614" y="5621079"/>
              <a:ext cx="235700" cy="318977"/>
            </a:xfrm>
            <a:custGeom>
              <a:avLst/>
              <a:gdLst>
                <a:gd name="connsiteX0" fmla="*/ 99237 w 235700"/>
                <a:gd name="connsiteY0" fmla="*/ 318977 h 318977"/>
                <a:gd name="connsiteX1" fmla="*/ 219739 w 235700"/>
                <a:gd name="connsiteY1" fmla="*/ 269358 h 318977"/>
                <a:gd name="connsiteX2" fmla="*/ 219739 w 235700"/>
                <a:gd name="connsiteY2" fmla="*/ 85061 h 318977"/>
                <a:gd name="connsiteX3" fmla="*/ 85060 w 235700"/>
                <a:gd name="connsiteY3" fmla="*/ 85061 h 318977"/>
                <a:gd name="connsiteX4" fmla="*/ 0 w 235700"/>
                <a:gd name="connsiteY4" fmla="*/ 0 h 31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00" h="318977">
                  <a:moveTo>
                    <a:pt x="99237" y="318977"/>
                  </a:moveTo>
                  <a:cubicBezTo>
                    <a:pt x="149446" y="313660"/>
                    <a:pt x="199655" y="308344"/>
                    <a:pt x="219739" y="269358"/>
                  </a:cubicBezTo>
                  <a:cubicBezTo>
                    <a:pt x="239823" y="230372"/>
                    <a:pt x="242186" y="115777"/>
                    <a:pt x="219739" y="85061"/>
                  </a:cubicBezTo>
                  <a:cubicBezTo>
                    <a:pt x="197293" y="54345"/>
                    <a:pt x="121683" y="99238"/>
                    <a:pt x="85060" y="85061"/>
                  </a:cubicBezTo>
                  <a:cubicBezTo>
                    <a:pt x="48437" y="70884"/>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20" name="Freeform 19"/>
            <p:cNvSpPr/>
            <p:nvPr/>
          </p:nvSpPr>
          <p:spPr>
            <a:xfrm>
              <a:off x="1531088" y="5605113"/>
              <a:ext cx="311889" cy="86850"/>
            </a:xfrm>
            <a:custGeom>
              <a:avLst/>
              <a:gdLst>
                <a:gd name="connsiteX0" fmla="*/ 0 w 311889"/>
                <a:gd name="connsiteY0" fmla="*/ 86850 h 86850"/>
                <a:gd name="connsiteX1" fmla="*/ 56707 w 311889"/>
                <a:gd name="connsiteY1" fmla="*/ 1789 h 86850"/>
                <a:gd name="connsiteX2" fmla="*/ 241005 w 311889"/>
                <a:gd name="connsiteY2" fmla="*/ 30143 h 86850"/>
                <a:gd name="connsiteX3" fmla="*/ 311889 w 311889"/>
                <a:gd name="connsiteY3" fmla="*/ 44320 h 86850"/>
              </a:gdLst>
              <a:ahLst/>
              <a:cxnLst>
                <a:cxn ang="0">
                  <a:pos x="connsiteX0" y="connsiteY0"/>
                </a:cxn>
                <a:cxn ang="0">
                  <a:pos x="connsiteX1" y="connsiteY1"/>
                </a:cxn>
                <a:cxn ang="0">
                  <a:pos x="connsiteX2" y="connsiteY2"/>
                </a:cxn>
                <a:cxn ang="0">
                  <a:pos x="connsiteX3" y="connsiteY3"/>
                </a:cxn>
              </a:cxnLst>
              <a:rect l="l" t="t" r="r" b="b"/>
              <a:pathLst>
                <a:path w="311889" h="86850">
                  <a:moveTo>
                    <a:pt x="0" y="86850"/>
                  </a:moveTo>
                  <a:cubicBezTo>
                    <a:pt x="8270" y="49045"/>
                    <a:pt x="16540" y="11240"/>
                    <a:pt x="56707" y="1789"/>
                  </a:cubicBezTo>
                  <a:cubicBezTo>
                    <a:pt x="96874" y="-7662"/>
                    <a:pt x="198475" y="23054"/>
                    <a:pt x="241005" y="30143"/>
                  </a:cubicBezTo>
                  <a:cubicBezTo>
                    <a:pt x="283535" y="37232"/>
                    <a:pt x="311889" y="44320"/>
                    <a:pt x="311889" y="4432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21" name="Freeform 20"/>
            <p:cNvSpPr/>
            <p:nvPr/>
          </p:nvSpPr>
          <p:spPr>
            <a:xfrm>
              <a:off x="1734892" y="5755180"/>
              <a:ext cx="115173" cy="369173"/>
            </a:xfrm>
            <a:custGeom>
              <a:avLst/>
              <a:gdLst>
                <a:gd name="connsiteX0" fmla="*/ 15936 w 115173"/>
                <a:gd name="connsiteY0" fmla="*/ 369173 h 369173"/>
                <a:gd name="connsiteX1" fmla="*/ 1759 w 115173"/>
                <a:gd name="connsiteY1" fmla="*/ 213229 h 369173"/>
                <a:gd name="connsiteX2" fmla="*/ 51378 w 115173"/>
                <a:gd name="connsiteY2" fmla="*/ 28932 h 369173"/>
                <a:gd name="connsiteX3" fmla="*/ 115173 w 115173"/>
                <a:gd name="connsiteY3" fmla="*/ 578 h 369173"/>
              </a:gdLst>
              <a:ahLst/>
              <a:cxnLst>
                <a:cxn ang="0">
                  <a:pos x="connsiteX0" y="connsiteY0"/>
                </a:cxn>
                <a:cxn ang="0">
                  <a:pos x="connsiteX1" y="connsiteY1"/>
                </a:cxn>
                <a:cxn ang="0">
                  <a:pos x="connsiteX2" y="connsiteY2"/>
                </a:cxn>
                <a:cxn ang="0">
                  <a:pos x="connsiteX3" y="connsiteY3"/>
                </a:cxn>
              </a:cxnLst>
              <a:rect l="l" t="t" r="r" b="b"/>
              <a:pathLst>
                <a:path w="115173" h="369173">
                  <a:moveTo>
                    <a:pt x="15936" y="369173"/>
                  </a:moveTo>
                  <a:cubicBezTo>
                    <a:pt x="5894" y="319554"/>
                    <a:pt x="-4148" y="269936"/>
                    <a:pt x="1759" y="213229"/>
                  </a:cubicBezTo>
                  <a:cubicBezTo>
                    <a:pt x="7666" y="156522"/>
                    <a:pt x="32476" y="64374"/>
                    <a:pt x="51378" y="28932"/>
                  </a:cubicBezTo>
                  <a:cubicBezTo>
                    <a:pt x="70280" y="-6510"/>
                    <a:pt x="115173" y="578"/>
                    <a:pt x="115173" y="57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22" name="Freeform 21"/>
            <p:cNvSpPr/>
            <p:nvPr/>
          </p:nvSpPr>
          <p:spPr>
            <a:xfrm>
              <a:off x="1566530" y="5330456"/>
              <a:ext cx="375684" cy="212651"/>
            </a:xfrm>
            <a:custGeom>
              <a:avLst/>
              <a:gdLst>
                <a:gd name="connsiteX0" fmla="*/ 375684 w 375684"/>
                <a:gd name="connsiteY0" fmla="*/ 212651 h 212651"/>
                <a:gd name="connsiteX1" fmla="*/ 106326 w 375684"/>
                <a:gd name="connsiteY1" fmla="*/ 148856 h 212651"/>
                <a:gd name="connsiteX2" fmla="*/ 120503 w 375684"/>
                <a:gd name="connsiteY2" fmla="*/ 35442 h 212651"/>
                <a:gd name="connsiteX3" fmla="*/ 0 w 375684"/>
                <a:gd name="connsiteY3" fmla="*/ 0 h 212651"/>
              </a:gdLst>
              <a:ahLst/>
              <a:cxnLst>
                <a:cxn ang="0">
                  <a:pos x="connsiteX0" y="connsiteY0"/>
                </a:cxn>
                <a:cxn ang="0">
                  <a:pos x="connsiteX1" y="connsiteY1"/>
                </a:cxn>
                <a:cxn ang="0">
                  <a:pos x="connsiteX2" y="connsiteY2"/>
                </a:cxn>
                <a:cxn ang="0">
                  <a:pos x="connsiteX3" y="connsiteY3"/>
                </a:cxn>
              </a:cxnLst>
              <a:rect l="l" t="t" r="r" b="b"/>
              <a:pathLst>
                <a:path w="375684" h="212651">
                  <a:moveTo>
                    <a:pt x="375684" y="212651"/>
                  </a:moveTo>
                  <a:cubicBezTo>
                    <a:pt x="262270" y="195521"/>
                    <a:pt x="148856" y="178391"/>
                    <a:pt x="106326" y="148856"/>
                  </a:cubicBezTo>
                  <a:cubicBezTo>
                    <a:pt x="63796" y="119321"/>
                    <a:pt x="138224" y="60251"/>
                    <a:pt x="120503" y="35442"/>
                  </a:cubicBezTo>
                  <a:cubicBezTo>
                    <a:pt x="102782" y="10633"/>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23" name="Freeform 22"/>
            <p:cNvSpPr/>
            <p:nvPr/>
          </p:nvSpPr>
          <p:spPr>
            <a:xfrm>
              <a:off x="1687033" y="5316240"/>
              <a:ext cx="538716" cy="319016"/>
            </a:xfrm>
            <a:custGeom>
              <a:avLst/>
              <a:gdLst>
                <a:gd name="connsiteX0" fmla="*/ 0 w 538716"/>
                <a:gd name="connsiteY0" fmla="*/ 49658 h 319016"/>
                <a:gd name="connsiteX1" fmla="*/ 77972 w 538716"/>
                <a:gd name="connsiteY1" fmla="*/ 39 h 319016"/>
                <a:gd name="connsiteX2" fmla="*/ 283534 w 538716"/>
                <a:gd name="connsiteY2" fmla="*/ 56746 h 319016"/>
                <a:gd name="connsiteX3" fmla="*/ 432390 w 538716"/>
                <a:gd name="connsiteY3" fmla="*/ 212690 h 319016"/>
                <a:gd name="connsiteX4" fmla="*/ 538716 w 538716"/>
                <a:gd name="connsiteY4" fmla="*/ 319016 h 319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16" h="319016">
                  <a:moveTo>
                    <a:pt x="0" y="49658"/>
                  </a:moveTo>
                  <a:cubicBezTo>
                    <a:pt x="15358" y="24258"/>
                    <a:pt x="30716" y="-1142"/>
                    <a:pt x="77972" y="39"/>
                  </a:cubicBezTo>
                  <a:cubicBezTo>
                    <a:pt x="125228" y="1220"/>
                    <a:pt x="224464" y="21304"/>
                    <a:pt x="283534" y="56746"/>
                  </a:cubicBezTo>
                  <a:cubicBezTo>
                    <a:pt x="342604" y="92188"/>
                    <a:pt x="389860" y="168978"/>
                    <a:pt x="432390" y="212690"/>
                  </a:cubicBezTo>
                  <a:cubicBezTo>
                    <a:pt x="474920" y="256402"/>
                    <a:pt x="506818" y="287709"/>
                    <a:pt x="538716" y="3190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24" name="Freeform 23"/>
            <p:cNvSpPr/>
            <p:nvPr/>
          </p:nvSpPr>
          <p:spPr>
            <a:xfrm>
              <a:off x="1729524" y="4919330"/>
              <a:ext cx="127629" cy="396949"/>
            </a:xfrm>
            <a:custGeom>
              <a:avLst/>
              <a:gdLst>
                <a:gd name="connsiteX0" fmla="*/ 49657 w 127629"/>
                <a:gd name="connsiteY0" fmla="*/ 396949 h 396949"/>
                <a:gd name="connsiteX1" fmla="*/ 39 w 127629"/>
                <a:gd name="connsiteY1" fmla="*/ 248093 h 396949"/>
                <a:gd name="connsiteX2" fmla="*/ 56746 w 127629"/>
                <a:gd name="connsiteY2" fmla="*/ 70884 h 396949"/>
                <a:gd name="connsiteX3" fmla="*/ 127629 w 127629"/>
                <a:gd name="connsiteY3" fmla="*/ 0 h 396949"/>
              </a:gdLst>
              <a:ahLst/>
              <a:cxnLst>
                <a:cxn ang="0">
                  <a:pos x="connsiteX0" y="connsiteY0"/>
                </a:cxn>
                <a:cxn ang="0">
                  <a:pos x="connsiteX1" y="connsiteY1"/>
                </a:cxn>
                <a:cxn ang="0">
                  <a:pos x="connsiteX2" y="connsiteY2"/>
                </a:cxn>
                <a:cxn ang="0">
                  <a:pos x="connsiteX3" y="connsiteY3"/>
                </a:cxn>
              </a:cxnLst>
              <a:rect l="l" t="t" r="r" b="b"/>
              <a:pathLst>
                <a:path w="127629" h="396949">
                  <a:moveTo>
                    <a:pt x="49657" y="396949"/>
                  </a:moveTo>
                  <a:cubicBezTo>
                    <a:pt x="24257" y="349693"/>
                    <a:pt x="-1142" y="302437"/>
                    <a:pt x="39" y="248093"/>
                  </a:cubicBezTo>
                  <a:cubicBezTo>
                    <a:pt x="1220" y="193749"/>
                    <a:pt x="35481" y="112233"/>
                    <a:pt x="56746" y="70884"/>
                  </a:cubicBezTo>
                  <a:cubicBezTo>
                    <a:pt x="78011" y="29535"/>
                    <a:pt x="127629" y="0"/>
                    <a:pt x="127629"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grpSp>
      <p:sp>
        <p:nvSpPr>
          <p:cNvPr id="97" name="TextBox 96"/>
          <p:cNvSpPr txBox="1"/>
          <p:nvPr/>
        </p:nvSpPr>
        <p:spPr>
          <a:xfrm>
            <a:off x="1291926" y="2709387"/>
            <a:ext cx="2344182" cy="578300"/>
          </a:xfrm>
          <a:prstGeom prst="rect">
            <a:avLst/>
          </a:prstGeom>
          <a:noFill/>
        </p:spPr>
        <p:txBody>
          <a:bodyPr wrap="square" rtlCol="0">
            <a:spAutoFit/>
          </a:bodyPr>
          <a:lstStyle>
            <a:defPPr>
              <a:defRPr lang="en-US"/>
            </a:defPPr>
            <a:lvl1pPr algn="ctr">
              <a:defRPr sz="3600" b="1">
                <a:solidFill>
                  <a:schemeClr val="tx1">
                    <a:lumMod val="50000"/>
                    <a:lumOff val="50000"/>
                  </a:schemeClr>
                </a:solidFill>
                <a:latin typeface="Avenir Book" charset="0"/>
                <a:ea typeface="Avenir Book" charset="0"/>
                <a:cs typeface="Avenir Book" charset="0"/>
              </a:defRPr>
            </a:lvl1pPr>
          </a:lstStyle>
          <a:p>
            <a:r>
              <a:rPr lang="en-US" sz="3158" dirty="0">
                <a:solidFill>
                  <a:prstClr val="black">
                    <a:lumMod val="50000"/>
                    <a:lumOff val="50000"/>
                  </a:prstClr>
                </a:solidFill>
              </a:rPr>
              <a:t>Spatial data</a:t>
            </a:r>
          </a:p>
        </p:txBody>
      </p:sp>
      <p:sp>
        <p:nvSpPr>
          <p:cNvPr id="129" name="TextBox 128"/>
          <p:cNvSpPr txBox="1"/>
          <p:nvPr/>
        </p:nvSpPr>
        <p:spPr>
          <a:xfrm>
            <a:off x="3948892" y="2709386"/>
            <a:ext cx="2668130" cy="578300"/>
          </a:xfrm>
          <a:prstGeom prst="rect">
            <a:avLst/>
          </a:prstGeom>
          <a:noFill/>
        </p:spPr>
        <p:txBody>
          <a:bodyPr wrap="square" rtlCol="0">
            <a:spAutoFit/>
          </a:bodyPr>
          <a:lstStyle>
            <a:defPPr>
              <a:defRPr lang="en-US"/>
            </a:defPPr>
            <a:lvl1pPr algn="ctr">
              <a:defRPr sz="3600" b="1">
                <a:solidFill>
                  <a:schemeClr val="tx1">
                    <a:lumMod val="50000"/>
                    <a:lumOff val="50000"/>
                  </a:schemeClr>
                </a:solidFill>
                <a:latin typeface="Avenir Book" charset="0"/>
                <a:ea typeface="Avenir Book" charset="0"/>
                <a:cs typeface="Avenir Book" charset="0"/>
              </a:defRPr>
            </a:lvl1pPr>
          </a:lstStyle>
          <a:p>
            <a:r>
              <a:rPr lang="en-US" sz="3158">
                <a:solidFill>
                  <a:prstClr val="black">
                    <a:lumMod val="50000"/>
                    <a:lumOff val="50000"/>
                  </a:prstClr>
                </a:solidFill>
              </a:rPr>
              <a:t>Attribute data</a:t>
            </a:r>
            <a:endParaRPr lang="en-US" sz="3158" dirty="0">
              <a:solidFill>
                <a:prstClr val="black">
                  <a:lumMod val="50000"/>
                  <a:lumOff val="50000"/>
                </a:prstClr>
              </a:solidFill>
            </a:endParaRPr>
          </a:p>
        </p:txBody>
      </p:sp>
      <p:sp>
        <p:nvSpPr>
          <p:cNvPr id="136" name="TextBox 135"/>
          <p:cNvSpPr txBox="1"/>
          <p:nvPr/>
        </p:nvSpPr>
        <p:spPr>
          <a:xfrm>
            <a:off x="7198002" y="2709385"/>
            <a:ext cx="2093560" cy="578300"/>
          </a:xfrm>
          <a:prstGeom prst="rect">
            <a:avLst/>
          </a:prstGeom>
          <a:noFill/>
        </p:spPr>
        <p:txBody>
          <a:bodyPr wrap="square" rtlCol="0">
            <a:spAutoFit/>
          </a:bodyPr>
          <a:lstStyle>
            <a:defPPr>
              <a:defRPr lang="en-US"/>
            </a:defPPr>
            <a:lvl1pPr algn="ctr">
              <a:defRPr sz="3600" b="1">
                <a:solidFill>
                  <a:schemeClr val="tx1">
                    <a:lumMod val="50000"/>
                    <a:lumOff val="50000"/>
                  </a:schemeClr>
                </a:solidFill>
                <a:latin typeface="Avenir Book" charset="0"/>
                <a:ea typeface="Avenir Book" charset="0"/>
                <a:cs typeface="Avenir Book" charset="0"/>
              </a:defRPr>
            </a:lvl1pPr>
          </a:lstStyle>
          <a:p>
            <a:r>
              <a:rPr lang="en-US" sz="3158" dirty="0">
                <a:solidFill>
                  <a:prstClr val="black">
                    <a:lumMod val="50000"/>
                    <a:lumOff val="50000"/>
                  </a:prstClr>
                </a:solidFill>
              </a:rPr>
              <a:t>Metadata</a:t>
            </a:r>
          </a:p>
        </p:txBody>
      </p:sp>
      <p:pic>
        <p:nvPicPr>
          <p:cNvPr id="137" name="Picture 136"/>
          <p:cNvPicPr>
            <a:picLocks noChangeAspect="1"/>
          </p:cNvPicPr>
          <p:nvPr/>
        </p:nvPicPr>
        <p:blipFill>
          <a:blip r:embed="rId3" cstate="email">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7244365" y="3586931"/>
            <a:ext cx="2000837" cy="2000837"/>
          </a:xfrm>
          <a:prstGeom prst="rect">
            <a:avLst/>
          </a:prstGeom>
        </p:spPr>
      </p:pic>
      <p:pic>
        <p:nvPicPr>
          <p:cNvPr id="138" name="Picture 13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51236" y="3677070"/>
            <a:ext cx="2181450" cy="2093310"/>
          </a:xfrm>
          <a:prstGeom prst="rect">
            <a:avLst/>
          </a:prstGeom>
        </p:spPr>
      </p:pic>
    </p:spTree>
    <p:extLst>
      <p:ext uri="{BB962C8B-B14F-4D97-AF65-F5344CB8AC3E}">
        <p14:creationId xmlns:p14="http://schemas.microsoft.com/office/powerpoint/2010/main" val="500672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132" y="2341265"/>
            <a:ext cx="2443715" cy="3323987"/>
          </a:xfrm>
          <a:prstGeom prst="rect">
            <a:avLst/>
          </a:prstGeom>
        </p:spPr>
        <p:txBody>
          <a:bodyPr wrap="square" anchor="t">
            <a:spAutoFit/>
          </a:bodyPr>
          <a:lstStyle/>
          <a:p>
            <a:pPr marL="257175" lvl="1" indent="-246380">
              <a:buFont typeface="Arial" charset="0"/>
              <a:buChar char="•"/>
            </a:pPr>
            <a:r>
              <a:rPr lang="en-US" sz="2100" b="1" dirty="0">
                <a:solidFill>
                  <a:schemeClr val="bg1">
                    <a:lumMod val="50000"/>
                  </a:schemeClr>
                </a:solidFill>
                <a:latin typeface="Avenir Book"/>
                <a:ea typeface="Avenir Book" charset="0"/>
                <a:cs typeface="Avenir Book" charset="0"/>
              </a:rPr>
              <a:t>Title</a:t>
            </a:r>
          </a:p>
          <a:p>
            <a:pPr marL="257175" lvl="1" indent="-246380">
              <a:buFont typeface="Arial" charset="0"/>
              <a:buChar char="•"/>
            </a:pPr>
            <a:r>
              <a:rPr lang="en-US" sz="2100" b="1" dirty="0">
                <a:solidFill>
                  <a:schemeClr val="bg1">
                    <a:lumMod val="50000"/>
                  </a:schemeClr>
                </a:solidFill>
                <a:latin typeface="Avenir Book"/>
                <a:ea typeface="Avenir Book" charset="0"/>
                <a:cs typeface="Avenir Book" charset="0"/>
              </a:rPr>
              <a:t>File name</a:t>
            </a:r>
          </a:p>
          <a:p>
            <a:pPr marL="257175" lvl="1" indent="-246380">
              <a:buFont typeface="Arial" charset="0"/>
              <a:buChar char="•"/>
            </a:pPr>
            <a:r>
              <a:rPr lang="en-US" sz="2100" b="1" dirty="0">
                <a:solidFill>
                  <a:schemeClr val="bg1">
                    <a:lumMod val="50000"/>
                  </a:schemeClr>
                </a:solidFill>
                <a:latin typeface="Avenir Book"/>
                <a:ea typeface="Avenir Book" charset="0"/>
                <a:cs typeface="Avenir Book" charset="0"/>
              </a:rPr>
              <a:t>Source</a:t>
            </a:r>
          </a:p>
          <a:p>
            <a:pPr marL="257175" lvl="1" indent="-246380">
              <a:buFont typeface="Arial" charset="0"/>
              <a:buChar char="•"/>
            </a:pPr>
            <a:r>
              <a:rPr lang="en-US" sz="2100" b="1" dirty="0">
                <a:solidFill>
                  <a:schemeClr val="bg1">
                    <a:lumMod val="50000"/>
                  </a:schemeClr>
                </a:solidFill>
                <a:latin typeface="Avenir Book"/>
                <a:ea typeface="Avenir Book" charset="0"/>
                <a:cs typeface="Avenir Book" charset="0"/>
              </a:rPr>
              <a:t>Contributor</a:t>
            </a:r>
          </a:p>
          <a:p>
            <a:pPr marL="257175" lvl="1" indent="-246380">
              <a:buFont typeface="Arial" charset="0"/>
              <a:buChar char="•"/>
            </a:pPr>
            <a:r>
              <a:rPr lang="en-US" sz="2100" b="1" dirty="0">
                <a:solidFill>
                  <a:schemeClr val="bg1">
                    <a:lumMod val="50000"/>
                  </a:schemeClr>
                </a:solidFill>
                <a:latin typeface="Avenir Book"/>
                <a:ea typeface="Avenir Book" charset="0"/>
                <a:cs typeface="Avenir Book" charset="0"/>
              </a:rPr>
              <a:t>Description</a:t>
            </a:r>
          </a:p>
          <a:p>
            <a:pPr marL="257175" lvl="1" indent="-246380">
              <a:buFont typeface="Arial" charset="0"/>
              <a:buChar char="•"/>
            </a:pPr>
            <a:r>
              <a:rPr lang="en-US" sz="2100" b="1" dirty="0">
                <a:solidFill>
                  <a:schemeClr val="bg1">
                    <a:lumMod val="50000"/>
                  </a:schemeClr>
                </a:solidFill>
                <a:latin typeface="Avenir Book"/>
                <a:ea typeface="Avenir Book" charset="0"/>
                <a:cs typeface="Avenir Book" charset="0"/>
              </a:rPr>
              <a:t>Date</a:t>
            </a:r>
          </a:p>
          <a:p>
            <a:pPr marL="257175" lvl="1" indent="-246380">
              <a:buFont typeface="Arial" charset="0"/>
              <a:buChar char="•"/>
            </a:pPr>
            <a:r>
              <a:rPr lang="en-US" sz="2100" b="1" dirty="0">
                <a:solidFill>
                  <a:schemeClr val="bg1">
                    <a:lumMod val="50000"/>
                  </a:schemeClr>
                </a:solidFill>
                <a:latin typeface="Avenir Book"/>
                <a:ea typeface="Avenir Book" charset="0"/>
                <a:cs typeface="Avenir Book" charset="0"/>
              </a:rPr>
              <a:t>Update Freq</a:t>
            </a:r>
          </a:p>
          <a:p>
            <a:pPr marL="257175" lvl="1" indent="-246380">
              <a:buFont typeface="Arial" charset="0"/>
              <a:buChar char="•"/>
            </a:pPr>
            <a:r>
              <a:rPr lang="en-US" sz="2100" b="1" dirty="0">
                <a:solidFill>
                  <a:schemeClr val="bg1">
                    <a:lumMod val="50000"/>
                  </a:schemeClr>
                </a:solidFill>
                <a:latin typeface="Avenir Book"/>
                <a:ea typeface="Avenir Book" charset="0"/>
                <a:cs typeface="Avenir Book" charset="0"/>
              </a:rPr>
              <a:t>Rights</a:t>
            </a:r>
          </a:p>
          <a:p>
            <a:pPr marL="257175" lvl="1" indent="-246380">
              <a:buFont typeface="Arial" charset="0"/>
              <a:buChar char="•"/>
            </a:pPr>
            <a:r>
              <a:rPr lang="en-US" sz="2100" b="1" dirty="0">
                <a:solidFill>
                  <a:schemeClr val="bg1">
                    <a:lumMod val="50000"/>
                  </a:schemeClr>
                </a:solidFill>
                <a:latin typeface="Avenir Book"/>
                <a:ea typeface="Avenir Book" charset="0"/>
                <a:cs typeface="Avenir Book" charset="0"/>
              </a:rPr>
              <a:t>Methodology</a:t>
            </a:r>
          </a:p>
          <a:p>
            <a:pPr marL="257175" lvl="1" indent="-246380">
              <a:buFont typeface="Arial" charset="0"/>
              <a:buChar char="•"/>
            </a:pPr>
            <a:r>
              <a:rPr lang="en-US" sz="2100" b="1" dirty="0">
                <a:solidFill>
                  <a:schemeClr val="bg1">
                    <a:lumMod val="50000"/>
                  </a:schemeClr>
                </a:solidFill>
                <a:latin typeface="Avenir Book"/>
                <a:ea typeface="Avenir Book" charset="0"/>
                <a:cs typeface="Avenir Book" charset="0"/>
              </a:rPr>
              <a:t>Caveats</a:t>
            </a:r>
          </a:p>
        </p:txBody>
      </p:sp>
      <p:pic>
        <p:nvPicPr>
          <p:cNvPr id="32" name="Picture 31"/>
          <p:cNvPicPr>
            <a:picLocks noChangeAspect="1"/>
          </p:cNvPicPr>
          <p:nvPr/>
        </p:nvPicPr>
        <p:blipFill>
          <a:blip r:embed="rId3" cstate="email">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501761" y="786456"/>
            <a:ext cx="1282563" cy="1282563"/>
          </a:xfrm>
          <a:prstGeom prst="rect">
            <a:avLst/>
          </a:prstGeom>
        </p:spPr>
      </p:pic>
      <p:sp>
        <p:nvSpPr>
          <p:cNvPr id="4" name="TextBox 3">
            <a:extLst>
              <a:ext uri="{FF2B5EF4-FFF2-40B4-BE49-F238E27FC236}">
                <a16:creationId xmlns:a16="http://schemas.microsoft.com/office/drawing/2014/main" id="{12ED0D93-17A8-4E9F-8A93-F62DF40ECF78}"/>
              </a:ext>
            </a:extLst>
          </p:cNvPr>
          <p:cNvSpPr txBox="1"/>
          <p:nvPr/>
        </p:nvSpPr>
        <p:spPr>
          <a:xfrm>
            <a:off x="51557" y="16255"/>
            <a:ext cx="2443715" cy="978729"/>
          </a:xfrm>
          <a:prstGeom prst="rect">
            <a:avLst/>
          </a:prstGeom>
        </p:spPr>
        <p:txBody>
          <a:bodyPr vert="horz" lIns="91440" tIns="45720" rIns="91440" bIns="45720" rtlCol="0" anchor="ctr">
            <a:normAutofit/>
          </a:bodyPr>
          <a:lstStyle>
            <a:defPPr>
              <a:defRPr lang="en-US"/>
            </a:defPPr>
            <a:lvl1pPr defTabSz="802020">
              <a:lnSpc>
                <a:spcPct val="90000"/>
              </a:lnSpc>
              <a:spcBef>
                <a:spcPts val="1103"/>
              </a:spcBef>
              <a:buNone/>
              <a:defRPr sz="3200" b="1" cap="all">
                <a:solidFill>
                  <a:schemeClr val="tx1">
                    <a:lumMod val="90000"/>
                    <a:lumOff val="10000"/>
                  </a:schemeClr>
                </a:solidFill>
                <a:latin typeface="Roboto Slab" pitchFamily="2" charset="0"/>
                <a:ea typeface="Roboto Slab" pitchFamily="2" charset="0"/>
              </a:defRPr>
            </a:lvl1pPr>
          </a:lstStyle>
          <a:p>
            <a:r>
              <a:rPr lang="en-US" sz="2800" dirty="0"/>
              <a:t>Metadata</a:t>
            </a:r>
          </a:p>
        </p:txBody>
      </p:sp>
      <p:pic>
        <p:nvPicPr>
          <p:cNvPr id="5" name="Graphic 4" descr="Add">
            <a:extLst>
              <a:ext uri="{FF2B5EF4-FFF2-40B4-BE49-F238E27FC236}">
                <a16:creationId xmlns:a16="http://schemas.microsoft.com/office/drawing/2014/main" id="{2D86862B-163E-4F48-A3C0-5CDC256AACC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90284" y="6597908"/>
            <a:ext cx="485958" cy="485958"/>
          </a:xfrm>
          <a:prstGeom prst="rect">
            <a:avLst/>
          </a:prstGeom>
        </p:spPr>
      </p:pic>
      <p:pic>
        <p:nvPicPr>
          <p:cNvPr id="6" name="Graphic 5" descr="Add">
            <a:extLst>
              <a:ext uri="{FF2B5EF4-FFF2-40B4-BE49-F238E27FC236}">
                <a16:creationId xmlns:a16="http://schemas.microsoft.com/office/drawing/2014/main" id="{DD85A3A5-917C-4E69-9095-12ADC537D18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42684" y="6750308"/>
            <a:ext cx="485958" cy="48595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835609E2-F2D0-4FD3-BA3F-3B6F6F3315C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9880" y="116042"/>
            <a:ext cx="8388807" cy="6851689"/>
          </a:xfrm>
          <a:prstGeom prst="rect">
            <a:avLst/>
          </a:prstGeom>
          <a:ln w="3175">
            <a:solidFill>
              <a:schemeClr val="bg1">
                <a:lumMod val="65000"/>
              </a:schemeClr>
            </a:solidFill>
          </a:ln>
        </p:spPr>
      </p:pic>
      <p:sp>
        <p:nvSpPr>
          <p:cNvPr id="8" name="object 5">
            <a:extLst>
              <a:ext uri="{FF2B5EF4-FFF2-40B4-BE49-F238E27FC236}">
                <a16:creationId xmlns:a16="http://schemas.microsoft.com/office/drawing/2014/main" id="{7DAD719F-07BA-48D3-851E-B77CC74AE0C8}"/>
              </a:ext>
            </a:extLst>
          </p:cNvPr>
          <p:cNvSpPr/>
          <p:nvPr/>
        </p:nvSpPr>
        <p:spPr>
          <a:xfrm>
            <a:off x="234132" y="721996"/>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98295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p:cNvSpPr/>
          <p:nvPr/>
        </p:nvSpPr>
        <p:spPr>
          <a:xfrm>
            <a:off x="4177930" y="1241502"/>
            <a:ext cx="2301662" cy="65560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r>
              <a:rPr lang="en-US" b="1" dirty="0"/>
              <a:t>DATA AGREEMENT</a:t>
            </a:r>
          </a:p>
        </p:txBody>
      </p:sp>
      <p:pic>
        <p:nvPicPr>
          <p:cNvPr id="4" name="Picture 3">
            <a:extLst>
              <a:ext uri="{FF2B5EF4-FFF2-40B4-BE49-F238E27FC236}">
                <a16:creationId xmlns:a16="http://schemas.microsoft.com/office/drawing/2014/main" id="{8F582E87-9FA0-43F0-9842-E869E7C462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72303" y="1841417"/>
            <a:ext cx="3878734" cy="5092134"/>
          </a:xfrm>
          <a:prstGeom prst="rect">
            <a:avLst/>
          </a:prstGeom>
        </p:spPr>
      </p:pic>
      <p:sp>
        <p:nvSpPr>
          <p:cNvPr id="45" name="Title 1">
            <a:extLst>
              <a:ext uri="{FF2B5EF4-FFF2-40B4-BE49-F238E27FC236}">
                <a16:creationId xmlns:a16="http://schemas.microsoft.com/office/drawing/2014/main" id="{EE0F2381-D069-473B-BCD0-B730869DEBD9}"/>
              </a:ext>
            </a:extLst>
          </p:cNvPr>
          <p:cNvSpPr txBox="1">
            <a:spLocks/>
          </p:cNvSpPr>
          <p:nvPr/>
        </p:nvSpPr>
        <p:spPr>
          <a:xfrm>
            <a:off x="264093" y="286320"/>
            <a:ext cx="8673653" cy="920827"/>
          </a:xfrm>
        </p:spPr>
        <p:txBody>
          <a:bodyPr vert="horz" lIns="91440" tIns="45720" rIns="91440" bIns="45720" rtlCol="0" anchor="ctr">
            <a:normAutofit/>
          </a:bodyPr>
          <a:lstStyle>
            <a:defPPr>
              <a:defRPr lang="en-US"/>
            </a:defPPr>
            <a:lvl1pPr defTabSz="802020">
              <a:lnSpc>
                <a:spcPct val="90000"/>
              </a:lnSpc>
              <a:spcBef>
                <a:spcPts val="1103"/>
              </a:spcBef>
              <a:buNone/>
              <a:defRPr sz="2800" b="1" cap="all">
                <a:solidFill>
                  <a:schemeClr val="tx1">
                    <a:lumMod val="90000"/>
                    <a:lumOff val="10000"/>
                  </a:schemeClr>
                </a:solidFill>
                <a:latin typeface="Roboto Slab" pitchFamily="2" charset="0"/>
                <a:ea typeface="Roboto Slab" pitchFamily="2" charset="0"/>
              </a:defRPr>
            </a:lvl1pPr>
          </a:lstStyle>
          <a:p>
            <a:r>
              <a:rPr lang="en-US" dirty="0"/>
              <a:t>How to Get CODs</a:t>
            </a:r>
          </a:p>
        </p:txBody>
      </p:sp>
      <p:sp>
        <p:nvSpPr>
          <p:cNvPr id="47" name="Rounded Rectangle 74">
            <a:extLst>
              <a:ext uri="{FF2B5EF4-FFF2-40B4-BE49-F238E27FC236}">
                <a16:creationId xmlns:a16="http://schemas.microsoft.com/office/drawing/2014/main" id="{9FCDCE24-D993-428A-8207-7136B0A87783}"/>
              </a:ext>
            </a:extLst>
          </p:cNvPr>
          <p:cNvSpPr/>
          <p:nvPr/>
        </p:nvSpPr>
        <p:spPr>
          <a:xfrm>
            <a:off x="281353" y="1185808"/>
            <a:ext cx="2301662" cy="65560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r>
              <a:rPr lang="en-US" b="1" dirty="0"/>
              <a:t>IMWG / IM Network</a:t>
            </a:r>
          </a:p>
        </p:txBody>
      </p:sp>
      <p:pic>
        <p:nvPicPr>
          <p:cNvPr id="5" name="Picture 4">
            <a:extLst>
              <a:ext uri="{FF2B5EF4-FFF2-40B4-BE49-F238E27FC236}">
                <a16:creationId xmlns:a16="http://schemas.microsoft.com/office/drawing/2014/main" id="{D1B0D3D6-DBA8-4187-B90A-686719E5B5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1353" y="2100106"/>
            <a:ext cx="3790950" cy="1533525"/>
          </a:xfrm>
          <a:prstGeom prst="rect">
            <a:avLst/>
          </a:prstGeom>
        </p:spPr>
      </p:pic>
      <p:sp>
        <p:nvSpPr>
          <p:cNvPr id="48" name="Rounded Rectangle 74">
            <a:extLst>
              <a:ext uri="{FF2B5EF4-FFF2-40B4-BE49-F238E27FC236}">
                <a16:creationId xmlns:a16="http://schemas.microsoft.com/office/drawing/2014/main" id="{693CD938-0CFA-4BAE-8A82-F603755C9B57}"/>
              </a:ext>
            </a:extLst>
          </p:cNvPr>
          <p:cNvSpPr/>
          <p:nvPr/>
        </p:nvSpPr>
        <p:spPr>
          <a:xfrm>
            <a:off x="8110385" y="1164469"/>
            <a:ext cx="2301662" cy="65560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80201" tIns="40100" rIns="80201" bIns="40100" numCol="1" spcCol="0" rtlCol="0" fromWordArt="0" anchor="ctr" anchorCtr="0" forceAA="0" compatLnSpc="1">
            <a:prstTxWarp prst="textNoShape">
              <a:avLst/>
            </a:prstTxWarp>
            <a:noAutofit/>
          </a:bodyPr>
          <a:lstStyle/>
          <a:p>
            <a:pPr algn="ctr"/>
            <a:r>
              <a:rPr lang="en-US" b="1" dirty="0"/>
              <a:t>HDX</a:t>
            </a:r>
          </a:p>
        </p:txBody>
      </p:sp>
      <p:pic>
        <p:nvPicPr>
          <p:cNvPr id="6" name="Picture 5">
            <a:extLst>
              <a:ext uri="{FF2B5EF4-FFF2-40B4-BE49-F238E27FC236}">
                <a16:creationId xmlns:a16="http://schemas.microsoft.com/office/drawing/2014/main" id="{043EDF85-F73D-471A-AFD5-33C4E470F1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4422" y="1982433"/>
            <a:ext cx="2073588" cy="715794"/>
          </a:xfrm>
          <a:prstGeom prst="rect">
            <a:avLst/>
          </a:prstGeom>
        </p:spPr>
      </p:pic>
      <p:sp>
        <p:nvSpPr>
          <p:cNvPr id="9" name="object 5">
            <a:extLst>
              <a:ext uri="{FF2B5EF4-FFF2-40B4-BE49-F238E27FC236}">
                <a16:creationId xmlns:a16="http://schemas.microsoft.com/office/drawing/2014/main" id="{FA98AD19-431D-4DB2-A529-081644A82613}"/>
              </a:ext>
            </a:extLst>
          </p:cNvPr>
          <p:cNvSpPr/>
          <p:nvPr/>
        </p:nvSpPr>
        <p:spPr>
          <a:xfrm>
            <a:off x="281353" y="973113"/>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1288082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8000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0-#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par>
                                <p:cTn id="9" presetID="2" presetClass="entr" presetSubtype="8" accel="20000" decel="8000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accel="20000" decel="8000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47" grpId="0" animBg="1"/>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5EDCFC-3525-4FF3-982D-0C6B8195D279}"/>
              </a:ext>
            </a:extLst>
          </p:cNvPr>
          <p:cNvSpPr>
            <a:spLocks noGrp="1"/>
          </p:cNvSpPr>
          <p:nvPr>
            <p:ph type="body" sz="quarter" idx="4294967295"/>
          </p:nvPr>
        </p:nvSpPr>
        <p:spPr>
          <a:xfrm>
            <a:off x="353497" y="757081"/>
            <a:ext cx="6553200" cy="419100"/>
          </a:xfrm>
        </p:spPr>
        <p:txBody>
          <a:bodyPr vert="horz" lIns="91440" tIns="45720" rIns="91440" bIns="45720" rtlCol="0" anchor="ctr">
            <a:noAutofit/>
          </a:bodyPr>
          <a:lstStyle/>
          <a:p>
            <a:pPr marL="0">
              <a:spcBef>
                <a:spcPts val="1103"/>
              </a:spcBef>
              <a:buNone/>
            </a:pPr>
            <a:r>
              <a:rPr lang="en-US" sz="3200" b="1" cap="all" dirty="0">
                <a:solidFill>
                  <a:schemeClr val="tx1">
                    <a:lumMod val="90000"/>
                    <a:lumOff val="10000"/>
                  </a:schemeClr>
                </a:solidFill>
                <a:latin typeface="Roboto Slab" pitchFamily="2" charset="0"/>
                <a:ea typeface="Roboto Slab" pitchFamily="2" charset="0"/>
              </a:rPr>
              <a:t>COD PARTNERSHIPS</a:t>
            </a:r>
          </a:p>
        </p:txBody>
      </p:sp>
      <p:pic>
        <p:nvPicPr>
          <p:cNvPr id="3" name="Picture 2">
            <a:extLst>
              <a:ext uri="{FF2B5EF4-FFF2-40B4-BE49-F238E27FC236}">
                <a16:creationId xmlns:a16="http://schemas.microsoft.com/office/drawing/2014/main" id="{3E96DF6C-AD10-4026-95AD-8D6CB25F10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89020"/>
            <a:ext cx="5508636" cy="3975304"/>
          </a:xfrm>
          <a:prstGeom prst="rect">
            <a:avLst/>
          </a:prstGeom>
        </p:spPr>
      </p:pic>
      <p:sp>
        <p:nvSpPr>
          <p:cNvPr id="4" name="Oval 3">
            <a:extLst>
              <a:ext uri="{FF2B5EF4-FFF2-40B4-BE49-F238E27FC236}">
                <a16:creationId xmlns:a16="http://schemas.microsoft.com/office/drawing/2014/main" id="{881EBCC3-133C-4CE2-885E-72403CA55C69}"/>
              </a:ext>
            </a:extLst>
          </p:cNvPr>
          <p:cNvSpPr/>
          <p:nvPr/>
        </p:nvSpPr>
        <p:spPr>
          <a:xfrm>
            <a:off x="163052" y="4848225"/>
            <a:ext cx="60960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A88BA9-075B-4BAB-A106-7079F725D3F9}"/>
              </a:ext>
            </a:extLst>
          </p:cNvPr>
          <p:cNvSpPr txBox="1"/>
          <p:nvPr/>
        </p:nvSpPr>
        <p:spPr>
          <a:xfrm>
            <a:off x="5673736" y="2151414"/>
            <a:ext cx="5105400" cy="323678"/>
          </a:xfrm>
          <a:prstGeom prst="rect">
            <a:avLst/>
          </a:prstGeom>
          <a:noFill/>
        </p:spPr>
        <p:txBody>
          <a:bodyPr wrap="square" lIns="0" tIns="0" rIns="0" bIns="0" rtlCol="0">
            <a:spAutoFit/>
          </a:bodyPr>
          <a:lstStyle/>
          <a:p>
            <a:pPr algn="l">
              <a:lnSpc>
                <a:spcPct val="150000"/>
              </a:lnSpc>
            </a:pPr>
            <a:r>
              <a:rPr lang="en-US" sz="16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Information Management Working Group (IMWG)</a:t>
            </a:r>
          </a:p>
        </p:txBody>
      </p:sp>
      <p:sp>
        <p:nvSpPr>
          <p:cNvPr id="14" name="TextBox 13">
            <a:extLst>
              <a:ext uri="{FF2B5EF4-FFF2-40B4-BE49-F238E27FC236}">
                <a16:creationId xmlns:a16="http://schemas.microsoft.com/office/drawing/2014/main" id="{A7D51929-5698-4958-B5B9-385B7B38E505}"/>
              </a:ext>
            </a:extLst>
          </p:cNvPr>
          <p:cNvSpPr txBox="1"/>
          <p:nvPr/>
        </p:nvSpPr>
        <p:spPr>
          <a:xfrm>
            <a:off x="5880100" y="2615630"/>
            <a:ext cx="3970411" cy="1431674"/>
          </a:xfrm>
          <a:prstGeom prst="rect">
            <a:avLst/>
          </a:prstGeom>
          <a:noFill/>
        </p:spPr>
        <p:txBody>
          <a:bodyPr wrap="square" lIns="0" tIns="0" rIns="0" bIns="0" rtlCol="0">
            <a:spAutoFit/>
          </a:bodyPr>
          <a:lstStyle/>
          <a:p>
            <a:pPr algn="l">
              <a:lnSpc>
                <a:spcPct val="150000"/>
              </a:lnSpc>
            </a:pPr>
            <a:r>
              <a:rPr lang="en-US" sz="16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LEVELS</a:t>
            </a:r>
          </a:p>
          <a:p>
            <a:pPr marL="285750" indent="-285750" algn="l">
              <a:lnSpc>
                <a:spcPct val="150000"/>
              </a:lnSpc>
              <a:buFont typeface="Arial" panose="020B0604020202020204" pitchFamily="34" charset="0"/>
              <a:buChar char="•"/>
            </a:pPr>
            <a:r>
              <a:rPr lang="en-US" sz="16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Global  (Strategic)</a:t>
            </a:r>
          </a:p>
          <a:p>
            <a:pPr marL="285750" indent="-285750" algn="l">
              <a:lnSpc>
                <a:spcPct val="150000"/>
              </a:lnSpc>
              <a:buFont typeface="Arial" panose="020B0604020202020204" pitchFamily="34" charset="0"/>
              <a:buChar char="•"/>
            </a:pPr>
            <a:r>
              <a:rPr lang="en-US" sz="16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Regional (Preparedness)</a:t>
            </a:r>
          </a:p>
          <a:p>
            <a:pPr marL="285750" indent="-285750" algn="l">
              <a:lnSpc>
                <a:spcPct val="150000"/>
              </a:lnSpc>
              <a:buFont typeface="Arial" panose="020B0604020202020204" pitchFamily="34" charset="0"/>
              <a:buChar char="•"/>
            </a:pPr>
            <a:r>
              <a:rPr lang="en-US" sz="16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Country  (Operational)</a:t>
            </a:r>
          </a:p>
        </p:txBody>
      </p:sp>
      <p:cxnSp>
        <p:nvCxnSpPr>
          <p:cNvPr id="8" name="Straight Connector 7">
            <a:extLst>
              <a:ext uri="{FF2B5EF4-FFF2-40B4-BE49-F238E27FC236}">
                <a16:creationId xmlns:a16="http://schemas.microsoft.com/office/drawing/2014/main" id="{0747C36A-6A8B-44AE-98F8-CE7529805FEC}"/>
              </a:ext>
            </a:extLst>
          </p:cNvPr>
          <p:cNvCxnSpPr/>
          <p:nvPr/>
        </p:nvCxnSpPr>
        <p:spPr>
          <a:xfrm>
            <a:off x="5673736" y="2475092"/>
            <a:ext cx="485456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window&#10;&#10;Description automatically generated">
            <a:extLst>
              <a:ext uri="{FF2B5EF4-FFF2-40B4-BE49-F238E27FC236}">
                <a16:creationId xmlns:a16="http://schemas.microsoft.com/office/drawing/2014/main" id="{3BB7B259-90B3-44B1-BA71-567F770377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3277" y="4669199"/>
            <a:ext cx="1909469" cy="866421"/>
          </a:xfrm>
          <a:prstGeom prst="rect">
            <a:avLst/>
          </a:prstGeom>
        </p:spPr>
      </p:pic>
      <p:pic>
        <p:nvPicPr>
          <p:cNvPr id="11" name="Picture 10">
            <a:extLst>
              <a:ext uri="{FF2B5EF4-FFF2-40B4-BE49-F238E27FC236}">
                <a16:creationId xmlns:a16="http://schemas.microsoft.com/office/drawing/2014/main" id="{0000DDDE-E968-4009-BAAF-C0E53746C92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27402" y="4608425"/>
            <a:ext cx="3137109" cy="1034212"/>
          </a:xfrm>
          <a:prstGeom prst="rect">
            <a:avLst/>
          </a:prstGeom>
        </p:spPr>
      </p:pic>
      <p:pic>
        <p:nvPicPr>
          <p:cNvPr id="5" name="Picture 4">
            <a:extLst>
              <a:ext uri="{FF2B5EF4-FFF2-40B4-BE49-F238E27FC236}">
                <a16:creationId xmlns:a16="http://schemas.microsoft.com/office/drawing/2014/main" id="{602443D4-6B9F-4E3B-BFCB-E22ED8DC9A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0535" y="6650493"/>
            <a:ext cx="1440744" cy="526792"/>
          </a:xfrm>
          <a:prstGeom prst="rect">
            <a:avLst/>
          </a:prstGeom>
        </p:spPr>
      </p:pic>
      <p:pic>
        <p:nvPicPr>
          <p:cNvPr id="7" name="Picture 6">
            <a:extLst>
              <a:ext uri="{FF2B5EF4-FFF2-40B4-BE49-F238E27FC236}">
                <a16:creationId xmlns:a16="http://schemas.microsoft.com/office/drawing/2014/main" id="{561A610D-27D9-4E9C-9076-11FE584D9A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80100" y="6580514"/>
            <a:ext cx="2076450" cy="666750"/>
          </a:xfrm>
          <a:prstGeom prst="rect">
            <a:avLst/>
          </a:prstGeom>
        </p:spPr>
      </p:pic>
      <p:pic>
        <p:nvPicPr>
          <p:cNvPr id="12" name="Picture 11">
            <a:extLst>
              <a:ext uri="{FF2B5EF4-FFF2-40B4-BE49-F238E27FC236}">
                <a16:creationId xmlns:a16="http://schemas.microsoft.com/office/drawing/2014/main" id="{36B4B386-B9DB-4060-ADAC-A1A4811558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99006" y="6523437"/>
            <a:ext cx="1773500" cy="780905"/>
          </a:xfrm>
          <a:prstGeom prst="rect">
            <a:avLst/>
          </a:prstGeom>
        </p:spPr>
      </p:pic>
      <p:pic>
        <p:nvPicPr>
          <p:cNvPr id="18" name="Graphic 17" descr="Add">
            <a:extLst>
              <a:ext uri="{FF2B5EF4-FFF2-40B4-BE49-F238E27FC236}">
                <a16:creationId xmlns:a16="http://schemas.microsoft.com/office/drawing/2014/main" id="{DF289E6E-7775-4AF0-BE80-7BC39A6BC24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54854" y="6670910"/>
            <a:ext cx="485958" cy="485958"/>
          </a:xfrm>
          <a:prstGeom prst="rect">
            <a:avLst/>
          </a:prstGeom>
        </p:spPr>
      </p:pic>
      <p:pic>
        <p:nvPicPr>
          <p:cNvPr id="19" name="Graphic 18" descr="Add">
            <a:extLst>
              <a:ext uri="{FF2B5EF4-FFF2-40B4-BE49-F238E27FC236}">
                <a16:creationId xmlns:a16="http://schemas.microsoft.com/office/drawing/2014/main" id="{1B8781D8-8DE1-4621-8508-6EE327FA78A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07689" y="6670910"/>
            <a:ext cx="485958" cy="485958"/>
          </a:xfrm>
          <a:prstGeom prst="rect">
            <a:avLst/>
          </a:prstGeom>
        </p:spPr>
      </p:pic>
      <p:pic>
        <p:nvPicPr>
          <p:cNvPr id="20" name="Graphic 19" descr="Add">
            <a:extLst>
              <a:ext uri="{FF2B5EF4-FFF2-40B4-BE49-F238E27FC236}">
                <a16:creationId xmlns:a16="http://schemas.microsoft.com/office/drawing/2014/main" id="{2695BC94-A056-40C8-982F-99A04D028EE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43440" y="6670910"/>
            <a:ext cx="485958" cy="485958"/>
          </a:xfrm>
          <a:prstGeom prst="rect">
            <a:avLst/>
          </a:prstGeom>
        </p:spPr>
      </p:pic>
      <p:sp>
        <p:nvSpPr>
          <p:cNvPr id="16" name="object 5">
            <a:extLst>
              <a:ext uri="{FF2B5EF4-FFF2-40B4-BE49-F238E27FC236}">
                <a16:creationId xmlns:a16="http://schemas.microsoft.com/office/drawing/2014/main" id="{7A57CD6A-049D-4FA7-B7A8-694F308E89A2}"/>
              </a:ext>
            </a:extLst>
          </p:cNvPr>
          <p:cNvSpPr/>
          <p:nvPr/>
        </p:nvSpPr>
        <p:spPr>
          <a:xfrm>
            <a:off x="415973" y="1190625"/>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3110318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408" y="163319"/>
            <a:ext cx="8629863" cy="535531"/>
          </a:xfrm>
          <a:prstGeom prst="rect">
            <a:avLst/>
          </a:prstGeom>
        </p:spPr>
        <p:txBody>
          <a:bodyPr vert="horz" lIns="91440" tIns="45720" rIns="91440" bIns="45720" rtlCol="0" anchor="ctr">
            <a:noAutofit/>
          </a:bodyPr>
          <a:lstStyle>
            <a:defPPr>
              <a:defRPr lang="en-US"/>
            </a:defPPr>
            <a:lvl1pPr indent="-200505" defTabSz="802020">
              <a:lnSpc>
                <a:spcPct val="90000"/>
              </a:lnSpc>
              <a:spcBef>
                <a:spcPts val="1103"/>
              </a:spcBef>
              <a:buFont typeface="Arial" panose="020B0604020202020204" pitchFamily="34" charset="0"/>
              <a:buNone/>
              <a:defRPr sz="3200" b="1" cap="all">
                <a:solidFill>
                  <a:schemeClr val="tx1">
                    <a:lumMod val="90000"/>
                    <a:lumOff val="10000"/>
                  </a:schemeClr>
                </a:solidFill>
                <a:latin typeface="Roboto Slab" pitchFamily="2" charset="0"/>
                <a:ea typeface="Roboto Slab" pitchFamily="2" charset="0"/>
              </a:defRPr>
            </a:lvl1pPr>
            <a:lvl2pPr marL="601515" indent="-200505" defTabSz="802020">
              <a:lnSpc>
                <a:spcPct val="90000"/>
              </a:lnSpc>
              <a:spcBef>
                <a:spcPts val="439"/>
              </a:spcBef>
              <a:buFont typeface="Arial" panose="020B0604020202020204" pitchFamily="34" charset="0"/>
              <a:buChar char="•"/>
              <a:defRPr sz="2105"/>
            </a:lvl2pPr>
            <a:lvl3pPr marL="1002525" indent="-200505" defTabSz="802020">
              <a:lnSpc>
                <a:spcPct val="90000"/>
              </a:lnSpc>
              <a:spcBef>
                <a:spcPts val="439"/>
              </a:spcBef>
              <a:buFont typeface="Arial" panose="020B0604020202020204" pitchFamily="34" charset="0"/>
              <a:buChar char="•"/>
              <a:defRPr sz="1754"/>
            </a:lvl3pPr>
            <a:lvl4pPr marL="1403535" indent="-200505" defTabSz="802020">
              <a:lnSpc>
                <a:spcPct val="90000"/>
              </a:lnSpc>
              <a:spcBef>
                <a:spcPts val="439"/>
              </a:spcBef>
              <a:buFont typeface="Arial" panose="020B0604020202020204" pitchFamily="34" charset="0"/>
              <a:buChar char="•"/>
              <a:defRPr sz="1579"/>
            </a:lvl4pPr>
            <a:lvl5pPr marL="1804546" indent="-200505" defTabSz="802020">
              <a:lnSpc>
                <a:spcPct val="90000"/>
              </a:lnSpc>
              <a:spcBef>
                <a:spcPts val="439"/>
              </a:spcBef>
              <a:buFont typeface="Arial" panose="020B0604020202020204" pitchFamily="34" charset="0"/>
              <a:buChar char="•"/>
              <a:defRPr sz="1579"/>
            </a:lvl5pPr>
            <a:lvl6pPr marL="2205556" indent="-200505" defTabSz="802020">
              <a:lnSpc>
                <a:spcPct val="90000"/>
              </a:lnSpc>
              <a:spcBef>
                <a:spcPts val="439"/>
              </a:spcBef>
              <a:buFont typeface="Arial" panose="020B0604020202020204" pitchFamily="34" charset="0"/>
              <a:buChar char="•"/>
              <a:defRPr sz="1579"/>
            </a:lvl6pPr>
            <a:lvl7pPr marL="2606566" indent="-200505" defTabSz="802020">
              <a:lnSpc>
                <a:spcPct val="90000"/>
              </a:lnSpc>
              <a:spcBef>
                <a:spcPts val="439"/>
              </a:spcBef>
              <a:buFont typeface="Arial" panose="020B0604020202020204" pitchFamily="34" charset="0"/>
              <a:buChar char="•"/>
              <a:defRPr sz="1579"/>
            </a:lvl7pPr>
            <a:lvl8pPr marL="3007576" indent="-200505" defTabSz="802020">
              <a:lnSpc>
                <a:spcPct val="90000"/>
              </a:lnSpc>
              <a:spcBef>
                <a:spcPts val="439"/>
              </a:spcBef>
              <a:buFont typeface="Arial" panose="020B0604020202020204" pitchFamily="34" charset="0"/>
              <a:buChar char="•"/>
              <a:defRPr sz="1579"/>
            </a:lvl8pPr>
            <a:lvl9pPr marL="3408586" indent="-200505" defTabSz="802020">
              <a:lnSpc>
                <a:spcPct val="90000"/>
              </a:lnSpc>
              <a:spcBef>
                <a:spcPts val="439"/>
              </a:spcBef>
              <a:buFont typeface="Arial" panose="020B0604020202020204" pitchFamily="34" charset="0"/>
              <a:buChar char="•"/>
              <a:defRPr sz="1579"/>
            </a:lvl9pPr>
          </a:lstStyle>
          <a:p>
            <a:r>
              <a:rPr lang="en-US" dirty="0"/>
              <a:t>CODs in Preparedness &amp; Response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812" y="1261145"/>
            <a:ext cx="10089775" cy="5870620"/>
          </a:xfrm>
          <a:prstGeom prst="rect">
            <a:avLst/>
          </a:prstGeom>
        </p:spPr>
      </p:pic>
      <p:sp>
        <p:nvSpPr>
          <p:cNvPr id="5" name="object 5">
            <a:extLst>
              <a:ext uri="{FF2B5EF4-FFF2-40B4-BE49-F238E27FC236}">
                <a16:creationId xmlns:a16="http://schemas.microsoft.com/office/drawing/2014/main" id="{C0CF47BB-3B6D-485F-B6D9-1A2474F74294}"/>
              </a:ext>
            </a:extLst>
          </p:cNvPr>
          <p:cNvSpPr/>
          <p:nvPr/>
        </p:nvSpPr>
        <p:spPr>
          <a:xfrm>
            <a:off x="450156" y="715995"/>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515941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0DF3D4-43F4-44EA-B0E2-0C9AFFAFD20F}"/>
              </a:ext>
            </a:extLst>
          </p:cNvPr>
          <p:cNvSpPr>
            <a:spLocks noGrp="1"/>
          </p:cNvSpPr>
          <p:nvPr>
            <p:ph type="body" sz="quarter" idx="4294967295"/>
          </p:nvPr>
        </p:nvSpPr>
        <p:spPr>
          <a:xfrm>
            <a:off x="306140" y="382101"/>
            <a:ext cx="6553200" cy="419100"/>
          </a:xfrm>
        </p:spPr>
        <p:txBody>
          <a:bodyPr vert="horz" lIns="91440" tIns="45720" rIns="91440" bIns="45720" rtlCol="0" anchor="ctr">
            <a:noAutofit/>
          </a:bodyPr>
          <a:lstStyle/>
          <a:p>
            <a:pPr marL="0">
              <a:spcBef>
                <a:spcPts val="1103"/>
              </a:spcBef>
              <a:buNone/>
            </a:pPr>
            <a:r>
              <a:rPr lang="en-US" sz="3200" b="1" cap="all" dirty="0">
                <a:solidFill>
                  <a:schemeClr val="tx1">
                    <a:lumMod val="90000"/>
                    <a:lumOff val="10000"/>
                  </a:schemeClr>
                </a:solidFill>
                <a:latin typeface="Roboto Slab" pitchFamily="2" charset="0"/>
                <a:ea typeface="Roboto Slab" pitchFamily="2" charset="0"/>
              </a:rPr>
              <a:t>WHERE DO I FIND THEM?</a:t>
            </a:r>
          </a:p>
        </p:txBody>
      </p:sp>
      <p:sp>
        <p:nvSpPr>
          <p:cNvPr id="3" name="Text Placeholder 2">
            <a:extLst>
              <a:ext uri="{FF2B5EF4-FFF2-40B4-BE49-F238E27FC236}">
                <a16:creationId xmlns:a16="http://schemas.microsoft.com/office/drawing/2014/main" id="{CDC148E4-19D7-41BA-B477-B2536075E967}"/>
              </a:ext>
            </a:extLst>
          </p:cNvPr>
          <p:cNvSpPr>
            <a:spLocks noGrp="1"/>
          </p:cNvSpPr>
          <p:nvPr>
            <p:ph type="body" sz="quarter" idx="4294967295"/>
          </p:nvPr>
        </p:nvSpPr>
        <p:spPr>
          <a:xfrm>
            <a:off x="334144" y="1046263"/>
            <a:ext cx="9372600" cy="563364"/>
          </a:xfrm>
        </p:spPr>
        <p:txBody>
          <a:bodyPr vert="horz" wrap="none" lIns="0" tIns="0" rIns="0" bIns="0" rtlCol="0" anchor="ctr">
            <a:noAutofit/>
          </a:bodyPr>
          <a:lstStyle/>
          <a:p>
            <a:pPr marL="0" indent="0">
              <a:buNone/>
            </a:pPr>
            <a:r>
              <a:rPr lang="es-ES" sz="2800" b="0" dirty="0">
                <a:solidFill>
                  <a:schemeClr val="tx1">
                    <a:lumMod val="65000"/>
                    <a:lumOff val="35000"/>
                  </a:schemeClr>
                </a:solidFill>
                <a:latin typeface="+mn-lt"/>
                <a:ea typeface="Roboto"/>
              </a:rPr>
              <a:t>Humanitarian</a:t>
            </a:r>
            <a:r>
              <a:rPr lang="es-ES" sz="3200" b="0" dirty="0">
                <a:solidFill>
                  <a:schemeClr val="tx1">
                    <a:lumMod val="65000"/>
                    <a:lumOff val="35000"/>
                  </a:schemeClr>
                </a:solidFill>
                <a:latin typeface="+mn-lt"/>
                <a:ea typeface="Roboto"/>
              </a:rPr>
              <a:t> Data Exchange</a:t>
            </a:r>
            <a:r>
              <a:rPr lang="en-US" sz="3200" dirty="0">
                <a:solidFill>
                  <a:schemeClr val="tx1">
                    <a:lumMod val="65000"/>
                    <a:lumOff val="35000"/>
                  </a:schemeClr>
                </a:solidFill>
                <a:ea typeface="Roboto"/>
              </a:rPr>
              <a:t> (HDX)</a:t>
            </a:r>
            <a:endParaRPr lang="en-US" sz="3200" b="0" dirty="0">
              <a:solidFill>
                <a:schemeClr val="tx1">
                  <a:lumMod val="65000"/>
                  <a:lumOff val="35000"/>
                </a:schemeClr>
              </a:solidFill>
              <a:latin typeface="+mn-lt"/>
              <a:ea typeface="Roboto"/>
            </a:endParaRPr>
          </a:p>
          <a:p>
            <a:pPr marL="0" indent="0">
              <a:buNone/>
            </a:pPr>
            <a:endParaRPr lang="en-US" sz="3200" b="0" dirty="0">
              <a:solidFill>
                <a:schemeClr val="tx1">
                  <a:lumMod val="65000"/>
                  <a:lumOff val="35000"/>
                </a:schemeClr>
              </a:solidFill>
              <a:latin typeface="+mn-lt"/>
              <a:ea typeface="Roboto"/>
            </a:endParaRPr>
          </a:p>
        </p:txBody>
      </p:sp>
      <p:sp>
        <p:nvSpPr>
          <p:cNvPr id="5" name="object 5">
            <a:extLst>
              <a:ext uri="{FF2B5EF4-FFF2-40B4-BE49-F238E27FC236}">
                <a16:creationId xmlns:a16="http://schemas.microsoft.com/office/drawing/2014/main" id="{63EC8865-791F-4D1E-996A-021731E50FCD}"/>
              </a:ext>
            </a:extLst>
          </p:cNvPr>
          <p:cNvSpPr/>
          <p:nvPr/>
        </p:nvSpPr>
        <p:spPr>
          <a:xfrm>
            <a:off x="697814" y="1190625"/>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pic>
        <p:nvPicPr>
          <p:cNvPr id="4" name="Picture 3">
            <a:extLst>
              <a:ext uri="{FF2B5EF4-FFF2-40B4-BE49-F238E27FC236}">
                <a16:creationId xmlns:a16="http://schemas.microsoft.com/office/drawing/2014/main" id="{1310F1B6-2494-42C8-8F67-7A33729281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062" y="1639301"/>
            <a:ext cx="10531276" cy="4535017"/>
          </a:xfrm>
          <a:prstGeom prst="rect">
            <a:avLst/>
          </a:prstGeom>
        </p:spPr>
      </p:pic>
      <p:pic>
        <p:nvPicPr>
          <p:cNvPr id="6" name="Picture 5">
            <a:extLst>
              <a:ext uri="{FF2B5EF4-FFF2-40B4-BE49-F238E27FC236}">
                <a16:creationId xmlns:a16="http://schemas.microsoft.com/office/drawing/2014/main" id="{60969558-1526-40E4-A4E3-8F5B2051CE5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062" y="6118325"/>
            <a:ext cx="10531276" cy="1381651"/>
          </a:xfrm>
          <a:prstGeom prst="rect">
            <a:avLst/>
          </a:prstGeom>
        </p:spPr>
      </p:pic>
    </p:spTree>
    <p:extLst>
      <p:ext uri="{BB962C8B-B14F-4D97-AF65-F5344CB8AC3E}">
        <p14:creationId xmlns:p14="http://schemas.microsoft.com/office/powerpoint/2010/main" val="445646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0DF3D4-43F4-44EA-B0E2-0C9AFFAFD20F}"/>
              </a:ext>
            </a:extLst>
          </p:cNvPr>
          <p:cNvSpPr>
            <a:spLocks noGrp="1"/>
          </p:cNvSpPr>
          <p:nvPr>
            <p:ph type="body" sz="quarter" idx="4294967295"/>
          </p:nvPr>
        </p:nvSpPr>
        <p:spPr>
          <a:xfrm>
            <a:off x="306140" y="548271"/>
            <a:ext cx="6553200" cy="419100"/>
          </a:xfrm>
        </p:spPr>
        <p:txBody>
          <a:bodyPr vert="horz" lIns="91440" tIns="45720" rIns="91440" bIns="45720" rtlCol="0" anchor="ctr">
            <a:noAutofit/>
          </a:bodyPr>
          <a:lstStyle/>
          <a:p>
            <a:pPr marL="0">
              <a:spcBef>
                <a:spcPts val="1103"/>
              </a:spcBef>
              <a:buNone/>
            </a:pPr>
            <a:r>
              <a:rPr lang="en-US" sz="3200" b="1" cap="all" dirty="0">
                <a:solidFill>
                  <a:schemeClr val="tx1">
                    <a:lumMod val="90000"/>
                    <a:lumOff val="10000"/>
                  </a:schemeClr>
                </a:solidFill>
                <a:latin typeface="Roboto Slab" pitchFamily="2" charset="0"/>
                <a:ea typeface="Roboto Slab" pitchFamily="2" charset="0"/>
              </a:rPr>
              <a:t>WHERE DO I FIND THEM?</a:t>
            </a:r>
          </a:p>
        </p:txBody>
      </p:sp>
      <p:sp>
        <p:nvSpPr>
          <p:cNvPr id="3" name="Text Placeholder 2">
            <a:extLst>
              <a:ext uri="{FF2B5EF4-FFF2-40B4-BE49-F238E27FC236}">
                <a16:creationId xmlns:a16="http://schemas.microsoft.com/office/drawing/2014/main" id="{CDC148E4-19D7-41BA-B477-B2536075E967}"/>
              </a:ext>
            </a:extLst>
          </p:cNvPr>
          <p:cNvSpPr>
            <a:spLocks noGrp="1"/>
          </p:cNvSpPr>
          <p:nvPr>
            <p:ph type="body" sz="quarter" idx="4294967295"/>
          </p:nvPr>
        </p:nvSpPr>
        <p:spPr>
          <a:xfrm>
            <a:off x="440647" y="1327443"/>
            <a:ext cx="9372600" cy="342900"/>
          </a:xfrm>
        </p:spPr>
        <p:txBody>
          <a:bodyPr vert="horz" wrap="none" lIns="0" tIns="0" rIns="0" bIns="0" rtlCol="0" anchor="ctr">
            <a:noAutofit/>
          </a:bodyPr>
          <a:lstStyle/>
          <a:p>
            <a:pPr marL="0" indent="0">
              <a:buNone/>
            </a:pPr>
            <a:r>
              <a:rPr lang="en-US" sz="2800" dirty="0">
                <a:solidFill>
                  <a:schemeClr val="tx1">
                    <a:lumMod val="65000"/>
                    <a:lumOff val="35000"/>
                  </a:schemeClr>
                </a:solidFill>
                <a:ea typeface="Roboto"/>
              </a:rPr>
              <a:t>Core COD Dashboard</a:t>
            </a:r>
          </a:p>
          <a:p>
            <a:pPr marL="0" indent="0">
              <a:buNone/>
            </a:pPr>
            <a:endParaRPr lang="en-US" sz="2800" dirty="0">
              <a:solidFill>
                <a:schemeClr val="tx1">
                  <a:lumMod val="65000"/>
                  <a:lumOff val="35000"/>
                </a:schemeClr>
              </a:solidFill>
              <a:ea typeface="Roboto"/>
            </a:endParaRPr>
          </a:p>
        </p:txBody>
      </p:sp>
      <p:pic>
        <p:nvPicPr>
          <p:cNvPr id="6" name="Picture 5">
            <a:extLst>
              <a:ext uri="{FF2B5EF4-FFF2-40B4-BE49-F238E27FC236}">
                <a16:creationId xmlns:a16="http://schemas.microsoft.com/office/drawing/2014/main" id="{6F7B0303-5EE3-444F-9D5B-FABE6075E2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7814" y="2181225"/>
            <a:ext cx="9438290" cy="914400"/>
          </a:xfrm>
          <a:prstGeom prst="rect">
            <a:avLst/>
          </a:prstGeom>
        </p:spPr>
      </p:pic>
      <p:pic>
        <p:nvPicPr>
          <p:cNvPr id="7" name="Picture 6">
            <a:extLst>
              <a:ext uri="{FF2B5EF4-FFF2-40B4-BE49-F238E27FC236}">
                <a16:creationId xmlns:a16="http://schemas.microsoft.com/office/drawing/2014/main" id="{61F1F585-E592-4393-9B15-CC807716EA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7814" y="3095625"/>
            <a:ext cx="9459310" cy="914400"/>
          </a:xfrm>
          <a:prstGeom prst="rect">
            <a:avLst/>
          </a:prstGeom>
        </p:spPr>
      </p:pic>
      <p:pic>
        <p:nvPicPr>
          <p:cNvPr id="8" name="Picture 7">
            <a:extLst>
              <a:ext uri="{FF2B5EF4-FFF2-40B4-BE49-F238E27FC236}">
                <a16:creationId xmlns:a16="http://schemas.microsoft.com/office/drawing/2014/main" id="{971AA873-FA0F-4100-A9B0-3D3AD2A2949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814" y="3825737"/>
            <a:ext cx="9297772" cy="924640"/>
          </a:xfrm>
          <a:prstGeom prst="rect">
            <a:avLst/>
          </a:prstGeom>
        </p:spPr>
      </p:pic>
      <p:pic>
        <p:nvPicPr>
          <p:cNvPr id="9" name="Picture 8">
            <a:extLst>
              <a:ext uri="{FF2B5EF4-FFF2-40B4-BE49-F238E27FC236}">
                <a16:creationId xmlns:a16="http://schemas.microsoft.com/office/drawing/2014/main" id="{3EC62909-714D-431C-9273-AB929C2499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2917" y="4905789"/>
            <a:ext cx="9063080" cy="2286000"/>
          </a:xfrm>
          <a:prstGeom prst="rect">
            <a:avLst/>
          </a:prstGeom>
        </p:spPr>
      </p:pic>
      <p:sp>
        <p:nvSpPr>
          <p:cNvPr id="10" name="object 5">
            <a:extLst>
              <a:ext uri="{FF2B5EF4-FFF2-40B4-BE49-F238E27FC236}">
                <a16:creationId xmlns:a16="http://schemas.microsoft.com/office/drawing/2014/main" id="{92CB253C-5589-4C7E-AC5C-ADFFDB773560}"/>
              </a:ext>
            </a:extLst>
          </p:cNvPr>
          <p:cNvSpPr/>
          <p:nvPr/>
        </p:nvSpPr>
        <p:spPr>
          <a:xfrm>
            <a:off x="453451" y="1008132"/>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
        <p:nvSpPr>
          <p:cNvPr id="4" name="Rectangle 3">
            <a:extLst>
              <a:ext uri="{FF2B5EF4-FFF2-40B4-BE49-F238E27FC236}">
                <a16:creationId xmlns:a16="http://schemas.microsoft.com/office/drawing/2014/main" id="{E122250E-5A5F-45CB-887B-816A9D15EAAF}"/>
              </a:ext>
            </a:extLst>
          </p:cNvPr>
          <p:cNvSpPr/>
          <p:nvPr/>
        </p:nvSpPr>
        <p:spPr>
          <a:xfrm>
            <a:off x="7146900" y="1189340"/>
            <a:ext cx="2459776" cy="369332"/>
          </a:xfrm>
          <a:prstGeom prst="rect">
            <a:avLst/>
          </a:prstGeom>
        </p:spPr>
        <p:txBody>
          <a:bodyPr wrap="none">
            <a:spAutoFit/>
          </a:bodyPr>
          <a:lstStyle/>
          <a:p>
            <a:r>
              <a:rPr lang="en-US" dirty="0">
                <a:hlinkClick r:id="rId7"/>
              </a:rPr>
              <a:t>https://cod.unocha.org/</a:t>
            </a:r>
            <a:endParaRPr lang="en-US" dirty="0"/>
          </a:p>
        </p:txBody>
      </p:sp>
    </p:spTree>
    <p:extLst>
      <p:ext uri="{BB962C8B-B14F-4D97-AF65-F5344CB8AC3E}">
        <p14:creationId xmlns:p14="http://schemas.microsoft.com/office/powerpoint/2010/main" val="2959990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D4E1E2-EB5F-4013-AF4D-C84B5B89F7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719" y="5987"/>
            <a:ext cx="8862801" cy="5527799"/>
          </a:xfrm>
          <a:prstGeom prst="rect">
            <a:avLst/>
          </a:prstGeom>
        </p:spPr>
      </p:pic>
      <p:pic>
        <p:nvPicPr>
          <p:cNvPr id="33" name="Picture 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0764" y="1790210"/>
            <a:ext cx="5327177" cy="3604049"/>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8357" y="2884355"/>
            <a:ext cx="3811974" cy="2700543"/>
          </a:xfrm>
          <a:prstGeom prst="rect">
            <a:avLst/>
          </a:prstGeom>
        </p:spPr>
      </p:pic>
      <p:pic>
        <p:nvPicPr>
          <p:cNvPr id="15" name="Picture 14" descr="A close up of a map&#10;&#10;Description automatically generated">
            <a:extLst>
              <a:ext uri="{FF2B5EF4-FFF2-40B4-BE49-F238E27FC236}">
                <a16:creationId xmlns:a16="http://schemas.microsoft.com/office/drawing/2014/main" id="{632EF61B-33ED-49E3-BD58-F12A876CCD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887" y="3247767"/>
            <a:ext cx="3008376" cy="4254703"/>
          </a:xfrm>
          <a:prstGeom prst="rect">
            <a:avLst/>
          </a:prstGeom>
        </p:spPr>
      </p:pic>
      <p:sp>
        <p:nvSpPr>
          <p:cNvPr id="12" name="Rectangle 11"/>
          <p:cNvSpPr/>
          <p:nvPr/>
        </p:nvSpPr>
        <p:spPr>
          <a:xfrm>
            <a:off x="3690598" y="5320249"/>
            <a:ext cx="558121" cy="719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6" name="Rectangle 15"/>
          <p:cNvSpPr/>
          <p:nvPr/>
        </p:nvSpPr>
        <p:spPr>
          <a:xfrm>
            <a:off x="9047410" y="5320250"/>
            <a:ext cx="643484" cy="146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7" name="Rectangle 16"/>
          <p:cNvSpPr/>
          <p:nvPr/>
        </p:nvSpPr>
        <p:spPr>
          <a:xfrm>
            <a:off x="8565838" y="6068995"/>
            <a:ext cx="963143" cy="719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8" name="Rectangle 17"/>
          <p:cNvSpPr/>
          <p:nvPr/>
        </p:nvSpPr>
        <p:spPr>
          <a:xfrm>
            <a:off x="6735092" y="4863408"/>
            <a:ext cx="798027" cy="289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19" name="Rectangle 18"/>
          <p:cNvSpPr/>
          <p:nvPr/>
        </p:nvSpPr>
        <p:spPr>
          <a:xfrm>
            <a:off x="6735092" y="5123610"/>
            <a:ext cx="632533" cy="251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sp>
        <p:nvSpPr>
          <p:cNvPr id="20" name="Rectangle 19"/>
          <p:cNvSpPr/>
          <p:nvPr/>
        </p:nvSpPr>
        <p:spPr>
          <a:xfrm>
            <a:off x="6583313" y="5320248"/>
            <a:ext cx="211873" cy="35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solidFill>
                <a:prstClr val="white"/>
              </a:solidFill>
              <a:latin typeface="Calibri" panose="020F0502020204030204"/>
            </a:endParaRPr>
          </a:p>
        </p:txBody>
      </p:sp>
      <p:pic>
        <p:nvPicPr>
          <p:cNvPr id="29" name="Picture 2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8308" y="4863408"/>
            <a:ext cx="3811974" cy="2732310"/>
          </a:xfrm>
          <a:prstGeom prst="rect">
            <a:avLst/>
          </a:prstGeom>
        </p:spPr>
      </p:pic>
      <p:pic>
        <p:nvPicPr>
          <p:cNvPr id="30" name="Picture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2245" y="1722257"/>
            <a:ext cx="3761474" cy="2701963"/>
          </a:xfrm>
          <a:prstGeom prst="rect">
            <a:avLst/>
          </a:prstGeom>
        </p:spPr>
      </p:pic>
      <p:pic>
        <p:nvPicPr>
          <p:cNvPr id="32" name="Picture 3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11788" y="2979588"/>
            <a:ext cx="3033748" cy="4296113"/>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22168" y="3418548"/>
            <a:ext cx="2991551" cy="4230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3041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4F824E-7252-4633-B037-1F9777AB950B}"/>
              </a:ext>
            </a:extLst>
          </p:cNvPr>
          <p:cNvSpPr>
            <a:spLocks noGrp="1"/>
          </p:cNvSpPr>
          <p:nvPr>
            <p:ph type="body" sz="quarter" idx="4294967295"/>
          </p:nvPr>
        </p:nvSpPr>
        <p:spPr>
          <a:xfrm>
            <a:off x="376149" y="502990"/>
            <a:ext cx="9753600" cy="419100"/>
          </a:xfrm>
        </p:spPr>
        <p:txBody>
          <a:bodyPr vert="horz" lIns="91440" tIns="45720" rIns="91440" bIns="45720" rtlCol="0" anchor="ctr">
            <a:noAutofit/>
          </a:bodyPr>
          <a:lstStyle/>
          <a:p>
            <a:pPr marL="0">
              <a:spcBef>
                <a:spcPts val="1103"/>
              </a:spcBef>
              <a:buNone/>
            </a:pPr>
            <a:r>
              <a:rPr lang="en-US" sz="3200" b="1" cap="all" dirty="0">
                <a:solidFill>
                  <a:schemeClr val="tx1">
                    <a:lumMod val="90000"/>
                    <a:lumOff val="10000"/>
                  </a:schemeClr>
                </a:solidFill>
                <a:latin typeface="Roboto Slab" pitchFamily="2" charset="0"/>
                <a:ea typeface="Roboto Slab" pitchFamily="2" charset="0"/>
              </a:rPr>
              <a:t>WHERE TO FIND MORE INFORMATION ON CODs</a:t>
            </a:r>
          </a:p>
        </p:txBody>
      </p:sp>
      <p:sp>
        <p:nvSpPr>
          <p:cNvPr id="3" name="Text Placeholder 2">
            <a:extLst>
              <a:ext uri="{FF2B5EF4-FFF2-40B4-BE49-F238E27FC236}">
                <a16:creationId xmlns:a16="http://schemas.microsoft.com/office/drawing/2014/main" id="{E6DCF0F1-C09B-4572-85B0-522BB3B94ACF}"/>
              </a:ext>
            </a:extLst>
          </p:cNvPr>
          <p:cNvSpPr>
            <a:spLocks noGrp="1"/>
          </p:cNvSpPr>
          <p:nvPr>
            <p:ph type="body" sz="quarter" idx="4294967295"/>
          </p:nvPr>
        </p:nvSpPr>
        <p:spPr>
          <a:xfrm>
            <a:off x="438375" y="1106526"/>
            <a:ext cx="6786860" cy="267358"/>
          </a:xfrm>
        </p:spPr>
        <p:txBody>
          <a:bodyPr>
            <a:noAutofit/>
          </a:bodyPr>
          <a:lstStyle/>
          <a:p>
            <a:pPr marL="0" indent="0">
              <a:buNone/>
            </a:pPr>
            <a:r>
              <a:rPr lang="en-US" sz="2800" dirty="0">
                <a:solidFill>
                  <a:schemeClr val="bg1">
                    <a:lumMod val="50000"/>
                  </a:schemeClr>
                </a:solidFill>
              </a:rPr>
              <a:t>OCHA Information Management Toolbox</a:t>
            </a:r>
          </a:p>
        </p:txBody>
      </p:sp>
      <p:pic>
        <p:nvPicPr>
          <p:cNvPr id="8" name="Picture 7">
            <a:extLst>
              <a:ext uri="{FF2B5EF4-FFF2-40B4-BE49-F238E27FC236}">
                <a16:creationId xmlns:a16="http://schemas.microsoft.com/office/drawing/2014/main" id="{FAD2DCFB-502E-4839-9B91-9B8483C5F7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14" y="3355720"/>
            <a:ext cx="10564086" cy="3375179"/>
          </a:xfrm>
          <a:prstGeom prst="rect">
            <a:avLst/>
          </a:prstGeom>
        </p:spPr>
      </p:pic>
      <p:sp>
        <p:nvSpPr>
          <p:cNvPr id="9" name="Oval 8">
            <a:extLst>
              <a:ext uri="{FF2B5EF4-FFF2-40B4-BE49-F238E27FC236}">
                <a16:creationId xmlns:a16="http://schemas.microsoft.com/office/drawing/2014/main" id="{B546C938-477B-498D-B49B-DBA9E4CD6F8E}"/>
              </a:ext>
            </a:extLst>
          </p:cNvPr>
          <p:cNvSpPr/>
          <p:nvPr/>
        </p:nvSpPr>
        <p:spPr>
          <a:xfrm>
            <a:off x="4737100" y="3552825"/>
            <a:ext cx="3200400" cy="263739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EEA3BB-35DA-4C86-8D49-6B5CFC9F54A8}"/>
              </a:ext>
            </a:extLst>
          </p:cNvPr>
          <p:cNvSpPr/>
          <p:nvPr/>
        </p:nvSpPr>
        <p:spPr>
          <a:xfrm>
            <a:off x="53800" y="4219963"/>
            <a:ext cx="2092500" cy="238086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01D125C-86D0-42DB-AEF1-979F6B9CAE10}"/>
              </a:ext>
            </a:extLst>
          </p:cNvPr>
          <p:cNvGrpSpPr/>
          <p:nvPr/>
        </p:nvGrpSpPr>
        <p:grpSpPr>
          <a:xfrm>
            <a:off x="53800" y="2181225"/>
            <a:ext cx="10398299" cy="1187164"/>
            <a:chOff x="53800" y="2181225"/>
            <a:chExt cx="10398299" cy="1187164"/>
          </a:xfrm>
        </p:grpSpPr>
        <p:pic>
          <p:nvPicPr>
            <p:cNvPr id="7" name="Picture 6">
              <a:extLst>
                <a:ext uri="{FF2B5EF4-FFF2-40B4-BE49-F238E27FC236}">
                  <a16:creationId xmlns:a16="http://schemas.microsoft.com/office/drawing/2014/main" id="{B716F9D3-731C-49BB-A5CB-227B4B5F0E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800" y="2181225"/>
              <a:ext cx="10398299" cy="1187164"/>
            </a:xfrm>
            <a:prstGeom prst="rect">
              <a:avLst/>
            </a:prstGeom>
          </p:spPr>
        </p:pic>
        <p:sp>
          <p:nvSpPr>
            <p:cNvPr id="11" name="Rectangle 10">
              <a:extLst>
                <a:ext uri="{FF2B5EF4-FFF2-40B4-BE49-F238E27FC236}">
                  <a16:creationId xmlns:a16="http://schemas.microsoft.com/office/drawing/2014/main" id="{EE2E2DCF-0F0C-47DA-A426-85A782592560}"/>
                </a:ext>
              </a:extLst>
            </p:cNvPr>
            <p:cNvSpPr/>
            <p:nvPr/>
          </p:nvSpPr>
          <p:spPr>
            <a:xfrm>
              <a:off x="8394699" y="2220456"/>
              <a:ext cx="2057399" cy="283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bject 5">
            <a:extLst>
              <a:ext uri="{FF2B5EF4-FFF2-40B4-BE49-F238E27FC236}">
                <a16:creationId xmlns:a16="http://schemas.microsoft.com/office/drawing/2014/main" id="{32053D15-EA3F-446A-8339-1AF30A052584}"/>
              </a:ext>
            </a:extLst>
          </p:cNvPr>
          <p:cNvSpPr/>
          <p:nvPr/>
        </p:nvSpPr>
        <p:spPr>
          <a:xfrm>
            <a:off x="453451" y="1008132"/>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246709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5EDCFC-3525-4FF3-982D-0C6B8195D279}"/>
              </a:ext>
            </a:extLst>
          </p:cNvPr>
          <p:cNvSpPr>
            <a:spLocks noGrp="1"/>
          </p:cNvSpPr>
          <p:nvPr>
            <p:ph type="body" sz="quarter" idx="4294967295"/>
          </p:nvPr>
        </p:nvSpPr>
        <p:spPr>
          <a:xfrm>
            <a:off x="522164" y="1036390"/>
            <a:ext cx="6553200" cy="419100"/>
          </a:xfrm>
        </p:spPr>
        <p:txBody>
          <a:bodyPr vert="horz" lIns="91440" tIns="45720" rIns="91440" bIns="45720" rtlCol="0" anchor="ctr">
            <a:normAutofit fontScale="85000" lnSpcReduction="20000"/>
          </a:bodyPr>
          <a:lstStyle/>
          <a:p>
            <a:pPr defTabSz="914400">
              <a:spcBef>
                <a:spcPct val="0"/>
              </a:spcBef>
              <a:buNone/>
            </a:pPr>
            <a:r>
              <a:rPr lang="en-US" sz="3200" b="1" cap="all" dirty="0">
                <a:latin typeface="Roboto Slab" pitchFamily="2" charset="0"/>
                <a:ea typeface="Roboto Slab" pitchFamily="2" charset="0"/>
              </a:rPr>
              <a:t>WHY ARE CODs IMPORTANT?</a:t>
            </a:r>
          </a:p>
        </p:txBody>
      </p:sp>
      <p:pic>
        <p:nvPicPr>
          <p:cNvPr id="11" name="Picture 10" descr="A picture containing drawing, computer&#10;&#10;Description automatically generated">
            <a:extLst>
              <a:ext uri="{FF2B5EF4-FFF2-40B4-BE49-F238E27FC236}">
                <a16:creationId xmlns:a16="http://schemas.microsoft.com/office/drawing/2014/main" id="{D0C29BAC-E722-46DE-A4F7-A1A7244330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025" y="3296975"/>
            <a:ext cx="2171700" cy="2105025"/>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F6F3A26-2BC7-416B-9FD7-B7B5FD625F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5425" y="2963600"/>
            <a:ext cx="2438400" cy="24384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F654BBC6-F434-45A9-B2FC-1A654CDA865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94362" y="3095626"/>
            <a:ext cx="2143125" cy="2143125"/>
          </a:xfrm>
          <a:prstGeom prst="rect">
            <a:avLst/>
          </a:prstGeom>
        </p:spPr>
      </p:pic>
      <p:pic>
        <p:nvPicPr>
          <p:cNvPr id="19" name="Picture 18" descr="A close up of a sign&#10;&#10;Description automatically generated">
            <a:extLst>
              <a:ext uri="{FF2B5EF4-FFF2-40B4-BE49-F238E27FC236}">
                <a16:creationId xmlns:a16="http://schemas.microsoft.com/office/drawing/2014/main" id="{D59CB615-B64D-43A5-AEDC-F3812460109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42300" y="3095625"/>
            <a:ext cx="2143125" cy="2143125"/>
          </a:xfrm>
          <a:prstGeom prst="rect">
            <a:avLst/>
          </a:prstGeom>
        </p:spPr>
      </p:pic>
      <p:sp>
        <p:nvSpPr>
          <p:cNvPr id="7" name="object 5">
            <a:extLst>
              <a:ext uri="{FF2B5EF4-FFF2-40B4-BE49-F238E27FC236}">
                <a16:creationId xmlns:a16="http://schemas.microsoft.com/office/drawing/2014/main" id="{381F16CD-6D44-402C-B117-AE026B6AE5E7}"/>
              </a:ext>
            </a:extLst>
          </p:cNvPr>
          <p:cNvSpPr/>
          <p:nvPr/>
        </p:nvSpPr>
        <p:spPr>
          <a:xfrm>
            <a:off x="738188" y="1477169"/>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275087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1273" y="4213473"/>
            <a:ext cx="7790853" cy="1550233"/>
          </a:xfrm>
          <a:prstGeom prst="rect">
            <a:avLst/>
          </a:prstGeom>
          <a:noFill/>
        </p:spPr>
        <p:txBody>
          <a:bodyPr wrap="square" rtlCol="0">
            <a:spAutoFit/>
          </a:bodyPr>
          <a:lstStyle/>
          <a:p>
            <a:pPr marL="250631" indent="-250631">
              <a:buFont typeface="Arial" charset="0"/>
              <a:buChar char="•"/>
            </a:pPr>
            <a:endParaRPr lang="en-US" sz="3158" dirty="0">
              <a:solidFill>
                <a:prstClr val="black"/>
              </a:solidFill>
              <a:latin typeface="Calibri" panose="020F0502020204030204"/>
            </a:endParaRPr>
          </a:p>
          <a:p>
            <a:pPr marL="250631" indent="-250631">
              <a:buFont typeface="Arial" charset="0"/>
              <a:buChar char="•"/>
            </a:pPr>
            <a:endParaRPr lang="en-US" sz="3158" dirty="0">
              <a:solidFill>
                <a:prstClr val="black"/>
              </a:solidFill>
              <a:latin typeface="Calibri" panose="020F0502020204030204"/>
            </a:endParaRPr>
          </a:p>
          <a:p>
            <a:pPr marL="250631" indent="-250631">
              <a:buFont typeface="Arial" charset="0"/>
              <a:buChar char="•"/>
            </a:pPr>
            <a:endParaRPr lang="en-US" sz="3158" dirty="0">
              <a:solidFill>
                <a:prstClr val="black"/>
              </a:solidFill>
              <a:latin typeface="Calibri" panose="020F0502020204030204"/>
            </a:endParaRPr>
          </a:p>
        </p:txBody>
      </p:sp>
      <p:sp>
        <p:nvSpPr>
          <p:cNvPr id="4" name="Rectangle 3">
            <a:extLst>
              <a:ext uri="{FF2B5EF4-FFF2-40B4-BE49-F238E27FC236}">
                <a16:creationId xmlns:a16="http://schemas.microsoft.com/office/drawing/2014/main" id="{64AF72F9-D570-4420-A0C7-DF80D5E07B5B}"/>
              </a:ext>
            </a:extLst>
          </p:cNvPr>
          <p:cNvSpPr/>
          <p:nvPr/>
        </p:nvSpPr>
        <p:spPr>
          <a:xfrm>
            <a:off x="603450" y="1446555"/>
            <a:ext cx="9486498" cy="4669740"/>
          </a:xfrm>
          <a:prstGeom prst="rect">
            <a:avLst/>
          </a:prstGeom>
        </p:spPr>
        <p:txBody>
          <a:bodyPr wrap="square" anchor="t">
            <a:spAutoFit/>
          </a:bodyPr>
          <a:lstStyle/>
          <a:p>
            <a:pPr marL="342900" lvl="0" indent="-342900">
              <a:lnSpc>
                <a:spcPct val="107000"/>
              </a:lnSpc>
              <a:spcAft>
                <a:spcPts val="1200"/>
              </a:spcAft>
              <a:buFont typeface="+mj-lt"/>
              <a:buAutoNum type="arabicPeriod"/>
            </a:pPr>
            <a:r>
              <a:rPr lang="en-US" sz="2800" dirty="0">
                <a:latin typeface="Arial"/>
                <a:ea typeface="DengXian"/>
                <a:cs typeface="Arial"/>
              </a:rPr>
              <a:t>CODs are required in in all humanitarian responses and are more than a dataset</a:t>
            </a:r>
            <a:endParaRPr lang="en-US" sz="2800" dirty="0">
              <a:latin typeface="Calibri"/>
              <a:ea typeface="DengXian"/>
              <a:cs typeface="Arial"/>
            </a:endParaRPr>
          </a:p>
          <a:p>
            <a:pPr marL="342900" lvl="0" indent="-342900">
              <a:lnSpc>
                <a:spcPct val="107000"/>
              </a:lnSpc>
              <a:spcAft>
                <a:spcPts val="1200"/>
              </a:spcAft>
              <a:buFont typeface="+mj-lt"/>
              <a:buAutoNum type="arabicPeriod"/>
            </a:pPr>
            <a:r>
              <a:rPr lang="en-US" sz="2800" dirty="0">
                <a:latin typeface="Arial"/>
                <a:ea typeface="DengXian"/>
                <a:cs typeface="Arial"/>
              </a:rPr>
              <a:t>P-codes are a unique ID that are used in almost all data collection, processing, and analysis in humanitarian response</a:t>
            </a:r>
            <a:endParaRPr lang="en-US" sz="2800" dirty="0">
              <a:latin typeface="Calibri"/>
              <a:ea typeface="DengXian"/>
              <a:cs typeface="Arial"/>
            </a:endParaRPr>
          </a:p>
          <a:p>
            <a:pPr marL="342900" lvl="0" indent="-342900">
              <a:lnSpc>
                <a:spcPct val="107000"/>
              </a:lnSpc>
              <a:spcAft>
                <a:spcPts val="1200"/>
              </a:spcAft>
              <a:buFont typeface="+mj-lt"/>
              <a:buAutoNum type="arabicPeriod"/>
            </a:pPr>
            <a:r>
              <a:rPr lang="en-US" sz="2800" dirty="0">
                <a:latin typeface="Arial"/>
                <a:ea typeface="DengXian"/>
                <a:cs typeface="Arial"/>
              </a:rPr>
              <a:t>The partnerships and coordination that take place as a result of CODs is as valuable as the datasets themselves</a:t>
            </a:r>
            <a:endParaRPr lang="en-US" sz="2800" dirty="0">
              <a:latin typeface="Calibri"/>
              <a:ea typeface="DengXian"/>
              <a:cs typeface="Arial"/>
            </a:endParaRPr>
          </a:p>
          <a:p>
            <a:pPr marL="342900" lvl="0" indent="-342900">
              <a:lnSpc>
                <a:spcPct val="107000"/>
              </a:lnSpc>
              <a:spcAft>
                <a:spcPts val="1200"/>
              </a:spcAft>
              <a:buFont typeface="+mj-lt"/>
              <a:buAutoNum type="arabicPeriod"/>
            </a:pPr>
            <a:r>
              <a:rPr lang="en-US" sz="2800" dirty="0">
                <a:latin typeface="Arial"/>
                <a:ea typeface="DengXian"/>
                <a:cs typeface="Arial"/>
              </a:rPr>
              <a:t>CODs should be shared on HDX</a:t>
            </a:r>
          </a:p>
        </p:txBody>
      </p:sp>
      <p:sp>
        <p:nvSpPr>
          <p:cNvPr id="2" name="Text Placeholder 1">
            <a:extLst>
              <a:ext uri="{FF2B5EF4-FFF2-40B4-BE49-F238E27FC236}">
                <a16:creationId xmlns:a16="http://schemas.microsoft.com/office/drawing/2014/main" id="{58FF7399-67B1-4123-9941-884915AF77A8}"/>
              </a:ext>
            </a:extLst>
          </p:cNvPr>
          <p:cNvSpPr>
            <a:spLocks noGrp="1"/>
          </p:cNvSpPr>
          <p:nvPr>
            <p:ph type="body" sz="quarter" idx="4294967295"/>
          </p:nvPr>
        </p:nvSpPr>
        <p:spPr>
          <a:xfrm>
            <a:off x="378148" y="480023"/>
            <a:ext cx="6553200" cy="419100"/>
          </a:xfrm>
        </p:spPr>
        <p:txBody>
          <a:bodyPr vert="horz" lIns="91440" tIns="45720" rIns="91440" bIns="45720" rtlCol="0" anchor="ctr">
            <a:noAutofit/>
          </a:bodyPr>
          <a:lstStyle/>
          <a:p>
            <a:pPr marL="0">
              <a:spcBef>
                <a:spcPts val="1103"/>
              </a:spcBef>
              <a:buNone/>
            </a:pPr>
            <a:r>
              <a:rPr lang="en-US" sz="3200" b="1" cap="all">
                <a:solidFill>
                  <a:schemeClr val="tx1">
                    <a:lumMod val="90000"/>
                    <a:lumOff val="10000"/>
                  </a:schemeClr>
                </a:solidFill>
                <a:latin typeface="Roboto Slab" pitchFamily="2" charset="0"/>
                <a:ea typeface="Roboto Slab" pitchFamily="2" charset="0"/>
              </a:rPr>
              <a:t>Summary</a:t>
            </a:r>
          </a:p>
        </p:txBody>
      </p:sp>
    </p:spTree>
    <p:extLst>
      <p:ext uri="{BB962C8B-B14F-4D97-AF65-F5344CB8AC3E}">
        <p14:creationId xmlns:p14="http://schemas.microsoft.com/office/powerpoint/2010/main" val="972119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F9962-0B6E-4E5A-B588-3B557867B919}"/>
              </a:ext>
            </a:extLst>
          </p:cNvPr>
          <p:cNvSpPr>
            <a:spLocks noGrp="1"/>
          </p:cNvSpPr>
          <p:nvPr>
            <p:ph type="body" sz="quarter" idx="10"/>
          </p:nvPr>
        </p:nvSpPr>
        <p:spPr>
          <a:xfrm>
            <a:off x="764127" y="3421385"/>
            <a:ext cx="9165145" cy="1409700"/>
          </a:xfrm>
        </p:spPr>
        <p:txBody>
          <a:bodyPr anchor="t">
            <a:normAutofit fontScale="92500" lnSpcReduction="10000"/>
          </a:bodyPr>
          <a:lstStyle/>
          <a:p>
            <a:pPr marL="0" indent="0">
              <a:buNone/>
            </a:pPr>
            <a:r>
              <a:rPr lang="en-US" dirty="0">
                <a:latin typeface="Roboto Slab"/>
                <a:ea typeface="Roboto Slab"/>
              </a:rPr>
              <a:t>Questions or Comments</a:t>
            </a:r>
          </a:p>
          <a:p>
            <a:pPr marL="0" indent="0">
              <a:buNone/>
            </a:pPr>
            <a:r>
              <a:rPr lang="en-US" sz="6600" dirty="0">
                <a:latin typeface="Roboto Slab"/>
                <a:ea typeface="Roboto Slab"/>
              </a:rPr>
              <a:t>?</a:t>
            </a:r>
          </a:p>
        </p:txBody>
      </p:sp>
    </p:spTree>
    <p:extLst>
      <p:ext uri="{BB962C8B-B14F-4D97-AF65-F5344CB8AC3E}">
        <p14:creationId xmlns:p14="http://schemas.microsoft.com/office/powerpoint/2010/main" val="19030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CBF3-9E92-4C57-B42E-6F8F5756F311}"/>
              </a:ext>
            </a:extLst>
          </p:cNvPr>
          <p:cNvSpPr>
            <a:spLocks noGrp="1"/>
          </p:cNvSpPr>
          <p:nvPr>
            <p:ph type="title"/>
          </p:nvPr>
        </p:nvSpPr>
        <p:spPr>
          <a:xfrm>
            <a:off x="645077" y="826579"/>
            <a:ext cx="8673653" cy="920827"/>
          </a:xfrm>
        </p:spPr>
        <p:txBody>
          <a:bodyPr/>
          <a:lstStyle/>
          <a:p>
            <a:r>
              <a:rPr lang="en-US" sz="3200" b="1" cap="all" dirty="0">
                <a:solidFill>
                  <a:schemeClr val="tx1"/>
                </a:solidFill>
                <a:latin typeface="Roboto Slab" pitchFamily="2" charset="0"/>
                <a:ea typeface="Roboto Slab" pitchFamily="2" charset="0"/>
                <a:cs typeface="+mn-cs"/>
              </a:rPr>
              <a:t>IASC definition of CODs (2010)</a:t>
            </a:r>
          </a:p>
        </p:txBody>
      </p:sp>
      <p:sp>
        <p:nvSpPr>
          <p:cNvPr id="3" name="Text Placeholder 2">
            <a:extLst>
              <a:ext uri="{FF2B5EF4-FFF2-40B4-BE49-F238E27FC236}">
                <a16:creationId xmlns:a16="http://schemas.microsoft.com/office/drawing/2014/main" id="{3C139C05-C562-42B9-83F4-86A877B6F5F6}"/>
              </a:ext>
            </a:extLst>
          </p:cNvPr>
          <p:cNvSpPr>
            <a:spLocks noGrp="1"/>
          </p:cNvSpPr>
          <p:nvPr>
            <p:ph idx="1"/>
          </p:nvPr>
        </p:nvSpPr>
        <p:spPr>
          <a:xfrm>
            <a:off x="618870" y="2186147"/>
            <a:ext cx="9336342" cy="4499333"/>
          </a:xfrm>
        </p:spPr>
        <p:txBody>
          <a:bodyPr>
            <a:normAutofit/>
          </a:bodyPr>
          <a:lstStyle/>
          <a:p>
            <a:pPr marL="342900" indent="-342900">
              <a:spcBef>
                <a:spcPts val="1200"/>
              </a:spcBef>
              <a:buFont typeface="Arial" panose="020B0604020202020204" pitchFamily="34" charset="0"/>
              <a:buChar char="•"/>
            </a:pPr>
            <a:r>
              <a:rPr lang="en-US" dirty="0">
                <a:solidFill>
                  <a:srgbClr val="0082DA"/>
                </a:solidFill>
                <a:latin typeface="Roboto" panose="02000000000000000000" pitchFamily="2" charset="0"/>
                <a:ea typeface="Roboto" panose="02000000000000000000" pitchFamily="2" charset="0"/>
              </a:rPr>
              <a:t>Predictable</a:t>
            </a:r>
            <a:r>
              <a:rPr lang="en-US" dirty="0">
                <a:latin typeface="Roboto" panose="02000000000000000000" pitchFamily="2" charset="0"/>
                <a:ea typeface="Roboto" panose="02000000000000000000" pitchFamily="2" charset="0"/>
              </a:rPr>
              <a:t>, core sets of data needed to </a:t>
            </a:r>
            <a:r>
              <a:rPr lang="en-US" dirty="0">
                <a:solidFill>
                  <a:srgbClr val="0082DA"/>
                </a:solidFill>
                <a:latin typeface="Roboto" panose="02000000000000000000" pitchFamily="2" charset="0"/>
                <a:ea typeface="Roboto" panose="02000000000000000000" pitchFamily="2" charset="0"/>
              </a:rPr>
              <a:t>support operations</a:t>
            </a:r>
            <a:r>
              <a:rPr lang="en-US" dirty="0">
                <a:latin typeface="Roboto" panose="02000000000000000000" pitchFamily="2" charset="0"/>
                <a:ea typeface="Roboto" panose="02000000000000000000" pitchFamily="2" charset="0"/>
              </a:rPr>
              <a:t> and </a:t>
            </a:r>
            <a:r>
              <a:rPr lang="en-US" dirty="0">
                <a:solidFill>
                  <a:srgbClr val="0082DA"/>
                </a:solidFill>
                <a:latin typeface="Roboto" panose="02000000000000000000" pitchFamily="2" charset="0"/>
                <a:ea typeface="Roboto" panose="02000000000000000000" pitchFamily="2" charset="0"/>
              </a:rPr>
              <a:t>decision-making </a:t>
            </a:r>
            <a:r>
              <a:rPr lang="en-US" dirty="0">
                <a:latin typeface="Roboto" panose="02000000000000000000" pitchFamily="2" charset="0"/>
                <a:ea typeface="Roboto" panose="02000000000000000000" pitchFamily="2" charset="0"/>
              </a:rPr>
              <a:t>for all actors in a humanitarian response</a:t>
            </a:r>
          </a:p>
          <a:p>
            <a:pPr marL="342900" indent="-342900">
              <a:spcBef>
                <a:spcPts val="1200"/>
              </a:spcBef>
              <a:buFont typeface="Arial" panose="020B0604020202020204" pitchFamily="34" charset="0"/>
              <a:buChar char="•"/>
            </a:pPr>
            <a:r>
              <a:rPr lang="en-US" dirty="0">
                <a:latin typeface="Roboto" panose="02000000000000000000" pitchFamily="2" charset="0"/>
                <a:ea typeface="Roboto" panose="02000000000000000000" pitchFamily="2" charset="0"/>
              </a:rPr>
              <a:t>Identified and maintained prior to an emergency as part of </a:t>
            </a:r>
            <a:r>
              <a:rPr lang="en-US" dirty="0">
                <a:solidFill>
                  <a:srgbClr val="0082DA"/>
                </a:solidFill>
                <a:latin typeface="Roboto" panose="02000000000000000000" pitchFamily="2" charset="0"/>
                <a:ea typeface="Roboto" panose="02000000000000000000" pitchFamily="2" charset="0"/>
              </a:rPr>
              <a:t>data preparedness</a:t>
            </a:r>
          </a:p>
          <a:p>
            <a:pPr marL="342900" indent="-342900">
              <a:spcBef>
                <a:spcPts val="1200"/>
              </a:spcBef>
              <a:buFont typeface="Arial" panose="020B0604020202020204" pitchFamily="34" charset="0"/>
              <a:buChar char="•"/>
            </a:pPr>
            <a:r>
              <a:rPr lang="en-US" dirty="0">
                <a:latin typeface="Roboto" panose="02000000000000000000" pitchFamily="2" charset="0"/>
                <a:ea typeface="Roboto" panose="02000000000000000000" pitchFamily="2" charset="0"/>
              </a:rPr>
              <a:t>Made available by OCHA (or pre-agreed in-country alternate)   </a:t>
            </a:r>
            <a:r>
              <a:rPr lang="en-US" dirty="0">
                <a:solidFill>
                  <a:srgbClr val="0082DA"/>
                </a:solidFill>
                <a:latin typeface="Roboto" panose="02000000000000000000" pitchFamily="2" charset="0"/>
                <a:ea typeface="Roboto" panose="02000000000000000000" pitchFamily="2" charset="0"/>
              </a:rPr>
              <a:t>within 48 hours </a:t>
            </a:r>
            <a:r>
              <a:rPr lang="en-US" dirty="0">
                <a:latin typeface="Roboto" panose="02000000000000000000" pitchFamily="2" charset="0"/>
                <a:ea typeface="Roboto" panose="02000000000000000000" pitchFamily="2" charset="0"/>
              </a:rPr>
              <a:t>of a given humanitarian emergency</a:t>
            </a:r>
          </a:p>
          <a:p>
            <a:pPr marL="342900" indent="-342900">
              <a:spcBef>
                <a:spcPts val="1200"/>
              </a:spcBef>
              <a:buFont typeface="Arial" panose="020B0604020202020204" pitchFamily="34" charset="0"/>
              <a:buChar char="•"/>
            </a:pPr>
            <a:r>
              <a:rPr lang="en-US" dirty="0">
                <a:solidFill>
                  <a:srgbClr val="0082DA"/>
                </a:solidFill>
                <a:latin typeface="Roboto" panose="02000000000000000000" pitchFamily="2" charset="0"/>
                <a:ea typeface="Roboto" panose="02000000000000000000" pitchFamily="2" charset="0"/>
              </a:rPr>
              <a:t>Meet minimum criteria </a:t>
            </a:r>
            <a:r>
              <a:rPr lang="en-US" dirty="0">
                <a:latin typeface="Roboto" panose="02000000000000000000" pitchFamily="2" charset="0"/>
                <a:ea typeface="Roboto" panose="02000000000000000000" pitchFamily="2" charset="0"/>
              </a:rPr>
              <a:t>for format and attribute information in accordance with </a:t>
            </a:r>
            <a:r>
              <a:rPr lang="en-US" dirty="0">
                <a:solidFill>
                  <a:srgbClr val="0082DA"/>
                </a:solidFill>
                <a:latin typeface="Roboto" panose="02000000000000000000" pitchFamily="2" charset="0"/>
                <a:ea typeface="Roboto" panose="02000000000000000000" pitchFamily="2" charset="0"/>
              </a:rPr>
              <a:t>national standards</a:t>
            </a:r>
          </a:p>
          <a:p>
            <a:pPr marL="342900" indent="-342900">
              <a:spcBef>
                <a:spcPts val="1200"/>
              </a:spcBef>
              <a:buFont typeface="Arial" panose="020B0604020202020204" pitchFamily="34" charset="0"/>
              <a:buChar char="•"/>
            </a:pPr>
            <a:r>
              <a:rPr lang="en-US" dirty="0">
                <a:solidFill>
                  <a:srgbClr val="0082DA"/>
                </a:solidFill>
                <a:latin typeface="Roboto" panose="02000000000000000000" pitchFamily="2" charset="0"/>
                <a:ea typeface="Roboto" panose="02000000000000000000" pitchFamily="2" charset="0"/>
              </a:rPr>
              <a:t>OCHA … will facilitate </a:t>
            </a:r>
            <a:r>
              <a:rPr lang="en-US" dirty="0">
                <a:latin typeface="Roboto" panose="02000000000000000000" pitchFamily="2" charset="0"/>
                <a:ea typeface="Roboto" panose="02000000000000000000" pitchFamily="2" charset="0"/>
              </a:rPr>
              <a:t>the distribution of the </a:t>
            </a:r>
            <a:r>
              <a:rPr lang="en-US" dirty="0">
                <a:solidFill>
                  <a:srgbClr val="0082DA"/>
                </a:solidFill>
                <a:latin typeface="Roboto" panose="02000000000000000000" pitchFamily="2" charset="0"/>
                <a:ea typeface="Roboto" panose="02000000000000000000" pitchFamily="2" charset="0"/>
              </a:rPr>
              <a:t>“best” available </a:t>
            </a:r>
            <a:r>
              <a:rPr lang="en-US" dirty="0">
                <a:latin typeface="Roboto" panose="02000000000000000000" pitchFamily="2" charset="0"/>
                <a:ea typeface="Roboto" panose="02000000000000000000" pitchFamily="2" charset="0"/>
              </a:rPr>
              <a:t>common operational and fundamental datasets </a:t>
            </a:r>
          </a:p>
          <a:p>
            <a:pPr marL="342900" indent="-342900">
              <a:buFont typeface="Arial" panose="020B0604020202020204" pitchFamily="34" charset="0"/>
              <a:buChar char="•"/>
            </a:pPr>
            <a:endParaRPr lang="en-US" b="1" dirty="0">
              <a:latin typeface="Roboto" panose="02000000000000000000" pitchFamily="2" charset="0"/>
              <a:ea typeface="Roboto" panose="02000000000000000000" pitchFamily="2" charset="0"/>
            </a:endParaRPr>
          </a:p>
        </p:txBody>
      </p:sp>
      <p:sp>
        <p:nvSpPr>
          <p:cNvPr id="4" name="object 5">
            <a:extLst>
              <a:ext uri="{FF2B5EF4-FFF2-40B4-BE49-F238E27FC236}">
                <a16:creationId xmlns:a16="http://schemas.microsoft.com/office/drawing/2014/main" id="{EE4FA04C-78C5-4C87-817C-AEB77C7261FE}"/>
              </a:ext>
            </a:extLst>
          </p:cNvPr>
          <p:cNvSpPr/>
          <p:nvPr/>
        </p:nvSpPr>
        <p:spPr>
          <a:xfrm>
            <a:off x="738188" y="1477169"/>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
        <p:nvSpPr>
          <p:cNvPr id="5" name="TextBox 4">
            <a:extLst>
              <a:ext uri="{FF2B5EF4-FFF2-40B4-BE49-F238E27FC236}">
                <a16:creationId xmlns:a16="http://schemas.microsoft.com/office/drawing/2014/main" id="{E57B49DC-7049-407D-9D23-34C3CB208238}"/>
              </a:ext>
            </a:extLst>
          </p:cNvPr>
          <p:cNvSpPr txBox="1"/>
          <p:nvPr/>
        </p:nvSpPr>
        <p:spPr>
          <a:xfrm>
            <a:off x="-15047" y="6939555"/>
            <a:ext cx="9906000" cy="369332"/>
          </a:xfrm>
          <a:prstGeom prst="rect">
            <a:avLst/>
          </a:prstGeom>
          <a:noFill/>
        </p:spPr>
        <p:txBody>
          <a:bodyPr wrap="square" rtlCol="0">
            <a:spAutoFit/>
          </a:bodyPr>
          <a:lstStyle/>
          <a:p>
            <a:pPr algn="ctr"/>
            <a:r>
              <a:rPr lang="en-US" i="1" dirty="0">
                <a:solidFill>
                  <a:prstClr val="black">
                    <a:lumMod val="50000"/>
                    <a:lumOff val="50000"/>
                  </a:prstClr>
                </a:solidFill>
                <a:latin typeface="Avenir Book" charset="0"/>
                <a:ea typeface="Avenir Book" charset="0"/>
                <a:cs typeface="Avenir Book" charset="0"/>
              </a:rPr>
              <a:t>IASC Guidance on CODs, 2010</a:t>
            </a:r>
          </a:p>
        </p:txBody>
      </p:sp>
    </p:spTree>
    <p:extLst>
      <p:ext uri="{BB962C8B-B14F-4D97-AF65-F5344CB8AC3E}">
        <p14:creationId xmlns:p14="http://schemas.microsoft.com/office/powerpoint/2010/main" val="290077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1250185" y="2837564"/>
            <a:ext cx="1090635" cy="1069995"/>
            <a:chOff x="359442" y="4555896"/>
            <a:chExt cx="1905000" cy="1905000"/>
          </a:xfrm>
        </p:grpSpPr>
        <p:sp>
          <p:nvSpPr>
            <p:cNvPr id="126" name="Rectangle 125"/>
            <p:cNvSpPr/>
            <p:nvPr/>
          </p:nvSpPr>
          <p:spPr>
            <a:xfrm>
              <a:off x="359442" y="4555896"/>
              <a:ext cx="1905000" cy="190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7" name="Freeform 126"/>
            <p:cNvSpPr/>
            <p:nvPr/>
          </p:nvSpPr>
          <p:spPr>
            <a:xfrm>
              <a:off x="397542" y="4731156"/>
              <a:ext cx="1828800" cy="1554480"/>
            </a:xfrm>
            <a:custGeom>
              <a:avLst/>
              <a:gdLst>
                <a:gd name="connsiteX0" fmla="*/ 1524000 w 1828800"/>
                <a:gd name="connsiteY0" fmla="*/ 243840 h 1554480"/>
                <a:gd name="connsiteX1" fmla="*/ 1371600 w 1828800"/>
                <a:gd name="connsiteY1" fmla="*/ 91440 h 1554480"/>
                <a:gd name="connsiteX2" fmla="*/ 1143000 w 1828800"/>
                <a:gd name="connsiteY2" fmla="*/ 0 h 1554480"/>
                <a:gd name="connsiteX3" fmla="*/ 944880 w 1828800"/>
                <a:gd name="connsiteY3" fmla="*/ 0 h 1554480"/>
                <a:gd name="connsiteX4" fmla="*/ 762000 w 1828800"/>
                <a:gd name="connsiteY4" fmla="*/ 15240 h 1554480"/>
                <a:gd name="connsiteX5" fmla="*/ 594360 w 1828800"/>
                <a:gd name="connsiteY5" fmla="*/ 60960 h 1554480"/>
                <a:gd name="connsiteX6" fmla="*/ 365760 w 1828800"/>
                <a:gd name="connsiteY6" fmla="*/ 198120 h 1554480"/>
                <a:gd name="connsiteX7" fmla="*/ 91440 w 1828800"/>
                <a:gd name="connsiteY7" fmla="*/ 411480 h 1554480"/>
                <a:gd name="connsiteX8" fmla="*/ 0 w 1828800"/>
                <a:gd name="connsiteY8" fmla="*/ 655320 h 1554480"/>
                <a:gd name="connsiteX9" fmla="*/ 121920 w 1828800"/>
                <a:gd name="connsiteY9" fmla="*/ 868680 h 1554480"/>
                <a:gd name="connsiteX10" fmla="*/ 152400 w 1828800"/>
                <a:gd name="connsiteY10" fmla="*/ 1021080 h 1554480"/>
                <a:gd name="connsiteX11" fmla="*/ 106680 w 1828800"/>
                <a:gd name="connsiteY11" fmla="*/ 1234440 h 1554480"/>
                <a:gd name="connsiteX12" fmla="*/ 152400 w 1828800"/>
                <a:gd name="connsiteY12" fmla="*/ 1447800 h 1554480"/>
                <a:gd name="connsiteX13" fmla="*/ 365760 w 1828800"/>
                <a:gd name="connsiteY13" fmla="*/ 1554480 h 1554480"/>
                <a:gd name="connsiteX14" fmla="*/ 594360 w 1828800"/>
                <a:gd name="connsiteY14" fmla="*/ 1478280 h 1554480"/>
                <a:gd name="connsiteX15" fmla="*/ 853440 w 1828800"/>
                <a:gd name="connsiteY15" fmla="*/ 1310640 h 1554480"/>
                <a:gd name="connsiteX16" fmla="*/ 1082040 w 1828800"/>
                <a:gd name="connsiteY16" fmla="*/ 1310640 h 1554480"/>
                <a:gd name="connsiteX17" fmla="*/ 1341120 w 1828800"/>
                <a:gd name="connsiteY17" fmla="*/ 1402080 h 1554480"/>
                <a:gd name="connsiteX18" fmla="*/ 1630680 w 1828800"/>
                <a:gd name="connsiteY18" fmla="*/ 1280160 h 1554480"/>
                <a:gd name="connsiteX19" fmla="*/ 1767840 w 1828800"/>
                <a:gd name="connsiteY19" fmla="*/ 1143000 h 1554480"/>
                <a:gd name="connsiteX20" fmla="*/ 1828800 w 1828800"/>
                <a:gd name="connsiteY20" fmla="*/ 899160 h 1554480"/>
                <a:gd name="connsiteX21" fmla="*/ 1813560 w 1828800"/>
                <a:gd name="connsiteY21" fmla="*/ 609600 h 1554480"/>
                <a:gd name="connsiteX22" fmla="*/ 1676400 w 1828800"/>
                <a:gd name="connsiteY22" fmla="*/ 457200 h 1554480"/>
                <a:gd name="connsiteX23" fmla="*/ 1524000 w 1828800"/>
                <a:gd name="connsiteY23" fmla="*/ 24384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800" h="1554480">
                  <a:moveTo>
                    <a:pt x="1524000" y="243840"/>
                  </a:moveTo>
                  <a:lnTo>
                    <a:pt x="1371600" y="91440"/>
                  </a:lnTo>
                  <a:lnTo>
                    <a:pt x="1143000" y="0"/>
                  </a:lnTo>
                  <a:lnTo>
                    <a:pt x="944880" y="0"/>
                  </a:lnTo>
                  <a:lnTo>
                    <a:pt x="762000" y="15240"/>
                  </a:lnTo>
                  <a:lnTo>
                    <a:pt x="594360" y="60960"/>
                  </a:lnTo>
                  <a:lnTo>
                    <a:pt x="365760" y="198120"/>
                  </a:lnTo>
                  <a:lnTo>
                    <a:pt x="91440" y="411480"/>
                  </a:lnTo>
                  <a:lnTo>
                    <a:pt x="0" y="655320"/>
                  </a:lnTo>
                  <a:lnTo>
                    <a:pt x="121920" y="868680"/>
                  </a:lnTo>
                  <a:lnTo>
                    <a:pt x="152400" y="1021080"/>
                  </a:lnTo>
                  <a:lnTo>
                    <a:pt x="106680" y="1234440"/>
                  </a:lnTo>
                  <a:lnTo>
                    <a:pt x="152400" y="1447800"/>
                  </a:lnTo>
                  <a:lnTo>
                    <a:pt x="365760" y="1554480"/>
                  </a:lnTo>
                  <a:lnTo>
                    <a:pt x="594360" y="1478280"/>
                  </a:lnTo>
                  <a:lnTo>
                    <a:pt x="853440" y="1310640"/>
                  </a:lnTo>
                  <a:lnTo>
                    <a:pt x="1082040" y="1310640"/>
                  </a:lnTo>
                  <a:lnTo>
                    <a:pt x="1341120" y="1402080"/>
                  </a:lnTo>
                  <a:lnTo>
                    <a:pt x="1630680" y="1280160"/>
                  </a:lnTo>
                  <a:lnTo>
                    <a:pt x="1767840" y="1143000"/>
                  </a:lnTo>
                  <a:lnTo>
                    <a:pt x="1828800" y="899160"/>
                  </a:lnTo>
                  <a:lnTo>
                    <a:pt x="1813560" y="609600"/>
                  </a:lnTo>
                  <a:lnTo>
                    <a:pt x="1676400" y="457200"/>
                  </a:lnTo>
                  <a:lnTo>
                    <a:pt x="1524000" y="243840"/>
                  </a:lnTo>
                  <a:close/>
                </a:path>
              </a:pathLst>
            </a:cu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nvGrpSpPr>
            <p:cNvPr id="128" name="Group 127"/>
            <p:cNvGrpSpPr/>
            <p:nvPr/>
          </p:nvGrpSpPr>
          <p:grpSpPr>
            <a:xfrm>
              <a:off x="503274" y="4832342"/>
              <a:ext cx="1206601" cy="1339858"/>
              <a:chOff x="503274" y="4832342"/>
              <a:chExt cx="1206601" cy="1339858"/>
            </a:xfrm>
          </p:grpSpPr>
          <p:sp>
            <p:nvSpPr>
              <p:cNvPr id="148" name="Freeform 147"/>
              <p:cNvSpPr/>
              <p:nvPr/>
            </p:nvSpPr>
            <p:spPr>
              <a:xfrm>
                <a:off x="517451" y="5927429"/>
                <a:ext cx="517451" cy="244771"/>
              </a:xfrm>
              <a:custGeom>
                <a:avLst/>
                <a:gdLst>
                  <a:gd name="connsiteX0" fmla="*/ 0 w 517451"/>
                  <a:gd name="connsiteY0" fmla="*/ 60473 h 244771"/>
                  <a:gd name="connsiteX1" fmla="*/ 255182 w 517451"/>
                  <a:gd name="connsiteY1" fmla="*/ 10855 h 244771"/>
                  <a:gd name="connsiteX2" fmla="*/ 517451 w 517451"/>
                  <a:gd name="connsiteY2" fmla="*/ 244771 h 244771"/>
                </a:gdLst>
                <a:ahLst/>
                <a:cxnLst>
                  <a:cxn ang="0">
                    <a:pos x="connsiteX0" y="connsiteY0"/>
                  </a:cxn>
                  <a:cxn ang="0">
                    <a:pos x="connsiteX1" y="connsiteY1"/>
                  </a:cxn>
                  <a:cxn ang="0">
                    <a:pos x="connsiteX2" y="connsiteY2"/>
                  </a:cxn>
                </a:cxnLst>
                <a:rect l="l" t="t" r="r" b="b"/>
                <a:pathLst>
                  <a:path w="517451" h="244771">
                    <a:moveTo>
                      <a:pt x="0" y="60473"/>
                    </a:moveTo>
                    <a:cubicBezTo>
                      <a:pt x="84470" y="20306"/>
                      <a:pt x="168940" y="-19861"/>
                      <a:pt x="255182" y="10855"/>
                    </a:cubicBezTo>
                    <a:cubicBezTo>
                      <a:pt x="341424" y="41571"/>
                      <a:pt x="517451" y="244771"/>
                      <a:pt x="517451" y="24477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9" name="Freeform 148"/>
              <p:cNvSpPr/>
              <p:nvPr/>
            </p:nvSpPr>
            <p:spPr>
              <a:xfrm>
                <a:off x="503274" y="5151474"/>
                <a:ext cx="305220" cy="779721"/>
              </a:xfrm>
              <a:custGeom>
                <a:avLst/>
                <a:gdLst>
                  <a:gd name="connsiteX0" fmla="*/ 269359 w 305220"/>
                  <a:gd name="connsiteY0" fmla="*/ 779721 h 779721"/>
                  <a:gd name="connsiteX1" fmla="*/ 304800 w 305220"/>
                  <a:gd name="connsiteY1" fmla="*/ 595424 h 779721"/>
                  <a:gd name="connsiteX2" fmla="*/ 248093 w 305220"/>
                  <a:gd name="connsiteY2" fmla="*/ 283535 h 779721"/>
                  <a:gd name="connsiteX3" fmla="*/ 0 w 305220"/>
                  <a:gd name="connsiteY3" fmla="*/ 0 h 779721"/>
                </a:gdLst>
                <a:ahLst/>
                <a:cxnLst>
                  <a:cxn ang="0">
                    <a:pos x="connsiteX0" y="connsiteY0"/>
                  </a:cxn>
                  <a:cxn ang="0">
                    <a:pos x="connsiteX1" y="connsiteY1"/>
                  </a:cxn>
                  <a:cxn ang="0">
                    <a:pos x="connsiteX2" y="connsiteY2"/>
                  </a:cxn>
                  <a:cxn ang="0">
                    <a:pos x="connsiteX3" y="connsiteY3"/>
                  </a:cxn>
                </a:cxnLst>
                <a:rect l="l" t="t" r="r" b="b"/>
                <a:pathLst>
                  <a:path w="305220" h="779721">
                    <a:moveTo>
                      <a:pt x="269359" y="779721"/>
                    </a:moveTo>
                    <a:cubicBezTo>
                      <a:pt x="288851" y="728921"/>
                      <a:pt x="308344" y="678122"/>
                      <a:pt x="304800" y="595424"/>
                    </a:cubicBezTo>
                    <a:cubicBezTo>
                      <a:pt x="301256" y="512726"/>
                      <a:pt x="298893" y="382772"/>
                      <a:pt x="248093" y="283535"/>
                    </a:cubicBezTo>
                    <a:cubicBezTo>
                      <a:pt x="197293" y="184298"/>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0" name="Freeform 149"/>
              <p:cNvSpPr/>
              <p:nvPr/>
            </p:nvSpPr>
            <p:spPr>
              <a:xfrm>
                <a:off x="659219" y="4896293"/>
                <a:ext cx="450165" cy="404037"/>
              </a:xfrm>
              <a:custGeom>
                <a:avLst/>
                <a:gdLst>
                  <a:gd name="connsiteX0" fmla="*/ 0 w 450165"/>
                  <a:gd name="connsiteY0" fmla="*/ 404037 h 404037"/>
                  <a:gd name="connsiteX1" fmla="*/ 113414 w 450165"/>
                  <a:gd name="connsiteY1" fmla="*/ 311888 h 404037"/>
                  <a:gd name="connsiteX2" fmla="*/ 198474 w 450165"/>
                  <a:gd name="connsiteY2" fmla="*/ 326065 h 404037"/>
                  <a:gd name="connsiteX3" fmla="*/ 389860 w 450165"/>
                  <a:gd name="connsiteY3" fmla="*/ 375684 h 404037"/>
                  <a:gd name="connsiteX4" fmla="*/ 446567 w 450165"/>
                  <a:gd name="connsiteY4" fmla="*/ 219740 h 404037"/>
                  <a:gd name="connsiteX5" fmla="*/ 304800 w 450165"/>
                  <a:gd name="connsiteY5" fmla="*/ 56707 h 404037"/>
                  <a:gd name="connsiteX6" fmla="*/ 205562 w 450165"/>
                  <a:gd name="connsiteY6" fmla="*/ 0 h 40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165" h="404037">
                    <a:moveTo>
                      <a:pt x="0" y="404037"/>
                    </a:moveTo>
                    <a:cubicBezTo>
                      <a:pt x="40167" y="364460"/>
                      <a:pt x="80335" y="324883"/>
                      <a:pt x="113414" y="311888"/>
                    </a:cubicBezTo>
                    <a:cubicBezTo>
                      <a:pt x="146493" y="298893"/>
                      <a:pt x="152400" y="315432"/>
                      <a:pt x="198474" y="326065"/>
                    </a:cubicBezTo>
                    <a:cubicBezTo>
                      <a:pt x="244548" y="336698"/>
                      <a:pt x="348511" y="393405"/>
                      <a:pt x="389860" y="375684"/>
                    </a:cubicBezTo>
                    <a:cubicBezTo>
                      <a:pt x="431209" y="357963"/>
                      <a:pt x="460744" y="272903"/>
                      <a:pt x="446567" y="219740"/>
                    </a:cubicBezTo>
                    <a:cubicBezTo>
                      <a:pt x="432390" y="166577"/>
                      <a:pt x="344967" y="93330"/>
                      <a:pt x="304800" y="56707"/>
                    </a:cubicBezTo>
                    <a:cubicBezTo>
                      <a:pt x="264633" y="20084"/>
                      <a:pt x="205562" y="0"/>
                      <a:pt x="20556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1" name="Freeform 150"/>
              <p:cNvSpPr/>
              <p:nvPr/>
            </p:nvSpPr>
            <p:spPr>
              <a:xfrm>
                <a:off x="1036899" y="5264888"/>
                <a:ext cx="444571" cy="779721"/>
              </a:xfrm>
              <a:custGeom>
                <a:avLst/>
                <a:gdLst>
                  <a:gd name="connsiteX0" fmla="*/ 12180 w 444571"/>
                  <a:gd name="connsiteY0" fmla="*/ 0 h 779721"/>
                  <a:gd name="connsiteX1" fmla="*/ 54710 w 444571"/>
                  <a:gd name="connsiteY1" fmla="*/ 226828 h 779721"/>
                  <a:gd name="connsiteX2" fmla="*/ 444571 w 444571"/>
                  <a:gd name="connsiteY2" fmla="*/ 779721 h 779721"/>
                </a:gdLst>
                <a:ahLst/>
                <a:cxnLst>
                  <a:cxn ang="0">
                    <a:pos x="connsiteX0" y="connsiteY0"/>
                  </a:cxn>
                  <a:cxn ang="0">
                    <a:pos x="connsiteX1" y="connsiteY1"/>
                  </a:cxn>
                  <a:cxn ang="0">
                    <a:pos x="connsiteX2" y="connsiteY2"/>
                  </a:cxn>
                </a:cxnLst>
                <a:rect l="l" t="t" r="r" b="b"/>
                <a:pathLst>
                  <a:path w="444571" h="779721">
                    <a:moveTo>
                      <a:pt x="12180" y="0"/>
                    </a:moveTo>
                    <a:cubicBezTo>
                      <a:pt x="-2588" y="48437"/>
                      <a:pt x="-17355" y="96875"/>
                      <a:pt x="54710" y="226828"/>
                    </a:cubicBezTo>
                    <a:cubicBezTo>
                      <a:pt x="126775" y="356782"/>
                      <a:pt x="285673" y="568251"/>
                      <a:pt x="444571" y="77972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2" name="Freeform 151"/>
              <p:cNvSpPr/>
              <p:nvPr/>
            </p:nvSpPr>
            <p:spPr>
              <a:xfrm>
                <a:off x="1205023" y="4832342"/>
                <a:ext cx="504852" cy="850760"/>
              </a:xfrm>
              <a:custGeom>
                <a:avLst/>
                <a:gdLst>
                  <a:gd name="connsiteX0" fmla="*/ 0 w 467832"/>
                  <a:gd name="connsiteY0" fmla="*/ 857693 h 857693"/>
                  <a:gd name="connsiteX1" fmla="*/ 233916 w 467832"/>
                  <a:gd name="connsiteY1" fmla="*/ 701749 h 857693"/>
                  <a:gd name="connsiteX2" fmla="*/ 340242 w 467832"/>
                  <a:gd name="connsiteY2" fmla="*/ 482009 h 857693"/>
                  <a:gd name="connsiteX3" fmla="*/ 304800 w 467832"/>
                  <a:gd name="connsiteY3" fmla="*/ 205563 h 857693"/>
                  <a:gd name="connsiteX4" fmla="*/ 467832 w 467832"/>
                  <a:gd name="connsiteY4" fmla="*/ 0 h 8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832" h="857693">
                    <a:moveTo>
                      <a:pt x="0" y="857693"/>
                    </a:moveTo>
                    <a:cubicBezTo>
                      <a:pt x="88604" y="811028"/>
                      <a:pt x="177209" y="764363"/>
                      <a:pt x="233916" y="701749"/>
                    </a:cubicBezTo>
                    <a:cubicBezTo>
                      <a:pt x="290623" y="639135"/>
                      <a:pt x="328428" y="564707"/>
                      <a:pt x="340242" y="482009"/>
                    </a:cubicBezTo>
                    <a:cubicBezTo>
                      <a:pt x="352056" y="399311"/>
                      <a:pt x="283535" y="285898"/>
                      <a:pt x="304800" y="205563"/>
                    </a:cubicBezTo>
                    <a:cubicBezTo>
                      <a:pt x="326065" y="125228"/>
                      <a:pt x="467832" y="0"/>
                      <a:pt x="46783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129" name="Freeform 128"/>
            <p:cNvSpPr/>
            <p:nvPr/>
          </p:nvSpPr>
          <p:spPr>
            <a:xfrm>
              <a:off x="637953" y="6010940"/>
              <a:ext cx="226828" cy="205562"/>
            </a:xfrm>
            <a:custGeom>
              <a:avLst/>
              <a:gdLst>
                <a:gd name="connsiteX0" fmla="*/ 226828 w 226828"/>
                <a:gd name="connsiteY0" fmla="*/ 0 h 205562"/>
                <a:gd name="connsiteX1" fmla="*/ 0 w 226828"/>
                <a:gd name="connsiteY1" fmla="*/ 205562 h 205562"/>
              </a:gdLst>
              <a:ahLst/>
              <a:cxnLst>
                <a:cxn ang="0">
                  <a:pos x="connsiteX0" y="connsiteY0"/>
                </a:cxn>
                <a:cxn ang="0">
                  <a:pos x="connsiteX1" y="connsiteY1"/>
                </a:cxn>
              </a:cxnLst>
              <a:rect l="l" t="t" r="r" b="b"/>
              <a:pathLst>
                <a:path w="226828" h="205562">
                  <a:moveTo>
                    <a:pt x="226828" y="0"/>
                  </a:moveTo>
                  <a:lnTo>
                    <a:pt x="0" y="205562"/>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0" name="Freeform 129"/>
            <p:cNvSpPr/>
            <p:nvPr/>
          </p:nvSpPr>
          <p:spPr>
            <a:xfrm>
              <a:off x="552893" y="5755758"/>
              <a:ext cx="248093" cy="21265"/>
            </a:xfrm>
            <a:custGeom>
              <a:avLst/>
              <a:gdLst>
                <a:gd name="connsiteX0" fmla="*/ 248093 w 248093"/>
                <a:gd name="connsiteY0" fmla="*/ 0 h 21265"/>
                <a:gd name="connsiteX1" fmla="*/ 0 w 248093"/>
                <a:gd name="connsiteY1" fmla="*/ 21265 h 21265"/>
              </a:gdLst>
              <a:ahLst/>
              <a:cxnLst>
                <a:cxn ang="0">
                  <a:pos x="connsiteX0" y="connsiteY0"/>
                </a:cxn>
                <a:cxn ang="0">
                  <a:pos x="connsiteX1" y="connsiteY1"/>
                </a:cxn>
              </a:cxnLst>
              <a:rect l="l" t="t" r="r" b="b"/>
              <a:pathLst>
                <a:path w="248093" h="21265">
                  <a:moveTo>
                    <a:pt x="248093" y="0"/>
                  </a:moveTo>
                  <a:lnTo>
                    <a:pt x="0" y="2126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1" name="Freeform 130"/>
            <p:cNvSpPr/>
            <p:nvPr/>
          </p:nvSpPr>
          <p:spPr>
            <a:xfrm>
              <a:off x="446567" y="5266660"/>
              <a:ext cx="333154" cy="293067"/>
            </a:xfrm>
            <a:custGeom>
              <a:avLst/>
              <a:gdLst>
                <a:gd name="connsiteX0" fmla="*/ 333154 w 333154"/>
                <a:gd name="connsiteY0" fmla="*/ 262270 h 293067"/>
                <a:gd name="connsiteX1" fmla="*/ 191386 w 333154"/>
                <a:gd name="connsiteY1" fmla="*/ 269359 h 293067"/>
                <a:gd name="connsiteX2" fmla="*/ 0 w 333154"/>
                <a:gd name="connsiteY2" fmla="*/ 0 h 293067"/>
              </a:gdLst>
              <a:ahLst/>
              <a:cxnLst>
                <a:cxn ang="0">
                  <a:pos x="connsiteX0" y="connsiteY0"/>
                </a:cxn>
                <a:cxn ang="0">
                  <a:pos x="connsiteX1" y="connsiteY1"/>
                </a:cxn>
                <a:cxn ang="0">
                  <a:pos x="connsiteX2" y="connsiteY2"/>
                </a:cxn>
              </a:cxnLst>
              <a:rect l="l" t="t" r="r" b="b"/>
              <a:pathLst>
                <a:path w="333154" h="293067">
                  <a:moveTo>
                    <a:pt x="333154" y="262270"/>
                  </a:moveTo>
                  <a:cubicBezTo>
                    <a:pt x="290033" y="287670"/>
                    <a:pt x="246912" y="313071"/>
                    <a:pt x="191386" y="269359"/>
                  </a:cubicBezTo>
                  <a:cubicBezTo>
                    <a:pt x="135860" y="225647"/>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2" name="Freeform 131"/>
            <p:cNvSpPr/>
            <p:nvPr/>
          </p:nvSpPr>
          <p:spPr>
            <a:xfrm>
              <a:off x="772633" y="4933507"/>
              <a:ext cx="127889" cy="248093"/>
            </a:xfrm>
            <a:custGeom>
              <a:avLst/>
              <a:gdLst>
                <a:gd name="connsiteX0" fmla="*/ 28353 w 127889"/>
                <a:gd name="connsiteY0" fmla="*/ 248093 h 248093"/>
                <a:gd name="connsiteX1" fmla="*/ 127590 w 127889"/>
                <a:gd name="connsiteY1" fmla="*/ 127591 h 248093"/>
                <a:gd name="connsiteX2" fmla="*/ 0 w 127889"/>
                <a:gd name="connsiteY2" fmla="*/ 0 h 248093"/>
              </a:gdLst>
              <a:ahLst/>
              <a:cxnLst>
                <a:cxn ang="0">
                  <a:pos x="connsiteX0" y="connsiteY0"/>
                </a:cxn>
                <a:cxn ang="0">
                  <a:pos x="connsiteX1" y="connsiteY1"/>
                </a:cxn>
                <a:cxn ang="0">
                  <a:pos x="connsiteX2" y="connsiteY2"/>
                </a:cxn>
              </a:cxnLst>
              <a:rect l="l" t="t" r="r" b="b"/>
              <a:pathLst>
                <a:path w="127889" h="248093">
                  <a:moveTo>
                    <a:pt x="28353" y="248093"/>
                  </a:moveTo>
                  <a:cubicBezTo>
                    <a:pt x="80334" y="208516"/>
                    <a:pt x="132315" y="168940"/>
                    <a:pt x="127590" y="127591"/>
                  </a:cubicBezTo>
                  <a:cubicBezTo>
                    <a:pt x="122865" y="86242"/>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3" name="Freeform 132"/>
            <p:cNvSpPr/>
            <p:nvPr/>
          </p:nvSpPr>
          <p:spPr>
            <a:xfrm>
              <a:off x="1098698" y="5059096"/>
              <a:ext cx="182033" cy="420216"/>
            </a:xfrm>
            <a:custGeom>
              <a:avLst/>
              <a:gdLst>
                <a:gd name="connsiteX0" fmla="*/ 0 w 182033"/>
                <a:gd name="connsiteY0" fmla="*/ 9090 h 420216"/>
                <a:gd name="connsiteX1" fmla="*/ 120502 w 182033"/>
                <a:gd name="connsiteY1" fmla="*/ 16178 h 420216"/>
                <a:gd name="connsiteX2" fmla="*/ 177209 w 182033"/>
                <a:gd name="connsiteY2" fmla="*/ 157946 h 420216"/>
                <a:gd name="connsiteX3" fmla="*/ 0 w 182033"/>
                <a:gd name="connsiteY3" fmla="*/ 420216 h 420216"/>
              </a:gdLst>
              <a:ahLst/>
              <a:cxnLst>
                <a:cxn ang="0">
                  <a:pos x="connsiteX0" y="connsiteY0"/>
                </a:cxn>
                <a:cxn ang="0">
                  <a:pos x="connsiteX1" y="connsiteY1"/>
                </a:cxn>
                <a:cxn ang="0">
                  <a:pos x="connsiteX2" y="connsiteY2"/>
                </a:cxn>
                <a:cxn ang="0">
                  <a:pos x="connsiteX3" y="connsiteY3"/>
                </a:cxn>
              </a:cxnLst>
              <a:rect l="l" t="t" r="r" b="b"/>
              <a:pathLst>
                <a:path w="182033" h="420216">
                  <a:moveTo>
                    <a:pt x="0" y="9090"/>
                  </a:moveTo>
                  <a:cubicBezTo>
                    <a:pt x="45483" y="229"/>
                    <a:pt x="90967" y="-8631"/>
                    <a:pt x="120502" y="16178"/>
                  </a:cubicBezTo>
                  <a:cubicBezTo>
                    <a:pt x="150037" y="40987"/>
                    <a:pt x="197293" y="90606"/>
                    <a:pt x="177209" y="157946"/>
                  </a:cubicBezTo>
                  <a:cubicBezTo>
                    <a:pt x="157125" y="225286"/>
                    <a:pt x="0" y="420216"/>
                    <a:pt x="0" y="4202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4" name="Freeform 133"/>
            <p:cNvSpPr/>
            <p:nvPr/>
          </p:nvSpPr>
          <p:spPr>
            <a:xfrm>
              <a:off x="793898" y="5457918"/>
              <a:ext cx="297711" cy="42659"/>
            </a:xfrm>
            <a:custGeom>
              <a:avLst/>
              <a:gdLst>
                <a:gd name="connsiteX0" fmla="*/ 0 w 297711"/>
                <a:gd name="connsiteY0" fmla="*/ 42659 h 42659"/>
                <a:gd name="connsiteX1" fmla="*/ 106325 w 297711"/>
                <a:gd name="connsiteY1" fmla="*/ 129 h 42659"/>
                <a:gd name="connsiteX2" fmla="*/ 297711 w 297711"/>
                <a:gd name="connsiteY2" fmla="*/ 28482 h 42659"/>
              </a:gdLst>
              <a:ahLst/>
              <a:cxnLst>
                <a:cxn ang="0">
                  <a:pos x="connsiteX0" y="connsiteY0"/>
                </a:cxn>
                <a:cxn ang="0">
                  <a:pos x="connsiteX1" y="connsiteY1"/>
                </a:cxn>
                <a:cxn ang="0">
                  <a:pos x="connsiteX2" y="connsiteY2"/>
                </a:cxn>
              </a:cxnLst>
              <a:rect l="l" t="t" r="r" b="b"/>
              <a:pathLst>
                <a:path w="297711" h="42659">
                  <a:moveTo>
                    <a:pt x="0" y="42659"/>
                  </a:moveTo>
                  <a:cubicBezTo>
                    <a:pt x="28353" y="22575"/>
                    <a:pt x="56707" y="2492"/>
                    <a:pt x="106325" y="129"/>
                  </a:cubicBezTo>
                  <a:cubicBezTo>
                    <a:pt x="155943" y="-2234"/>
                    <a:pt x="297711" y="28482"/>
                    <a:pt x="297711" y="28482"/>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5" name="Freeform 134"/>
            <p:cNvSpPr/>
            <p:nvPr/>
          </p:nvSpPr>
          <p:spPr>
            <a:xfrm>
              <a:off x="829340" y="5650097"/>
              <a:ext cx="185278" cy="339577"/>
            </a:xfrm>
            <a:custGeom>
              <a:avLst/>
              <a:gdLst>
                <a:gd name="connsiteX0" fmla="*/ 0 w 185278"/>
                <a:gd name="connsiteY0" fmla="*/ 13512 h 339577"/>
                <a:gd name="connsiteX1" fmla="*/ 163032 w 185278"/>
                <a:gd name="connsiteY1" fmla="*/ 27689 h 339577"/>
                <a:gd name="connsiteX2" fmla="*/ 170120 w 185278"/>
                <a:gd name="connsiteY2" fmla="*/ 261605 h 339577"/>
                <a:gd name="connsiteX3" fmla="*/ 35441 w 185278"/>
                <a:gd name="connsiteY3" fmla="*/ 339577 h 339577"/>
              </a:gdLst>
              <a:ahLst/>
              <a:cxnLst>
                <a:cxn ang="0">
                  <a:pos x="connsiteX0" y="connsiteY0"/>
                </a:cxn>
                <a:cxn ang="0">
                  <a:pos x="connsiteX1" y="connsiteY1"/>
                </a:cxn>
                <a:cxn ang="0">
                  <a:pos x="connsiteX2" y="connsiteY2"/>
                </a:cxn>
                <a:cxn ang="0">
                  <a:pos x="connsiteX3" y="connsiteY3"/>
                </a:cxn>
              </a:cxnLst>
              <a:rect l="l" t="t" r="r" b="b"/>
              <a:pathLst>
                <a:path w="185278" h="339577">
                  <a:moveTo>
                    <a:pt x="0" y="13512"/>
                  </a:moveTo>
                  <a:cubicBezTo>
                    <a:pt x="67339" y="-74"/>
                    <a:pt x="134679" y="-13660"/>
                    <a:pt x="163032" y="27689"/>
                  </a:cubicBezTo>
                  <a:cubicBezTo>
                    <a:pt x="191385" y="69038"/>
                    <a:pt x="191385" y="209624"/>
                    <a:pt x="170120" y="261605"/>
                  </a:cubicBezTo>
                  <a:cubicBezTo>
                    <a:pt x="148855" y="313586"/>
                    <a:pt x="35441" y="339577"/>
                    <a:pt x="35441" y="339577"/>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6" name="Freeform 135"/>
            <p:cNvSpPr/>
            <p:nvPr/>
          </p:nvSpPr>
          <p:spPr>
            <a:xfrm>
              <a:off x="1020726" y="5833582"/>
              <a:ext cx="233916" cy="219888"/>
            </a:xfrm>
            <a:custGeom>
              <a:avLst/>
              <a:gdLst>
                <a:gd name="connsiteX0" fmla="*/ 0 w 233916"/>
                <a:gd name="connsiteY0" fmla="*/ 148 h 219888"/>
                <a:gd name="connsiteX1" fmla="*/ 134679 w 233916"/>
                <a:gd name="connsiteY1" fmla="*/ 35590 h 219888"/>
                <a:gd name="connsiteX2" fmla="*/ 233916 w 233916"/>
                <a:gd name="connsiteY2" fmla="*/ 219888 h 219888"/>
              </a:gdLst>
              <a:ahLst/>
              <a:cxnLst>
                <a:cxn ang="0">
                  <a:pos x="connsiteX0" y="connsiteY0"/>
                </a:cxn>
                <a:cxn ang="0">
                  <a:pos x="connsiteX1" y="connsiteY1"/>
                </a:cxn>
                <a:cxn ang="0">
                  <a:pos x="connsiteX2" y="connsiteY2"/>
                </a:cxn>
              </a:cxnLst>
              <a:rect l="l" t="t" r="r" b="b"/>
              <a:pathLst>
                <a:path w="233916" h="219888">
                  <a:moveTo>
                    <a:pt x="0" y="148"/>
                  </a:moveTo>
                  <a:cubicBezTo>
                    <a:pt x="47846" y="-443"/>
                    <a:pt x="95693" y="-1033"/>
                    <a:pt x="134679" y="35590"/>
                  </a:cubicBezTo>
                  <a:cubicBezTo>
                    <a:pt x="173665" y="72213"/>
                    <a:pt x="233916" y="219888"/>
                    <a:pt x="233916" y="21988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7" name="Freeform 136"/>
            <p:cNvSpPr/>
            <p:nvPr/>
          </p:nvSpPr>
          <p:spPr>
            <a:xfrm>
              <a:off x="1176670" y="5380074"/>
              <a:ext cx="155944" cy="248093"/>
            </a:xfrm>
            <a:custGeom>
              <a:avLst/>
              <a:gdLst>
                <a:gd name="connsiteX0" fmla="*/ 0 w 155944"/>
                <a:gd name="connsiteY0" fmla="*/ 0 h 248093"/>
                <a:gd name="connsiteX1" fmla="*/ 155944 w 155944"/>
                <a:gd name="connsiteY1" fmla="*/ 248093 h 248093"/>
              </a:gdLst>
              <a:ahLst/>
              <a:cxnLst>
                <a:cxn ang="0">
                  <a:pos x="connsiteX0" y="connsiteY0"/>
                </a:cxn>
                <a:cxn ang="0">
                  <a:pos x="connsiteX1" y="connsiteY1"/>
                </a:cxn>
              </a:cxnLst>
              <a:rect l="l" t="t" r="r" b="b"/>
              <a:pathLst>
                <a:path w="155944" h="248093">
                  <a:moveTo>
                    <a:pt x="0" y="0"/>
                  </a:moveTo>
                  <a:lnTo>
                    <a:pt x="155944" y="248093"/>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8" name="Freeform 137"/>
            <p:cNvSpPr/>
            <p:nvPr/>
          </p:nvSpPr>
          <p:spPr>
            <a:xfrm>
              <a:off x="1275907" y="5238307"/>
              <a:ext cx="290623" cy="109489"/>
            </a:xfrm>
            <a:custGeom>
              <a:avLst/>
              <a:gdLst>
                <a:gd name="connsiteX0" fmla="*/ 0 w 290623"/>
                <a:gd name="connsiteY0" fmla="*/ 0 h 109489"/>
                <a:gd name="connsiteX1" fmla="*/ 113414 w 290623"/>
                <a:gd name="connsiteY1" fmla="*/ 99237 h 109489"/>
                <a:gd name="connsiteX2" fmla="*/ 290623 w 290623"/>
                <a:gd name="connsiteY2" fmla="*/ 106326 h 109489"/>
              </a:gdLst>
              <a:ahLst/>
              <a:cxnLst>
                <a:cxn ang="0">
                  <a:pos x="connsiteX0" y="connsiteY0"/>
                </a:cxn>
                <a:cxn ang="0">
                  <a:pos x="connsiteX1" y="connsiteY1"/>
                </a:cxn>
                <a:cxn ang="0">
                  <a:pos x="connsiteX2" y="connsiteY2"/>
                </a:cxn>
              </a:cxnLst>
              <a:rect l="l" t="t" r="r" b="b"/>
              <a:pathLst>
                <a:path w="290623" h="109489">
                  <a:moveTo>
                    <a:pt x="0" y="0"/>
                  </a:moveTo>
                  <a:cubicBezTo>
                    <a:pt x="32488" y="40758"/>
                    <a:pt x="64977" y="81516"/>
                    <a:pt x="113414" y="99237"/>
                  </a:cubicBezTo>
                  <a:cubicBezTo>
                    <a:pt x="161851" y="116958"/>
                    <a:pt x="290623" y="106326"/>
                    <a:pt x="290623" y="10632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9" name="Freeform 138"/>
            <p:cNvSpPr/>
            <p:nvPr/>
          </p:nvSpPr>
          <p:spPr>
            <a:xfrm>
              <a:off x="1254642" y="4735033"/>
              <a:ext cx="276446" cy="378290"/>
            </a:xfrm>
            <a:custGeom>
              <a:avLst/>
              <a:gdLst>
                <a:gd name="connsiteX0" fmla="*/ 0 w 276446"/>
                <a:gd name="connsiteY0" fmla="*/ 354418 h 378290"/>
                <a:gd name="connsiteX1" fmla="*/ 85060 w 276446"/>
                <a:gd name="connsiteY1" fmla="*/ 354418 h 378290"/>
                <a:gd name="connsiteX2" fmla="*/ 241005 w 276446"/>
                <a:gd name="connsiteY2" fmla="*/ 106325 h 378290"/>
                <a:gd name="connsiteX3" fmla="*/ 276446 w 276446"/>
                <a:gd name="connsiteY3" fmla="*/ 0 h 378290"/>
              </a:gdLst>
              <a:ahLst/>
              <a:cxnLst>
                <a:cxn ang="0">
                  <a:pos x="connsiteX0" y="connsiteY0"/>
                </a:cxn>
                <a:cxn ang="0">
                  <a:pos x="connsiteX1" y="connsiteY1"/>
                </a:cxn>
                <a:cxn ang="0">
                  <a:pos x="connsiteX2" y="connsiteY2"/>
                </a:cxn>
                <a:cxn ang="0">
                  <a:pos x="connsiteX3" y="connsiteY3"/>
                </a:cxn>
              </a:cxnLst>
              <a:rect l="l" t="t" r="r" b="b"/>
              <a:pathLst>
                <a:path w="276446" h="378290">
                  <a:moveTo>
                    <a:pt x="0" y="354418"/>
                  </a:moveTo>
                  <a:cubicBezTo>
                    <a:pt x="22446" y="375092"/>
                    <a:pt x="44893" y="395767"/>
                    <a:pt x="85060" y="354418"/>
                  </a:cubicBezTo>
                  <a:cubicBezTo>
                    <a:pt x="125228" y="313069"/>
                    <a:pt x="209107" y="165395"/>
                    <a:pt x="241005" y="106325"/>
                  </a:cubicBezTo>
                  <a:cubicBezTo>
                    <a:pt x="272903" y="47255"/>
                    <a:pt x="276446" y="0"/>
                    <a:pt x="276446"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0" name="Freeform 139"/>
            <p:cNvSpPr/>
            <p:nvPr/>
          </p:nvSpPr>
          <p:spPr>
            <a:xfrm>
              <a:off x="1137532" y="4749209"/>
              <a:ext cx="280142" cy="212651"/>
            </a:xfrm>
            <a:custGeom>
              <a:avLst/>
              <a:gdLst>
                <a:gd name="connsiteX0" fmla="*/ 10784 w 280142"/>
                <a:gd name="connsiteY0" fmla="*/ 0 h 212651"/>
                <a:gd name="connsiteX1" fmla="*/ 32049 w 280142"/>
                <a:gd name="connsiteY1" fmla="*/ 113414 h 212651"/>
                <a:gd name="connsiteX2" fmla="*/ 280142 w 280142"/>
                <a:gd name="connsiteY2" fmla="*/ 212651 h 212651"/>
              </a:gdLst>
              <a:ahLst/>
              <a:cxnLst>
                <a:cxn ang="0">
                  <a:pos x="connsiteX0" y="connsiteY0"/>
                </a:cxn>
                <a:cxn ang="0">
                  <a:pos x="connsiteX1" y="connsiteY1"/>
                </a:cxn>
                <a:cxn ang="0">
                  <a:pos x="connsiteX2" y="connsiteY2"/>
                </a:cxn>
              </a:cxnLst>
              <a:rect l="l" t="t" r="r" b="b"/>
              <a:pathLst>
                <a:path w="280142" h="212651">
                  <a:moveTo>
                    <a:pt x="10784" y="0"/>
                  </a:moveTo>
                  <a:cubicBezTo>
                    <a:pt x="-1030" y="38986"/>
                    <a:pt x="-12844" y="77972"/>
                    <a:pt x="32049" y="113414"/>
                  </a:cubicBezTo>
                  <a:cubicBezTo>
                    <a:pt x="76942" y="148856"/>
                    <a:pt x="280142" y="212651"/>
                    <a:pt x="280142" y="21265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1" name="Freeform 140"/>
            <p:cNvSpPr/>
            <p:nvPr/>
          </p:nvSpPr>
          <p:spPr>
            <a:xfrm>
              <a:off x="1842316" y="5538738"/>
              <a:ext cx="234812" cy="265929"/>
            </a:xfrm>
            <a:custGeom>
              <a:avLst/>
              <a:gdLst>
                <a:gd name="connsiteX0" fmla="*/ 184958 w 234812"/>
                <a:gd name="connsiteY0" fmla="*/ 259550 h 265929"/>
                <a:gd name="connsiteX1" fmla="*/ 234577 w 234812"/>
                <a:gd name="connsiteY1" fmla="*/ 146136 h 265929"/>
                <a:gd name="connsiteX2" fmla="*/ 170782 w 234812"/>
                <a:gd name="connsiteY2" fmla="*/ 4369 h 265929"/>
                <a:gd name="connsiteX3" fmla="*/ 21926 w 234812"/>
                <a:gd name="connsiteY3" fmla="*/ 53988 h 265929"/>
                <a:gd name="connsiteX4" fmla="*/ 14837 w 234812"/>
                <a:gd name="connsiteY4" fmla="*/ 231197 h 265929"/>
                <a:gd name="connsiteX5" fmla="*/ 184958 w 234812"/>
                <a:gd name="connsiteY5" fmla="*/ 259550 h 2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812" h="265929">
                  <a:moveTo>
                    <a:pt x="184958" y="259550"/>
                  </a:moveTo>
                  <a:cubicBezTo>
                    <a:pt x="221581" y="245373"/>
                    <a:pt x="236940" y="188666"/>
                    <a:pt x="234577" y="146136"/>
                  </a:cubicBezTo>
                  <a:cubicBezTo>
                    <a:pt x="232214" y="103606"/>
                    <a:pt x="206224" y="19727"/>
                    <a:pt x="170782" y="4369"/>
                  </a:cubicBezTo>
                  <a:cubicBezTo>
                    <a:pt x="135340" y="-10989"/>
                    <a:pt x="47917" y="16183"/>
                    <a:pt x="21926" y="53988"/>
                  </a:cubicBezTo>
                  <a:cubicBezTo>
                    <a:pt x="-4065" y="91793"/>
                    <a:pt x="-7609" y="198118"/>
                    <a:pt x="14837" y="231197"/>
                  </a:cubicBezTo>
                  <a:cubicBezTo>
                    <a:pt x="37283" y="264276"/>
                    <a:pt x="148335" y="273727"/>
                    <a:pt x="184958" y="259550"/>
                  </a:cubicBezTo>
                  <a:close/>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2" name="Freeform 141"/>
            <p:cNvSpPr/>
            <p:nvPr/>
          </p:nvSpPr>
          <p:spPr>
            <a:xfrm>
              <a:off x="1332614" y="5621079"/>
              <a:ext cx="235700" cy="318977"/>
            </a:xfrm>
            <a:custGeom>
              <a:avLst/>
              <a:gdLst>
                <a:gd name="connsiteX0" fmla="*/ 99237 w 235700"/>
                <a:gd name="connsiteY0" fmla="*/ 318977 h 318977"/>
                <a:gd name="connsiteX1" fmla="*/ 219739 w 235700"/>
                <a:gd name="connsiteY1" fmla="*/ 269358 h 318977"/>
                <a:gd name="connsiteX2" fmla="*/ 219739 w 235700"/>
                <a:gd name="connsiteY2" fmla="*/ 85061 h 318977"/>
                <a:gd name="connsiteX3" fmla="*/ 85060 w 235700"/>
                <a:gd name="connsiteY3" fmla="*/ 85061 h 318977"/>
                <a:gd name="connsiteX4" fmla="*/ 0 w 235700"/>
                <a:gd name="connsiteY4" fmla="*/ 0 h 31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00" h="318977">
                  <a:moveTo>
                    <a:pt x="99237" y="318977"/>
                  </a:moveTo>
                  <a:cubicBezTo>
                    <a:pt x="149446" y="313660"/>
                    <a:pt x="199655" y="308344"/>
                    <a:pt x="219739" y="269358"/>
                  </a:cubicBezTo>
                  <a:cubicBezTo>
                    <a:pt x="239823" y="230372"/>
                    <a:pt x="242186" y="115777"/>
                    <a:pt x="219739" y="85061"/>
                  </a:cubicBezTo>
                  <a:cubicBezTo>
                    <a:pt x="197293" y="54345"/>
                    <a:pt x="121683" y="99238"/>
                    <a:pt x="85060" y="85061"/>
                  </a:cubicBezTo>
                  <a:cubicBezTo>
                    <a:pt x="48437" y="70884"/>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3" name="Freeform 142"/>
            <p:cNvSpPr/>
            <p:nvPr/>
          </p:nvSpPr>
          <p:spPr>
            <a:xfrm>
              <a:off x="1531088" y="5605113"/>
              <a:ext cx="311889" cy="86850"/>
            </a:xfrm>
            <a:custGeom>
              <a:avLst/>
              <a:gdLst>
                <a:gd name="connsiteX0" fmla="*/ 0 w 311889"/>
                <a:gd name="connsiteY0" fmla="*/ 86850 h 86850"/>
                <a:gd name="connsiteX1" fmla="*/ 56707 w 311889"/>
                <a:gd name="connsiteY1" fmla="*/ 1789 h 86850"/>
                <a:gd name="connsiteX2" fmla="*/ 241005 w 311889"/>
                <a:gd name="connsiteY2" fmla="*/ 30143 h 86850"/>
                <a:gd name="connsiteX3" fmla="*/ 311889 w 311889"/>
                <a:gd name="connsiteY3" fmla="*/ 44320 h 86850"/>
              </a:gdLst>
              <a:ahLst/>
              <a:cxnLst>
                <a:cxn ang="0">
                  <a:pos x="connsiteX0" y="connsiteY0"/>
                </a:cxn>
                <a:cxn ang="0">
                  <a:pos x="connsiteX1" y="connsiteY1"/>
                </a:cxn>
                <a:cxn ang="0">
                  <a:pos x="connsiteX2" y="connsiteY2"/>
                </a:cxn>
                <a:cxn ang="0">
                  <a:pos x="connsiteX3" y="connsiteY3"/>
                </a:cxn>
              </a:cxnLst>
              <a:rect l="l" t="t" r="r" b="b"/>
              <a:pathLst>
                <a:path w="311889" h="86850">
                  <a:moveTo>
                    <a:pt x="0" y="86850"/>
                  </a:moveTo>
                  <a:cubicBezTo>
                    <a:pt x="8270" y="49045"/>
                    <a:pt x="16540" y="11240"/>
                    <a:pt x="56707" y="1789"/>
                  </a:cubicBezTo>
                  <a:cubicBezTo>
                    <a:pt x="96874" y="-7662"/>
                    <a:pt x="198475" y="23054"/>
                    <a:pt x="241005" y="30143"/>
                  </a:cubicBezTo>
                  <a:cubicBezTo>
                    <a:pt x="283535" y="37232"/>
                    <a:pt x="311889" y="44320"/>
                    <a:pt x="311889" y="4432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4" name="Freeform 143"/>
            <p:cNvSpPr/>
            <p:nvPr/>
          </p:nvSpPr>
          <p:spPr>
            <a:xfrm>
              <a:off x="1734892" y="5755180"/>
              <a:ext cx="115173" cy="369173"/>
            </a:xfrm>
            <a:custGeom>
              <a:avLst/>
              <a:gdLst>
                <a:gd name="connsiteX0" fmla="*/ 15936 w 115173"/>
                <a:gd name="connsiteY0" fmla="*/ 369173 h 369173"/>
                <a:gd name="connsiteX1" fmla="*/ 1759 w 115173"/>
                <a:gd name="connsiteY1" fmla="*/ 213229 h 369173"/>
                <a:gd name="connsiteX2" fmla="*/ 51378 w 115173"/>
                <a:gd name="connsiteY2" fmla="*/ 28932 h 369173"/>
                <a:gd name="connsiteX3" fmla="*/ 115173 w 115173"/>
                <a:gd name="connsiteY3" fmla="*/ 578 h 369173"/>
              </a:gdLst>
              <a:ahLst/>
              <a:cxnLst>
                <a:cxn ang="0">
                  <a:pos x="connsiteX0" y="connsiteY0"/>
                </a:cxn>
                <a:cxn ang="0">
                  <a:pos x="connsiteX1" y="connsiteY1"/>
                </a:cxn>
                <a:cxn ang="0">
                  <a:pos x="connsiteX2" y="connsiteY2"/>
                </a:cxn>
                <a:cxn ang="0">
                  <a:pos x="connsiteX3" y="connsiteY3"/>
                </a:cxn>
              </a:cxnLst>
              <a:rect l="l" t="t" r="r" b="b"/>
              <a:pathLst>
                <a:path w="115173" h="369173">
                  <a:moveTo>
                    <a:pt x="15936" y="369173"/>
                  </a:moveTo>
                  <a:cubicBezTo>
                    <a:pt x="5894" y="319554"/>
                    <a:pt x="-4148" y="269936"/>
                    <a:pt x="1759" y="213229"/>
                  </a:cubicBezTo>
                  <a:cubicBezTo>
                    <a:pt x="7666" y="156522"/>
                    <a:pt x="32476" y="64374"/>
                    <a:pt x="51378" y="28932"/>
                  </a:cubicBezTo>
                  <a:cubicBezTo>
                    <a:pt x="70280" y="-6510"/>
                    <a:pt x="115173" y="578"/>
                    <a:pt x="115173" y="57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5" name="Freeform 144"/>
            <p:cNvSpPr/>
            <p:nvPr/>
          </p:nvSpPr>
          <p:spPr>
            <a:xfrm>
              <a:off x="1566530" y="5330456"/>
              <a:ext cx="375684" cy="212651"/>
            </a:xfrm>
            <a:custGeom>
              <a:avLst/>
              <a:gdLst>
                <a:gd name="connsiteX0" fmla="*/ 375684 w 375684"/>
                <a:gd name="connsiteY0" fmla="*/ 212651 h 212651"/>
                <a:gd name="connsiteX1" fmla="*/ 106326 w 375684"/>
                <a:gd name="connsiteY1" fmla="*/ 148856 h 212651"/>
                <a:gd name="connsiteX2" fmla="*/ 120503 w 375684"/>
                <a:gd name="connsiteY2" fmla="*/ 35442 h 212651"/>
                <a:gd name="connsiteX3" fmla="*/ 0 w 375684"/>
                <a:gd name="connsiteY3" fmla="*/ 0 h 212651"/>
              </a:gdLst>
              <a:ahLst/>
              <a:cxnLst>
                <a:cxn ang="0">
                  <a:pos x="connsiteX0" y="connsiteY0"/>
                </a:cxn>
                <a:cxn ang="0">
                  <a:pos x="connsiteX1" y="connsiteY1"/>
                </a:cxn>
                <a:cxn ang="0">
                  <a:pos x="connsiteX2" y="connsiteY2"/>
                </a:cxn>
                <a:cxn ang="0">
                  <a:pos x="connsiteX3" y="connsiteY3"/>
                </a:cxn>
              </a:cxnLst>
              <a:rect l="l" t="t" r="r" b="b"/>
              <a:pathLst>
                <a:path w="375684" h="212651">
                  <a:moveTo>
                    <a:pt x="375684" y="212651"/>
                  </a:moveTo>
                  <a:cubicBezTo>
                    <a:pt x="262270" y="195521"/>
                    <a:pt x="148856" y="178391"/>
                    <a:pt x="106326" y="148856"/>
                  </a:cubicBezTo>
                  <a:cubicBezTo>
                    <a:pt x="63796" y="119321"/>
                    <a:pt x="138224" y="60251"/>
                    <a:pt x="120503" y="35442"/>
                  </a:cubicBezTo>
                  <a:cubicBezTo>
                    <a:pt x="102782" y="10633"/>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6" name="Freeform 145"/>
            <p:cNvSpPr/>
            <p:nvPr/>
          </p:nvSpPr>
          <p:spPr>
            <a:xfrm>
              <a:off x="1687033" y="5316240"/>
              <a:ext cx="538716" cy="319016"/>
            </a:xfrm>
            <a:custGeom>
              <a:avLst/>
              <a:gdLst>
                <a:gd name="connsiteX0" fmla="*/ 0 w 538716"/>
                <a:gd name="connsiteY0" fmla="*/ 49658 h 319016"/>
                <a:gd name="connsiteX1" fmla="*/ 77972 w 538716"/>
                <a:gd name="connsiteY1" fmla="*/ 39 h 319016"/>
                <a:gd name="connsiteX2" fmla="*/ 283534 w 538716"/>
                <a:gd name="connsiteY2" fmla="*/ 56746 h 319016"/>
                <a:gd name="connsiteX3" fmla="*/ 432390 w 538716"/>
                <a:gd name="connsiteY3" fmla="*/ 212690 h 319016"/>
                <a:gd name="connsiteX4" fmla="*/ 538716 w 538716"/>
                <a:gd name="connsiteY4" fmla="*/ 319016 h 319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16" h="319016">
                  <a:moveTo>
                    <a:pt x="0" y="49658"/>
                  </a:moveTo>
                  <a:cubicBezTo>
                    <a:pt x="15358" y="24258"/>
                    <a:pt x="30716" y="-1142"/>
                    <a:pt x="77972" y="39"/>
                  </a:cubicBezTo>
                  <a:cubicBezTo>
                    <a:pt x="125228" y="1220"/>
                    <a:pt x="224464" y="21304"/>
                    <a:pt x="283534" y="56746"/>
                  </a:cubicBezTo>
                  <a:cubicBezTo>
                    <a:pt x="342604" y="92188"/>
                    <a:pt x="389860" y="168978"/>
                    <a:pt x="432390" y="212690"/>
                  </a:cubicBezTo>
                  <a:cubicBezTo>
                    <a:pt x="474920" y="256402"/>
                    <a:pt x="506818" y="287709"/>
                    <a:pt x="538716" y="3190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7" name="Freeform 146"/>
            <p:cNvSpPr/>
            <p:nvPr/>
          </p:nvSpPr>
          <p:spPr>
            <a:xfrm>
              <a:off x="1729524" y="4919330"/>
              <a:ext cx="127629" cy="396949"/>
            </a:xfrm>
            <a:custGeom>
              <a:avLst/>
              <a:gdLst>
                <a:gd name="connsiteX0" fmla="*/ 49657 w 127629"/>
                <a:gd name="connsiteY0" fmla="*/ 396949 h 396949"/>
                <a:gd name="connsiteX1" fmla="*/ 39 w 127629"/>
                <a:gd name="connsiteY1" fmla="*/ 248093 h 396949"/>
                <a:gd name="connsiteX2" fmla="*/ 56746 w 127629"/>
                <a:gd name="connsiteY2" fmla="*/ 70884 h 396949"/>
                <a:gd name="connsiteX3" fmla="*/ 127629 w 127629"/>
                <a:gd name="connsiteY3" fmla="*/ 0 h 396949"/>
              </a:gdLst>
              <a:ahLst/>
              <a:cxnLst>
                <a:cxn ang="0">
                  <a:pos x="connsiteX0" y="connsiteY0"/>
                </a:cxn>
                <a:cxn ang="0">
                  <a:pos x="connsiteX1" y="connsiteY1"/>
                </a:cxn>
                <a:cxn ang="0">
                  <a:pos x="connsiteX2" y="connsiteY2"/>
                </a:cxn>
                <a:cxn ang="0">
                  <a:pos x="connsiteX3" y="connsiteY3"/>
                </a:cxn>
              </a:cxnLst>
              <a:rect l="l" t="t" r="r" b="b"/>
              <a:pathLst>
                <a:path w="127629" h="396949">
                  <a:moveTo>
                    <a:pt x="49657" y="396949"/>
                  </a:moveTo>
                  <a:cubicBezTo>
                    <a:pt x="24257" y="349693"/>
                    <a:pt x="-1142" y="302437"/>
                    <a:pt x="39" y="248093"/>
                  </a:cubicBezTo>
                  <a:cubicBezTo>
                    <a:pt x="1220" y="193749"/>
                    <a:pt x="35481" y="112233"/>
                    <a:pt x="56746" y="70884"/>
                  </a:cubicBezTo>
                  <a:cubicBezTo>
                    <a:pt x="78011" y="29535"/>
                    <a:pt x="127629" y="0"/>
                    <a:pt x="127629"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pic>
        <p:nvPicPr>
          <p:cNvPr id="86" name="Picture 85"/>
          <p:cNvPicPr>
            <a:picLocks noChangeAspect="1"/>
          </p:cNvPicPr>
          <p:nvPr/>
        </p:nvPicPr>
        <p:blipFill rotWithShape="1">
          <a:blip r:embed="rId3" cstate="email">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8245123" y="2815169"/>
            <a:ext cx="1213818" cy="1105999"/>
          </a:xfrm>
          <a:prstGeom prst="rect">
            <a:avLst/>
          </a:prstGeom>
        </p:spPr>
      </p:pic>
      <p:pic>
        <p:nvPicPr>
          <p:cNvPr id="87" name="Picture 8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01774" y="2848644"/>
            <a:ext cx="1094249" cy="1090220"/>
          </a:xfrm>
          <a:prstGeom prst="rect">
            <a:avLst/>
          </a:prstGeom>
        </p:spPr>
      </p:pic>
      <p:grpSp>
        <p:nvGrpSpPr>
          <p:cNvPr id="88" name="Group 87"/>
          <p:cNvGrpSpPr/>
          <p:nvPr/>
        </p:nvGrpSpPr>
        <p:grpSpPr>
          <a:xfrm>
            <a:off x="2437102" y="2845744"/>
            <a:ext cx="1236768" cy="1172116"/>
            <a:chOff x="5193507" y="1662241"/>
            <a:chExt cx="1211376" cy="1158284"/>
          </a:xfrm>
        </p:grpSpPr>
        <p:sp>
          <p:nvSpPr>
            <p:cNvPr id="105" name="Rectangle 104"/>
            <p:cNvSpPr/>
            <p:nvPr/>
          </p:nvSpPr>
          <p:spPr>
            <a:xfrm>
              <a:off x="5193507" y="1662241"/>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6" name="TextBox 105"/>
            <p:cNvSpPr txBox="1"/>
            <p:nvPr/>
          </p:nvSpPr>
          <p:spPr>
            <a:xfrm>
              <a:off x="5226501" y="1662241"/>
              <a:ext cx="1178382" cy="1158284"/>
            </a:xfrm>
            <a:prstGeom prst="rect">
              <a:avLst/>
            </a:prstGeom>
            <a:noFill/>
          </p:spPr>
          <p:txBody>
            <a:bodyPr wrap="square" rtlCol="0">
              <a:spAutoFit/>
            </a:bodyPr>
            <a:lstStyle/>
            <a:p>
              <a:pPr defTabSz="802020"/>
              <a:r>
                <a:rPr lang="en-US" sz="702" dirty="0">
                  <a:solidFill>
                    <a:prstClr val="black"/>
                  </a:solidFill>
                  <a:latin typeface="Courier New" charset="0"/>
                  <a:ea typeface="Courier New" charset="0"/>
                  <a:cs typeface="Courier New" charset="0"/>
                </a:rPr>
                <a:t> </a:t>
              </a:r>
              <a:r>
                <a:rPr lang="en-US" sz="877" dirty="0">
                  <a:solidFill>
                    <a:prstClr val="black"/>
                  </a:solidFill>
                  <a:latin typeface="Courier New" charset="0"/>
                  <a:ea typeface="Courier New" charset="0"/>
                  <a:cs typeface="Courier New" charset="0"/>
                </a:rPr>
                <a:t>Pop Male  Fem</a:t>
              </a:r>
            </a:p>
            <a:p>
              <a:pPr defTabSz="802020"/>
              <a:r>
                <a:rPr lang="en-US" sz="877" dirty="0">
                  <a:solidFill>
                    <a:prstClr val="black"/>
                  </a:solidFill>
                  <a:latin typeface="Courier New" charset="0"/>
                  <a:ea typeface="Courier New" charset="0"/>
                  <a:cs typeface="Courier New" charset="0"/>
                </a:rPr>
                <a:t>3800 1900 1900</a:t>
              </a:r>
            </a:p>
            <a:p>
              <a:pPr defTabSz="802020"/>
              <a:r>
                <a:rPr lang="en-US" sz="877" dirty="0">
                  <a:solidFill>
                    <a:prstClr val="black"/>
                  </a:solidFill>
                  <a:latin typeface="Courier New" charset="0"/>
                  <a:ea typeface="Courier New" charset="0"/>
                  <a:cs typeface="Courier New" charset="0"/>
                </a:rPr>
                <a:t>3600 1800 1800</a:t>
              </a:r>
            </a:p>
            <a:p>
              <a:pPr defTabSz="802020"/>
              <a:r>
                <a:rPr lang="en-US" sz="877" dirty="0">
                  <a:solidFill>
                    <a:prstClr val="black"/>
                  </a:solidFill>
                  <a:latin typeface="Courier New" charset="0"/>
                  <a:ea typeface="Courier New" charset="0"/>
                  <a:cs typeface="Courier New" charset="0"/>
                </a:rPr>
                <a:t>3200 1600 1600</a:t>
              </a:r>
            </a:p>
            <a:p>
              <a:pPr defTabSz="802020"/>
              <a:r>
                <a:rPr lang="en-US" sz="877" dirty="0">
                  <a:solidFill>
                    <a:prstClr val="black"/>
                  </a:solidFill>
                  <a:latin typeface="Courier New" charset="0"/>
                  <a:ea typeface="Courier New" charset="0"/>
                  <a:cs typeface="Courier New" charset="0"/>
                </a:rPr>
                <a:t>2800 1400 1400</a:t>
              </a:r>
            </a:p>
            <a:p>
              <a:pPr defTabSz="802020"/>
              <a:r>
                <a:rPr lang="en-US" sz="877" dirty="0">
                  <a:solidFill>
                    <a:prstClr val="black"/>
                  </a:solidFill>
                  <a:latin typeface="Courier New" charset="0"/>
                  <a:ea typeface="Courier New" charset="0"/>
                  <a:cs typeface="Courier New" charset="0"/>
                </a:rPr>
                <a:t>2600 1300 1300</a:t>
              </a:r>
            </a:p>
            <a:p>
              <a:pPr defTabSz="802020"/>
              <a:r>
                <a:rPr lang="en-US" sz="877" dirty="0">
                  <a:solidFill>
                    <a:prstClr val="black"/>
                  </a:solidFill>
                  <a:latin typeface="Courier New" charset="0"/>
                  <a:ea typeface="Courier New" charset="0"/>
                  <a:cs typeface="Courier New" charset="0"/>
                </a:rPr>
                <a:t>2400 1200 1200</a:t>
              </a:r>
            </a:p>
            <a:p>
              <a:pPr defTabSz="802020"/>
              <a:r>
                <a:rPr lang="en-US" sz="877" dirty="0">
                  <a:solidFill>
                    <a:prstClr val="black"/>
                  </a:solidFill>
                  <a:latin typeface="Courier New" charset="0"/>
                  <a:ea typeface="Courier New" charset="0"/>
                  <a:cs typeface="Courier New" charset="0"/>
                </a:rPr>
                <a:t>2200 1100 1100</a:t>
              </a:r>
            </a:p>
          </p:txBody>
        </p:sp>
      </p:grpSp>
      <p:grpSp>
        <p:nvGrpSpPr>
          <p:cNvPr id="90" name="Group 89"/>
          <p:cNvGrpSpPr/>
          <p:nvPr/>
        </p:nvGrpSpPr>
        <p:grpSpPr>
          <a:xfrm>
            <a:off x="5906595" y="2850804"/>
            <a:ext cx="1107321" cy="1086366"/>
            <a:chOff x="245586" y="4747538"/>
            <a:chExt cx="1085938" cy="1074883"/>
          </a:xfrm>
        </p:grpSpPr>
        <p:sp>
          <p:nvSpPr>
            <p:cNvPr id="98" name="Rectangle 97"/>
            <p:cNvSpPr/>
            <p:nvPr/>
          </p:nvSpPr>
          <p:spPr>
            <a:xfrm>
              <a:off x="245586" y="4747538"/>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99" name="Freeform 98"/>
            <p:cNvSpPr/>
            <p:nvPr/>
          </p:nvSpPr>
          <p:spPr>
            <a:xfrm>
              <a:off x="331830" y="4952248"/>
              <a:ext cx="788872" cy="806621"/>
            </a:xfrm>
            <a:custGeom>
              <a:avLst/>
              <a:gdLst>
                <a:gd name="connsiteX0" fmla="*/ 0 w 788872"/>
                <a:gd name="connsiteY0" fmla="*/ 806621 h 806621"/>
                <a:gd name="connsiteX1" fmla="*/ 36576 w 788872"/>
                <a:gd name="connsiteY1" fmla="*/ 632885 h 806621"/>
                <a:gd name="connsiteX2" fmla="*/ 146304 w 788872"/>
                <a:gd name="connsiteY2" fmla="*/ 532301 h 806621"/>
                <a:gd name="connsiteX3" fmla="*/ 310896 w 788872"/>
                <a:gd name="connsiteY3" fmla="*/ 468293 h 806621"/>
                <a:gd name="connsiteX4" fmla="*/ 512064 w 788872"/>
                <a:gd name="connsiteY4" fmla="*/ 395141 h 806621"/>
                <a:gd name="connsiteX5" fmla="*/ 694944 w 788872"/>
                <a:gd name="connsiteY5" fmla="*/ 230549 h 806621"/>
                <a:gd name="connsiteX6" fmla="*/ 777240 w 788872"/>
                <a:gd name="connsiteY6" fmla="*/ 20237 h 806621"/>
                <a:gd name="connsiteX7" fmla="*/ 786384 w 788872"/>
                <a:gd name="connsiteY7" fmla="*/ 20237 h 8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872" h="806621">
                  <a:moveTo>
                    <a:pt x="0" y="806621"/>
                  </a:moveTo>
                  <a:cubicBezTo>
                    <a:pt x="6096" y="742613"/>
                    <a:pt x="12192" y="678605"/>
                    <a:pt x="36576" y="632885"/>
                  </a:cubicBezTo>
                  <a:cubicBezTo>
                    <a:pt x="60960" y="587165"/>
                    <a:pt x="100584" y="559733"/>
                    <a:pt x="146304" y="532301"/>
                  </a:cubicBezTo>
                  <a:cubicBezTo>
                    <a:pt x="192024" y="504869"/>
                    <a:pt x="249936" y="491153"/>
                    <a:pt x="310896" y="468293"/>
                  </a:cubicBezTo>
                  <a:cubicBezTo>
                    <a:pt x="371856" y="445433"/>
                    <a:pt x="448056" y="434765"/>
                    <a:pt x="512064" y="395141"/>
                  </a:cubicBezTo>
                  <a:cubicBezTo>
                    <a:pt x="576072" y="355517"/>
                    <a:pt x="650748" y="293033"/>
                    <a:pt x="694944" y="230549"/>
                  </a:cubicBezTo>
                  <a:cubicBezTo>
                    <a:pt x="739140" y="168065"/>
                    <a:pt x="762000" y="55289"/>
                    <a:pt x="777240" y="20237"/>
                  </a:cubicBezTo>
                  <a:cubicBezTo>
                    <a:pt x="792480" y="-14815"/>
                    <a:pt x="789432" y="2711"/>
                    <a:pt x="786384" y="20237"/>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0" name="Freeform 99"/>
            <p:cNvSpPr/>
            <p:nvPr/>
          </p:nvSpPr>
          <p:spPr>
            <a:xfrm>
              <a:off x="417991" y="5036493"/>
              <a:ext cx="78431" cy="585216"/>
            </a:xfrm>
            <a:custGeom>
              <a:avLst/>
              <a:gdLst>
                <a:gd name="connsiteX0" fmla="*/ 78431 w 78431"/>
                <a:gd name="connsiteY0" fmla="*/ 585216 h 585216"/>
                <a:gd name="connsiteX1" fmla="*/ 60143 w 78431"/>
                <a:gd name="connsiteY1" fmla="*/ 521208 h 585216"/>
                <a:gd name="connsiteX2" fmla="*/ 5279 w 78431"/>
                <a:gd name="connsiteY2" fmla="*/ 411480 h 585216"/>
                <a:gd name="connsiteX3" fmla="*/ 5279 w 78431"/>
                <a:gd name="connsiteY3" fmla="*/ 310896 h 585216"/>
                <a:gd name="connsiteX4" fmla="*/ 32711 w 78431"/>
                <a:gd name="connsiteY4" fmla="*/ 219456 h 585216"/>
                <a:gd name="connsiteX5" fmla="*/ 60143 w 78431"/>
                <a:gd name="connsiteY5" fmla="*/ 82296 h 585216"/>
                <a:gd name="connsiteX6" fmla="*/ 50999 w 78431"/>
                <a:gd name="connsiteY6" fmla="*/ 0 h 58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1" h="585216">
                  <a:moveTo>
                    <a:pt x="78431" y="585216"/>
                  </a:moveTo>
                  <a:cubicBezTo>
                    <a:pt x="75383" y="567690"/>
                    <a:pt x="72335" y="550164"/>
                    <a:pt x="60143" y="521208"/>
                  </a:cubicBezTo>
                  <a:cubicBezTo>
                    <a:pt x="47951" y="492252"/>
                    <a:pt x="14423" y="446532"/>
                    <a:pt x="5279" y="411480"/>
                  </a:cubicBezTo>
                  <a:cubicBezTo>
                    <a:pt x="-3865" y="376428"/>
                    <a:pt x="707" y="342900"/>
                    <a:pt x="5279" y="310896"/>
                  </a:cubicBezTo>
                  <a:cubicBezTo>
                    <a:pt x="9851" y="278892"/>
                    <a:pt x="23567" y="257556"/>
                    <a:pt x="32711" y="219456"/>
                  </a:cubicBezTo>
                  <a:cubicBezTo>
                    <a:pt x="41855" y="181356"/>
                    <a:pt x="57095" y="118872"/>
                    <a:pt x="60143" y="82296"/>
                  </a:cubicBezTo>
                  <a:cubicBezTo>
                    <a:pt x="63191" y="45720"/>
                    <a:pt x="50999" y="0"/>
                    <a:pt x="50999" y="0"/>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1" name="Freeform 100"/>
            <p:cNvSpPr/>
            <p:nvPr/>
          </p:nvSpPr>
          <p:spPr>
            <a:xfrm>
              <a:off x="414126" y="5247360"/>
              <a:ext cx="676656" cy="255477"/>
            </a:xfrm>
            <a:custGeom>
              <a:avLst/>
              <a:gdLst>
                <a:gd name="connsiteX0" fmla="*/ 676656 w 676656"/>
                <a:gd name="connsiteY0" fmla="*/ 255477 h 255477"/>
                <a:gd name="connsiteX1" fmla="*/ 566928 w 676656"/>
                <a:gd name="connsiteY1" fmla="*/ 127461 h 255477"/>
                <a:gd name="connsiteX2" fmla="*/ 512064 w 676656"/>
                <a:gd name="connsiteY2" fmla="*/ 45165 h 255477"/>
                <a:gd name="connsiteX3" fmla="*/ 365760 w 676656"/>
                <a:gd name="connsiteY3" fmla="*/ 17733 h 255477"/>
                <a:gd name="connsiteX4" fmla="*/ 173736 w 676656"/>
                <a:gd name="connsiteY4" fmla="*/ 8589 h 255477"/>
                <a:gd name="connsiteX5" fmla="*/ 0 w 676656"/>
                <a:gd name="connsiteY5" fmla="*/ 145749 h 25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656" h="255477">
                  <a:moveTo>
                    <a:pt x="676656" y="255477"/>
                  </a:moveTo>
                  <a:cubicBezTo>
                    <a:pt x="635508" y="208995"/>
                    <a:pt x="594360" y="162513"/>
                    <a:pt x="566928" y="127461"/>
                  </a:cubicBezTo>
                  <a:cubicBezTo>
                    <a:pt x="539496" y="92409"/>
                    <a:pt x="545592" y="63453"/>
                    <a:pt x="512064" y="45165"/>
                  </a:cubicBezTo>
                  <a:cubicBezTo>
                    <a:pt x="478536" y="26877"/>
                    <a:pt x="422148" y="23829"/>
                    <a:pt x="365760" y="17733"/>
                  </a:cubicBezTo>
                  <a:cubicBezTo>
                    <a:pt x="309372" y="11637"/>
                    <a:pt x="234696" y="-12747"/>
                    <a:pt x="173736" y="8589"/>
                  </a:cubicBezTo>
                  <a:cubicBezTo>
                    <a:pt x="112776" y="29925"/>
                    <a:pt x="0" y="145749"/>
                    <a:pt x="0" y="145749"/>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2" name="Freeform 101"/>
            <p:cNvSpPr/>
            <p:nvPr/>
          </p:nvSpPr>
          <p:spPr>
            <a:xfrm>
              <a:off x="633494" y="5067964"/>
              <a:ext cx="512152" cy="468528"/>
            </a:xfrm>
            <a:custGeom>
              <a:avLst/>
              <a:gdLst>
                <a:gd name="connsiteX0" fmla="*/ 512152 w 512152"/>
                <a:gd name="connsiteY0" fmla="*/ 69113 h 468528"/>
                <a:gd name="connsiteX1" fmla="*/ 411568 w 512152"/>
                <a:gd name="connsiteY1" fmla="*/ 41681 h 468528"/>
                <a:gd name="connsiteX2" fmla="*/ 329272 w 512152"/>
                <a:gd name="connsiteY2" fmla="*/ 32537 h 468528"/>
                <a:gd name="connsiteX3" fmla="*/ 173824 w 512152"/>
                <a:gd name="connsiteY3" fmla="*/ 14249 h 468528"/>
                <a:gd name="connsiteX4" fmla="*/ 45808 w 512152"/>
                <a:gd name="connsiteY4" fmla="*/ 14249 h 468528"/>
                <a:gd name="connsiteX5" fmla="*/ 88 w 512152"/>
                <a:gd name="connsiteY5" fmla="*/ 197129 h 468528"/>
                <a:gd name="connsiteX6" fmla="*/ 54952 w 512152"/>
                <a:gd name="connsiteY6" fmla="*/ 361721 h 468528"/>
                <a:gd name="connsiteX7" fmla="*/ 91528 w 512152"/>
                <a:gd name="connsiteY7" fmla="*/ 453161 h 468528"/>
                <a:gd name="connsiteX8" fmla="*/ 91528 w 512152"/>
                <a:gd name="connsiteY8" fmla="*/ 462305 h 468528"/>
                <a:gd name="connsiteX9" fmla="*/ 246976 w 512152"/>
                <a:gd name="connsiteY9" fmla="*/ 389153 h 468528"/>
                <a:gd name="connsiteX10" fmla="*/ 347560 w 512152"/>
                <a:gd name="connsiteY10" fmla="*/ 325145 h 468528"/>
                <a:gd name="connsiteX11" fmla="*/ 439000 w 512152"/>
                <a:gd name="connsiteY11" fmla="*/ 233705 h 468528"/>
                <a:gd name="connsiteX12" fmla="*/ 457288 w 512152"/>
                <a:gd name="connsiteY12" fmla="*/ 197129 h 46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152" h="468528">
                  <a:moveTo>
                    <a:pt x="512152" y="69113"/>
                  </a:moveTo>
                  <a:cubicBezTo>
                    <a:pt x="477100" y="58445"/>
                    <a:pt x="442048" y="47777"/>
                    <a:pt x="411568" y="41681"/>
                  </a:cubicBezTo>
                  <a:cubicBezTo>
                    <a:pt x="381088" y="35585"/>
                    <a:pt x="329272" y="32537"/>
                    <a:pt x="329272" y="32537"/>
                  </a:cubicBezTo>
                  <a:cubicBezTo>
                    <a:pt x="289648" y="27965"/>
                    <a:pt x="221068" y="17297"/>
                    <a:pt x="173824" y="14249"/>
                  </a:cubicBezTo>
                  <a:cubicBezTo>
                    <a:pt x="126580" y="11201"/>
                    <a:pt x="74764" y="-16231"/>
                    <a:pt x="45808" y="14249"/>
                  </a:cubicBezTo>
                  <a:cubicBezTo>
                    <a:pt x="16852" y="44729"/>
                    <a:pt x="-1436" y="139217"/>
                    <a:pt x="88" y="197129"/>
                  </a:cubicBezTo>
                  <a:cubicBezTo>
                    <a:pt x="1612" y="255041"/>
                    <a:pt x="39712" y="319049"/>
                    <a:pt x="54952" y="361721"/>
                  </a:cubicBezTo>
                  <a:cubicBezTo>
                    <a:pt x="70192" y="404393"/>
                    <a:pt x="85432" y="436397"/>
                    <a:pt x="91528" y="453161"/>
                  </a:cubicBezTo>
                  <a:cubicBezTo>
                    <a:pt x="97624" y="469925"/>
                    <a:pt x="65620" y="472973"/>
                    <a:pt x="91528" y="462305"/>
                  </a:cubicBezTo>
                  <a:cubicBezTo>
                    <a:pt x="117436" y="451637"/>
                    <a:pt x="204304" y="412013"/>
                    <a:pt x="246976" y="389153"/>
                  </a:cubicBezTo>
                  <a:cubicBezTo>
                    <a:pt x="289648" y="366293"/>
                    <a:pt x="315556" y="351053"/>
                    <a:pt x="347560" y="325145"/>
                  </a:cubicBezTo>
                  <a:cubicBezTo>
                    <a:pt x="379564" y="299237"/>
                    <a:pt x="420712" y="255041"/>
                    <a:pt x="439000" y="233705"/>
                  </a:cubicBezTo>
                  <a:cubicBezTo>
                    <a:pt x="457288" y="212369"/>
                    <a:pt x="457288" y="197129"/>
                    <a:pt x="457288" y="197129"/>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91" name="Rectangle 90"/>
          <p:cNvSpPr/>
          <p:nvPr/>
        </p:nvSpPr>
        <p:spPr>
          <a:xfrm>
            <a:off x="1002506" y="4006438"/>
            <a:ext cx="1382533" cy="578363"/>
          </a:xfrm>
          <a:prstGeom prst="rect">
            <a:avLst/>
          </a:prstGeom>
          <a:noFill/>
        </p:spPr>
        <p:txBody>
          <a:bodyPr wrap="square" rtlCol="0">
            <a:spAutoFit/>
          </a:bodyPr>
          <a:lstStyle/>
          <a:p>
            <a:pPr algn="ctr" defTabSz="802020"/>
            <a:r>
              <a:rPr lang="en-US" sz="1579" dirty="0">
                <a:solidFill>
                  <a:prstClr val="black">
                    <a:lumMod val="50000"/>
                    <a:lumOff val="50000"/>
                  </a:prstClr>
                </a:solidFill>
                <a:latin typeface="Avenir Book" charset="0"/>
                <a:ea typeface="Avenir Book" charset="0"/>
                <a:cs typeface="Avenir Book" charset="0"/>
              </a:rPr>
              <a:t>Admin boundaries</a:t>
            </a:r>
          </a:p>
        </p:txBody>
      </p:sp>
      <p:grpSp>
        <p:nvGrpSpPr>
          <p:cNvPr id="6" name="Group 5">
            <a:extLst>
              <a:ext uri="{FF2B5EF4-FFF2-40B4-BE49-F238E27FC236}">
                <a16:creationId xmlns:a16="http://schemas.microsoft.com/office/drawing/2014/main" id="{A4BF0D62-C267-44C4-BB79-93344819B061}"/>
              </a:ext>
            </a:extLst>
          </p:cNvPr>
          <p:cNvGrpSpPr/>
          <p:nvPr/>
        </p:nvGrpSpPr>
        <p:grpSpPr>
          <a:xfrm>
            <a:off x="4740415" y="2853285"/>
            <a:ext cx="1207229" cy="1725979"/>
            <a:chOff x="3548210" y="2851172"/>
            <a:chExt cx="1207229" cy="1725979"/>
          </a:xfrm>
        </p:grpSpPr>
        <p:grpSp>
          <p:nvGrpSpPr>
            <p:cNvPr id="85" name="Group 84"/>
            <p:cNvGrpSpPr/>
            <p:nvPr/>
          </p:nvGrpSpPr>
          <p:grpSpPr>
            <a:xfrm>
              <a:off x="3592430" y="2851172"/>
              <a:ext cx="1090635" cy="1069995"/>
              <a:chOff x="4512757" y="4555895"/>
              <a:chExt cx="1905000" cy="1905000"/>
            </a:xfrm>
          </p:grpSpPr>
          <p:sp>
            <p:nvSpPr>
              <p:cNvPr id="107" name="Rectangle 106"/>
              <p:cNvSpPr/>
              <p:nvPr/>
            </p:nvSpPr>
            <p:spPr>
              <a:xfrm>
                <a:off x="4512757" y="4555895"/>
                <a:ext cx="1905000" cy="190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8" name="Oval 107"/>
              <p:cNvSpPr/>
              <p:nvPr/>
            </p:nvSpPr>
            <p:spPr>
              <a:xfrm>
                <a:off x="6003380" y="5113323"/>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9" name="Oval 108"/>
              <p:cNvSpPr/>
              <p:nvPr/>
            </p:nvSpPr>
            <p:spPr>
              <a:xfrm>
                <a:off x="5965775" y="5402289"/>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0" name="Oval 109"/>
              <p:cNvSpPr/>
              <p:nvPr/>
            </p:nvSpPr>
            <p:spPr>
              <a:xfrm>
                <a:off x="5793583" y="5218221"/>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1" name="Oval 110"/>
              <p:cNvSpPr/>
              <p:nvPr/>
            </p:nvSpPr>
            <p:spPr>
              <a:xfrm>
                <a:off x="5544199" y="4814462"/>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2" name="Oval 111"/>
              <p:cNvSpPr/>
              <p:nvPr/>
            </p:nvSpPr>
            <p:spPr>
              <a:xfrm>
                <a:off x="5506594" y="510342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3" name="Oval 112"/>
              <p:cNvSpPr/>
              <p:nvPr/>
            </p:nvSpPr>
            <p:spPr>
              <a:xfrm>
                <a:off x="5364087" y="5536875"/>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4" name="Oval 113"/>
              <p:cNvSpPr/>
              <p:nvPr/>
            </p:nvSpPr>
            <p:spPr>
              <a:xfrm>
                <a:off x="5233461" y="5382497"/>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5" name="Oval 114"/>
              <p:cNvSpPr/>
              <p:nvPr/>
            </p:nvSpPr>
            <p:spPr>
              <a:xfrm>
                <a:off x="4946472" y="5267704"/>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6" name="Oval 115"/>
              <p:cNvSpPr/>
              <p:nvPr/>
            </p:nvSpPr>
            <p:spPr>
              <a:xfrm>
                <a:off x="5457111" y="5362707"/>
                <a:ext cx="45720" cy="4571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7" name="Oval 116"/>
              <p:cNvSpPr/>
              <p:nvPr/>
            </p:nvSpPr>
            <p:spPr>
              <a:xfrm>
                <a:off x="5916295" y="5536875"/>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8" name="Oval 117"/>
              <p:cNvSpPr/>
              <p:nvPr/>
            </p:nvSpPr>
            <p:spPr>
              <a:xfrm>
                <a:off x="5777749" y="5825842"/>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9" name="Oval 118"/>
              <p:cNvSpPr/>
              <p:nvPr/>
            </p:nvSpPr>
            <p:spPr>
              <a:xfrm>
                <a:off x="5609513" y="5811987"/>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0" name="Oval 119"/>
              <p:cNvSpPr/>
              <p:nvPr/>
            </p:nvSpPr>
            <p:spPr>
              <a:xfrm>
                <a:off x="4988036" y="6158353"/>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1" name="Oval 120"/>
              <p:cNvSpPr/>
              <p:nvPr/>
            </p:nvSpPr>
            <p:spPr>
              <a:xfrm>
                <a:off x="5140436" y="5152904"/>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2" name="Oval 121"/>
              <p:cNvSpPr/>
              <p:nvPr/>
            </p:nvSpPr>
            <p:spPr>
              <a:xfrm>
                <a:off x="4649582" y="5457704"/>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3" name="Oval 122"/>
              <p:cNvSpPr/>
              <p:nvPr/>
            </p:nvSpPr>
            <p:spPr>
              <a:xfrm>
                <a:off x="4801982" y="5823861"/>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4" name="Oval 123"/>
              <p:cNvSpPr/>
              <p:nvPr/>
            </p:nvSpPr>
            <p:spPr>
              <a:xfrm>
                <a:off x="5168139" y="5976261"/>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5" name="Oval 124"/>
              <p:cNvSpPr/>
              <p:nvPr/>
            </p:nvSpPr>
            <p:spPr>
              <a:xfrm>
                <a:off x="5267097" y="5718960"/>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92" name="Rectangle 91"/>
            <p:cNvSpPr/>
            <p:nvPr/>
          </p:nvSpPr>
          <p:spPr>
            <a:xfrm>
              <a:off x="3548210" y="3998788"/>
              <a:ext cx="1207229" cy="578363"/>
            </a:xfrm>
            <a:prstGeom prst="rect">
              <a:avLst/>
            </a:prstGeom>
            <a:noFill/>
          </p:spPr>
          <p:txBody>
            <a:bodyPr wrap="square" rtlCol="0">
              <a:spAutoFit/>
            </a:bodyPr>
            <a:lstStyle/>
            <a:p>
              <a:pPr algn="ctr" defTabSz="802020"/>
              <a:r>
                <a:rPr lang="en-US" sz="1579" dirty="0">
                  <a:solidFill>
                    <a:prstClr val="black">
                      <a:lumMod val="50000"/>
                      <a:lumOff val="50000"/>
                    </a:prstClr>
                  </a:solidFill>
                  <a:latin typeface="Avenir Book" charset="0"/>
                  <a:ea typeface="Avenir Book" charset="0"/>
                  <a:cs typeface="Avenir Book" charset="0"/>
                </a:rPr>
                <a:t>Populated places</a:t>
              </a:r>
            </a:p>
          </p:txBody>
        </p:sp>
      </p:grpSp>
      <p:sp>
        <p:nvSpPr>
          <p:cNvPr id="93" name="Rectangle 92"/>
          <p:cNvSpPr/>
          <p:nvPr/>
        </p:nvSpPr>
        <p:spPr>
          <a:xfrm>
            <a:off x="2364728" y="4006438"/>
            <a:ext cx="1250967" cy="578363"/>
          </a:xfrm>
          <a:prstGeom prst="rect">
            <a:avLst/>
          </a:prstGeom>
          <a:noFill/>
        </p:spPr>
        <p:txBody>
          <a:bodyPr wrap="square" rtlCol="0">
            <a:spAutoFit/>
          </a:bodyPr>
          <a:lstStyle/>
          <a:p>
            <a:pPr algn="ctr" defTabSz="802020"/>
            <a:r>
              <a:rPr lang="en-US" sz="1579">
                <a:solidFill>
                  <a:prstClr val="black">
                    <a:lumMod val="50000"/>
                    <a:lumOff val="50000"/>
                  </a:prstClr>
                </a:solidFill>
                <a:latin typeface="Avenir Book" charset="0"/>
                <a:ea typeface="Avenir Book" charset="0"/>
                <a:cs typeface="Avenir Book" charset="0"/>
              </a:rPr>
              <a:t>Population figures</a:t>
            </a:r>
            <a:endParaRPr lang="en-US" sz="1579" dirty="0">
              <a:solidFill>
                <a:prstClr val="black">
                  <a:lumMod val="50000"/>
                  <a:lumOff val="50000"/>
                </a:prstClr>
              </a:solidFill>
              <a:latin typeface="Avenir Book" charset="0"/>
              <a:ea typeface="Avenir Book" charset="0"/>
              <a:cs typeface="Avenir Book" charset="0"/>
            </a:endParaRPr>
          </a:p>
        </p:txBody>
      </p:sp>
      <p:grpSp>
        <p:nvGrpSpPr>
          <p:cNvPr id="8" name="Group 7">
            <a:extLst>
              <a:ext uri="{FF2B5EF4-FFF2-40B4-BE49-F238E27FC236}">
                <a16:creationId xmlns:a16="http://schemas.microsoft.com/office/drawing/2014/main" id="{CB6C60C9-16BC-45CF-9283-C90A1B114530}"/>
              </a:ext>
            </a:extLst>
          </p:cNvPr>
          <p:cNvGrpSpPr/>
          <p:nvPr/>
        </p:nvGrpSpPr>
        <p:grpSpPr>
          <a:xfrm>
            <a:off x="3571136" y="2870282"/>
            <a:ext cx="1306661" cy="1751195"/>
            <a:chOff x="4656749" y="2849452"/>
            <a:chExt cx="1306661" cy="1751195"/>
          </a:xfrm>
        </p:grpSpPr>
        <p:grpSp>
          <p:nvGrpSpPr>
            <p:cNvPr id="89" name="Group 88"/>
            <p:cNvGrpSpPr/>
            <p:nvPr/>
          </p:nvGrpSpPr>
          <p:grpSpPr>
            <a:xfrm>
              <a:off x="4726641" y="2849452"/>
              <a:ext cx="1236769" cy="1172116"/>
              <a:chOff x="5193507" y="1662241"/>
              <a:chExt cx="1211377" cy="1158284"/>
            </a:xfrm>
          </p:grpSpPr>
          <p:sp>
            <p:nvSpPr>
              <p:cNvPr id="103" name="Rectangle 102"/>
              <p:cNvSpPr/>
              <p:nvPr/>
            </p:nvSpPr>
            <p:spPr>
              <a:xfrm>
                <a:off x="5193507" y="1662241"/>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4" name="TextBox 103"/>
              <p:cNvSpPr txBox="1"/>
              <p:nvPr/>
            </p:nvSpPr>
            <p:spPr>
              <a:xfrm>
                <a:off x="5226502" y="1662241"/>
                <a:ext cx="1178382" cy="1158284"/>
              </a:xfrm>
              <a:prstGeom prst="rect">
                <a:avLst/>
              </a:prstGeom>
              <a:noFill/>
            </p:spPr>
            <p:txBody>
              <a:bodyPr wrap="square" rtlCol="0">
                <a:spAutoFit/>
              </a:bodyPr>
              <a:lstStyle/>
              <a:p>
                <a:pPr defTabSz="802020"/>
                <a:r>
                  <a:rPr lang="en-US" sz="702" dirty="0">
                    <a:solidFill>
                      <a:prstClr val="black"/>
                    </a:solidFill>
                    <a:latin typeface="Courier New" charset="0"/>
                    <a:ea typeface="Courier New" charset="0"/>
                    <a:cs typeface="Courier New" charset="0"/>
                  </a:rPr>
                  <a:t> </a:t>
                </a:r>
                <a:r>
                  <a:rPr lang="en-US" sz="877" dirty="0">
                    <a:solidFill>
                      <a:prstClr val="black"/>
                    </a:solidFill>
                    <a:latin typeface="Courier New" charset="0"/>
                    <a:ea typeface="Courier New" charset="0"/>
                    <a:cs typeface="Courier New" charset="0"/>
                  </a:rPr>
                  <a:t>Pop Male  Fem</a:t>
                </a:r>
              </a:p>
              <a:p>
                <a:pPr defTabSz="802020"/>
                <a:r>
                  <a:rPr lang="en-US" sz="877" dirty="0">
                    <a:solidFill>
                      <a:prstClr val="black"/>
                    </a:solidFill>
                    <a:latin typeface="Courier New" charset="0"/>
                    <a:ea typeface="Courier New" charset="0"/>
                    <a:cs typeface="Courier New" charset="0"/>
                  </a:rPr>
                  <a:t>3800 1900 1900</a:t>
                </a:r>
              </a:p>
              <a:p>
                <a:pPr defTabSz="802020"/>
                <a:r>
                  <a:rPr lang="en-US" sz="877" dirty="0">
                    <a:solidFill>
                      <a:prstClr val="black"/>
                    </a:solidFill>
                    <a:latin typeface="Courier New" charset="0"/>
                    <a:ea typeface="Courier New" charset="0"/>
                    <a:cs typeface="Courier New" charset="0"/>
                  </a:rPr>
                  <a:t>3600 1800 1800</a:t>
                </a:r>
              </a:p>
              <a:p>
                <a:pPr defTabSz="802020"/>
                <a:r>
                  <a:rPr lang="en-US" sz="877" dirty="0">
                    <a:solidFill>
                      <a:prstClr val="black"/>
                    </a:solidFill>
                    <a:latin typeface="Courier New" charset="0"/>
                    <a:ea typeface="Courier New" charset="0"/>
                    <a:cs typeface="Courier New" charset="0"/>
                  </a:rPr>
                  <a:t>3200 1600 1600</a:t>
                </a:r>
              </a:p>
              <a:p>
                <a:pPr defTabSz="802020"/>
                <a:r>
                  <a:rPr lang="en-US" sz="877" dirty="0">
                    <a:solidFill>
                      <a:prstClr val="black"/>
                    </a:solidFill>
                    <a:latin typeface="Courier New" charset="0"/>
                    <a:ea typeface="Courier New" charset="0"/>
                    <a:cs typeface="Courier New" charset="0"/>
                  </a:rPr>
                  <a:t>2800 1400 1400</a:t>
                </a:r>
              </a:p>
              <a:p>
                <a:pPr defTabSz="802020"/>
                <a:r>
                  <a:rPr lang="en-US" sz="877" dirty="0">
                    <a:solidFill>
                      <a:prstClr val="black"/>
                    </a:solidFill>
                    <a:latin typeface="Courier New" charset="0"/>
                    <a:ea typeface="Courier New" charset="0"/>
                    <a:cs typeface="Courier New" charset="0"/>
                  </a:rPr>
                  <a:t>2600 1300 1300</a:t>
                </a:r>
              </a:p>
              <a:p>
                <a:pPr defTabSz="802020"/>
                <a:r>
                  <a:rPr lang="en-US" sz="877" dirty="0">
                    <a:solidFill>
                      <a:prstClr val="black"/>
                    </a:solidFill>
                    <a:latin typeface="Courier New" charset="0"/>
                    <a:ea typeface="Courier New" charset="0"/>
                    <a:cs typeface="Courier New" charset="0"/>
                  </a:rPr>
                  <a:t>2400 1200 1200</a:t>
                </a:r>
              </a:p>
              <a:p>
                <a:pPr defTabSz="802020"/>
                <a:r>
                  <a:rPr lang="en-US" sz="877" dirty="0">
                    <a:solidFill>
                      <a:prstClr val="black"/>
                    </a:solidFill>
                    <a:latin typeface="Courier New" charset="0"/>
                    <a:ea typeface="Courier New" charset="0"/>
                    <a:cs typeface="Courier New" charset="0"/>
                  </a:rPr>
                  <a:t>2200 1100 1100</a:t>
                </a:r>
              </a:p>
            </p:txBody>
          </p:sp>
        </p:grpSp>
        <p:sp>
          <p:nvSpPr>
            <p:cNvPr id="94" name="Rectangle 93"/>
            <p:cNvSpPr/>
            <p:nvPr/>
          </p:nvSpPr>
          <p:spPr>
            <a:xfrm>
              <a:off x="4656749" y="4022284"/>
              <a:ext cx="1178593" cy="578363"/>
            </a:xfrm>
            <a:prstGeom prst="rect">
              <a:avLst/>
            </a:prstGeom>
            <a:noFill/>
          </p:spPr>
          <p:txBody>
            <a:bodyPr wrap="square" rtlCol="0">
              <a:spAutoFit/>
            </a:bodyPr>
            <a:lstStyle/>
            <a:p>
              <a:pPr algn="ctr" defTabSz="802020"/>
              <a:r>
                <a:rPr lang="en-US" sz="1579">
                  <a:solidFill>
                    <a:prstClr val="black">
                      <a:lumMod val="50000"/>
                      <a:lumOff val="50000"/>
                    </a:prstClr>
                  </a:solidFill>
                  <a:latin typeface="Avenir Book" charset="0"/>
                  <a:ea typeface="Avenir Book" charset="0"/>
                  <a:cs typeface="Avenir Book" charset="0"/>
                </a:rPr>
                <a:t>Caseload figures</a:t>
              </a:r>
              <a:endParaRPr lang="en-US" sz="1579" dirty="0">
                <a:solidFill>
                  <a:prstClr val="black">
                    <a:lumMod val="50000"/>
                    <a:lumOff val="50000"/>
                  </a:prstClr>
                </a:solidFill>
                <a:latin typeface="Avenir Book" charset="0"/>
                <a:ea typeface="Avenir Book" charset="0"/>
                <a:cs typeface="Avenir Book" charset="0"/>
              </a:endParaRPr>
            </a:p>
          </p:txBody>
        </p:sp>
      </p:grpSp>
      <p:sp>
        <p:nvSpPr>
          <p:cNvPr id="95" name="Rectangle 94"/>
          <p:cNvSpPr/>
          <p:nvPr/>
        </p:nvSpPr>
        <p:spPr>
          <a:xfrm>
            <a:off x="5817276" y="4054122"/>
            <a:ext cx="1284498" cy="335348"/>
          </a:xfrm>
          <a:prstGeom prst="rect">
            <a:avLst/>
          </a:prstGeom>
          <a:noFill/>
        </p:spPr>
        <p:txBody>
          <a:bodyPr wrap="square" rtlCol="0">
            <a:spAutoFit/>
          </a:bodyPr>
          <a:lstStyle/>
          <a:p>
            <a:pPr algn="ctr" defTabSz="802020"/>
            <a:r>
              <a:rPr lang="en-US" sz="1579">
                <a:solidFill>
                  <a:prstClr val="black">
                    <a:lumMod val="50000"/>
                    <a:lumOff val="50000"/>
                  </a:prstClr>
                </a:solidFill>
                <a:latin typeface="Avenir Book" charset="0"/>
                <a:ea typeface="Avenir Book" charset="0"/>
                <a:cs typeface="Avenir Book" charset="0"/>
              </a:rPr>
              <a:t>Transport</a:t>
            </a:r>
            <a:endParaRPr lang="en-US" sz="1579" dirty="0">
              <a:solidFill>
                <a:prstClr val="black">
                  <a:lumMod val="50000"/>
                  <a:lumOff val="50000"/>
                </a:prstClr>
              </a:solidFill>
              <a:latin typeface="Avenir Book" charset="0"/>
              <a:ea typeface="Avenir Book" charset="0"/>
              <a:cs typeface="Avenir Book" charset="0"/>
            </a:endParaRPr>
          </a:p>
        </p:txBody>
      </p:sp>
      <p:sp>
        <p:nvSpPr>
          <p:cNvPr id="96" name="Rectangle 95"/>
          <p:cNvSpPr/>
          <p:nvPr/>
        </p:nvSpPr>
        <p:spPr>
          <a:xfrm>
            <a:off x="7013917" y="4025153"/>
            <a:ext cx="1178493" cy="335348"/>
          </a:xfrm>
          <a:prstGeom prst="rect">
            <a:avLst/>
          </a:prstGeom>
          <a:noFill/>
        </p:spPr>
        <p:txBody>
          <a:bodyPr wrap="square" rtlCol="0">
            <a:spAutoFit/>
          </a:bodyPr>
          <a:lstStyle/>
          <a:p>
            <a:pPr algn="ctr" defTabSz="802020"/>
            <a:r>
              <a:rPr lang="en-US" sz="1579" dirty="0">
                <a:solidFill>
                  <a:prstClr val="black">
                    <a:lumMod val="50000"/>
                    <a:lumOff val="50000"/>
                  </a:prstClr>
                </a:solidFill>
                <a:latin typeface="Avenir Book" charset="0"/>
                <a:ea typeface="Avenir Book" charset="0"/>
                <a:cs typeface="Avenir Book" charset="0"/>
              </a:rPr>
              <a:t>Hydrology</a:t>
            </a:r>
          </a:p>
        </p:txBody>
      </p:sp>
      <p:sp>
        <p:nvSpPr>
          <p:cNvPr id="97" name="Rectangle 96"/>
          <p:cNvSpPr/>
          <p:nvPr/>
        </p:nvSpPr>
        <p:spPr>
          <a:xfrm>
            <a:off x="8280350" y="4022284"/>
            <a:ext cx="1296533" cy="335348"/>
          </a:xfrm>
          <a:prstGeom prst="rect">
            <a:avLst/>
          </a:prstGeom>
          <a:noFill/>
        </p:spPr>
        <p:txBody>
          <a:bodyPr wrap="square" rtlCol="0">
            <a:spAutoFit/>
          </a:bodyPr>
          <a:lstStyle/>
          <a:p>
            <a:pPr algn="ctr" defTabSz="802020"/>
            <a:r>
              <a:rPr lang="en-US" sz="1579" dirty="0">
                <a:solidFill>
                  <a:prstClr val="black">
                    <a:lumMod val="50000"/>
                    <a:lumOff val="50000"/>
                  </a:prstClr>
                </a:solidFill>
                <a:latin typeface="Avenir Book" charset="0"/>
                <a:ea typeface="Avenir Book" charset="0"/>
                <a:cs typeface="Avenir Book" charset="0"/>
              </a:rPr>
              <a:t>Elevation</a:t>
            </a:r>
          </a:p>
        </p:txBody>
      </p:sp>
      <p:sp>
        <p:nvSpPr>
          <p:cNvPr id="2" name="TextBox 1"/>
          <p:cNvSpPr txBox="1"/>
          <p:nvPr/>
        </p:nvSpPr>
        <p:spPr>
          <a:xfrm>
            <a:off x="590652" y="942434"/>
            <a:ext cx="8688388" cy="584775"/>
          </a:xfrm>
          <a:prstGeom prst="rect">
            <a:avLst/>
          </a:prstGeom>
        </p:spPr>
        <p:txBody>
          <a:bodyPr/>
          <a:lstStyle>
            <a:lvl1pPr>
              <a:defRPr sz="3200" b="1" cap="all">
                <a:latin typeface="Roboto Slab" pitchFamily="2" charset="0"/>
                <a:ea typeface="Roboto Slab" pitchFamily="2" charset="0"/>
              </a:defRPr>
            </a:lvl1pPr>
          </a:lstStyle>
          <a:p>
            <a:r>
              <a:rPr lang="en-US" dirty="0"/>
              <a:t>COD guidance (2016)</a:t>
            </a:r>
          </a:p>
        </p:txBody>
      </p:sp>
      <p:sp>
        <p:nvSpPr>
          <p:cNvPr id="7" name="TextBox 6"/>
          <p:cNvSpPr txBox="1"/>
          <p:nvPr/>
        </p:nvSpPr>
        <p:spPr>
          <a:xfrm>
            <a:off x="1002506" y="6102908"/>
            <a:ext cx="8688388" cy="335348"/>
          </a:xfrm>
          <a:prstGeom prst="rect">
            <a:avLst/>
          </a:prstGeom>
          <a:noFill/>
        </p:spPr>
        <p:txBody>
          <a:bodyPr wrap="square" rtlCol="0">
            <a:spAutoFit/>
          </a:bodyPr>
          <a:lstStyle/>
          <a:p>
            <a:pPr algn="ctr" defTabSz="802020"/>
            <a:r>
              <a:rPr lang="en-US" sz="1579" i="1" dirty="0">
                <a:solidFill>
                  <a:prstClr val="black">
                    <a:lumMod val="50000"/>
                    <a:lumOff val="50000"/>
                  </a:prstClr>
                </a:solidFill>
                <a:latin typeface="Avenir Book" charset="0"/>
                <a:ea typeface="Avenir Book" charset="0"/>
                <a:cs typeface="Avenir Book" charset="0"/>
              </a:rPr>
              <a:t>IASC Guidance on CODs, 2016</a:t>
            </a:r>
          </a:p>
        </p:txBody>
      </p:sp>
      <p:pic>
        <p:nvPicPr>
          <p:cNvPr id="5" name="Graphic 4" descr="Close">
            <a:extLst>
              <a:ext uri="{FF2B5EF4-FFF2-40B4-BE49-F238E27FC236}">
                <a16:creationId xmlns:a16="http://schemas.microsoft.com/office/drawing/2014/main" id="{8EC870EC-4538-48FC-9323-70E0CFFC4E7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77485" y="2986309"/>
            <a:ext cx="792019" cy="792019"/>
          </a:xfrm>
          <a:prstGeom prst="rect">
            <a:avLst/>
          </a:prstGeom>
        </p:spPr>
      </p:pic>
      <p:pic>
        <p:nvPicPr>
          <p:cNvPr id="81" name="Graphic 80" descr="Close">
            <a:extLst>
              <a:ext uri="{FF2B5EF4-FFF2-40B4-BE49-F238E27FC236}">
                <a16:creationId xmlns:a16="http://schemas.microsoft.com/office/drawing/2014/main" id="{F08B65C1-84D4-4951-AFA7-9A13CA4A3F4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42353" y="2986309"/>
            <a:ext cx="792019" cy="792019"/>
          </a:xfrm>
          <a:prstGeom prst="rect">
            <a:avLst/>
          </a:prstGeom>
        </p:spPr>
      </p:pic>
      <p:pic>
        <p:nvPicPr>
          <p:cNvPr id="82" name="Graphic 81" descr="Close">
            <a:extLst>
              <a:ext uri="{FF2B5EF4-FFF2-40B4-BE49-F238E27FC236}">
                <a16:creationId xmlns:a16="http://schemas.microsoft.com/office/drawing/2014/main" id="{76A785BA-9C9E-4FF8-9214-EC24AE15641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47650" y="2985928"/>
            <a:ext cx="792019" cy="792019"/>
          </a:xfrm>
          <a:prstGeom prst="rect">
            <a:avLst/>
          </a:prstGeom>
        </p:spPr>
      </p:pic>
      <p:pic>
        <p:nvPicPr>
          <p:cNvPr id="83" name="Graphic 82" descr="Close">
            <a:extLst>
              <a:ext uri="{FF2B5EF4-FFF2-40B4-BE49-F238E27FC236}">
                <a16:creationId xmlns:a16="http://schemas.microsoft.com/office/drawing/2014/main" id="{AC4E4DB7-1036-421F-A2DC-662A15ABE5F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87021" y="2985928"/>
            <a:ext cx="792019" cy="792019"/>
          </a:xfrm>
          <a:prstGeom prst="rect">
            <a:avLst/>
          </a:prstGeom>
        </p:spPr>
      </p:pic>
      <p:sp>
        <p:nvSpPr>
          <p:cNvPr id="154" name="object 5">
            <a:extLst>
              <a:ext uri="{FF2B5EF4-FFF2-40B4-BE49-F238E27FC236}">
                <a16:creationId xmlns:a16="http://schemas.microsoft.com/office/drawing/2014/main" id="{35CB906F-D79C-4D91-AF86-B8A16FB82B80}"/>
              </a:ext>
            </a:extLst>
          </p:cNvPr>
          <p:cNvSpPr/>
          <p:nvPr/>
        </p:nvSpPr>
        <p:spPr>
          <a:xfrm>
            <a:off x="738188" y="1477169"/>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3650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1250185" y="2837564"/>
            <a:ext cx="1090635" cy="1069995"/>
            <a:chOff x="359442" y="4555896"/>
            <a:chExt cx="1905000" cy="1905000"/>
          </a:xfrm>
        </p:grpSpPr>
        <p:sp>
          <p:nvSpPr>
            <p:cNvPr id="126" name="Rectangle 125"/>
            <p:cNvSpPr/>
            <p:nvPr/>
          </p:nvSpPr>
          <p:spPr>
            <a:xfrm>
              <a:off x="359442" y="4555896"/>
              <a:ext cx="1905000" cy="190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7" name="Freeform 126"/>
            <p:cNvSpPr/>
            <p:nvPr/>
          </p:nvSpPr>
          <p:spPr>
            <a:xfrm>
              <a:off x="397542" y="4731156"/>
              <a:ext cx="1828800" cy="1554480"/>
            </a:xfrm>
            <a:custGeom>
              <a:avLst/>
              <a:gdLst>
                <a:gd name="connsiteX0" fmla="*/ 1524000 w 1828800"/>
                <a:gd name="connsiteY0" fmla="*/ 243840 h 1554480"/>
                <a:gd name="connsiteX1" fmla="*/ 1371600 w 1828800"/>
                <a:gd name="connsiteY1" fmla="*/ 91440 h 1554480"/>
                <a:gd name="connsiteX2" fmla="*/ 1143000 w 1828800"/>
                <a:gd name="connsiteY2" fmla="*/ 0 h 1554480"/>
                <a:gd name="connsiteX3" fmla="*/ 944880 w 1828800"/>
                <a:gd name="connsiteY3" fmla="*/ 0 h 1554480"/>
                <a:gd name="connsiteX4" fmla="*/ 762000 w 1828800"/>
                <a:gd name="connsiteY4" fmla="*/ 15240 h 1554480"/>
                <a:gd name="connsiteX5" fmla="*/ 594360 w 1828800"/>
                <a:gd name="connsiteY5" fmla="*/ 60960 h 1554480"/>
                <a:gd name="connsiteX6" fmla="*/ 365760 w 1828800"/>
                <a:gd name="connsiteY6" fmla="*/ 198120 h 1554480"/>
                <a:gd name="connsiteX7" fmla="*/ 91440 w 1828800"/>
                <a:gd name="connsiteY7" fmla="*/ 411480 h 1554480"/>
                <a:gd name="connsiteX8" fmla="*/ 0 w 1828800"/>
                <a:gd name="connsiteY8" fmla="*/ 655320 h 1554480"/>
                <a:gd name="connsiteX9" fmla="*/ 121920 w 1828800"/>
                <a:gd name="connsiteY9" fmla="*/ 868680 h 1554480"/>
                <a:gd name="connsiteX10" fmla="*/ 152400 w 1828800"/>
                <a:gd name="connsiteY10" fmla="*/ 1021080 h 1554480"/>
                <a:gd name="connsiteX11" fmla="*/ 106680 w 1828800"/>
                <a:gd name="connsiteY11" fmla="*/ 1234440 h 1554480"/>
                <a:gd name="connsiteX12" fmla="*/ 152400 w 1828800"/>
                <a:gd name="connsiteY12" fmla="*/ 1447800 h 1554480"/>
                <a:gd name="connsiteX13" fmla="*/ 365760 w 1828800"/>
                <a:gd name="connsiteY13" fmla="*/ 1554480 h 1554480"/>
                <a:gd name="connsiteX14" fmla="*/ 594360 w 1828800"/>
                <a:gd name="connsiteY14" fmla="*/ 1478280 h 1554480"/>
                <a:gd name="connsiteX15" fmla="*/ 853440 w 1828800"/>
                <a:gd name="connsiteY15" fmla="*/ 1310640 h 1554480"/>
                <a:gd name="connsiteX16" fmla="*/ 1082040 w 1828800"/>
                <a:gd name="connsiteY16" fmla="*/ 1310640 h 1554480"/>
                <a:gd name="connsiteX17" fmla="*/ 1341120 w 1828800"/>
                <a:gd name="connsiteY17" fmla="*/ 1402080 h 1554480"/>
                <a:gd name="connsiteX18" fmla="*/ 1630680 w 1828800"/>
                <a:gd name="connsiteY18" fmla="*/ 1280160 h 1554480"/>
                <a:gd name="connsiteX19" fmla="*/ 1767840 w 1828800"/>
                <a:gd name="connsiteY19" fmla="*/ 1143000 h 1554480"/>
                <a:gd name="connsiteX20" fmla="*/ 1828800 w 1828800"/>
                <a:gd name="connsiteY20" fmla="*/ 899160 h 1554480"/>
                <a:gd name="connsiteX21" fmla="*/ 1813560 w 1828800"/>
                <a:gd name="connsiteY21" fmla="*/ 609600 h 1554480"/>
                <a:gd name="connsiteX22" fmla="*/ 1676400 w 1828800"/>
                <a:gd name="connsiteY22" fmla="*/ 457200 h 1554480"/>
                <a:gd name="connsiteX23" fmla="*/ 1524000 w 1828800"/>
                <a:gd name="connsiteY23" fmla="*/ 24384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800" h="1554480">
                  <a:moveTo>
                    <a:pt x="1524000" y="243840"/>
                  </a:moveTo>
                  <a:lnTo>
                    <a:pt x="1371600" y="91440"/>
                  </a:lnTo>
                  <a:lnTo>
                    <a:pt x="1143000" y="0"/>
                  </a:lnTo>
                  <a:lnTo>
                    <a:pt x="944880" y="0"/>
                  </a:lnTo>
                  <a:lnTo>
                    <a:pt x="762000" y="15240"/>
                  </a:lnTo>
                  <a:lnTo>
                    <a:pt x="594360" y="60960"/>
                  </a:lnTo>
                  <a:lnTo>
                    <a:pt x="365760" y="198120"/>
                  </a:lnTo>
                  <a:lnTo>
                    <a:pt x="91440" y="411480"/>
                  </a:lnTo>
                  <a:lnTo>
                    <a:pt x="0" y="655320"/>
                  </a:lnTo>
                  <a:lnTo>
                    <a:pt x="121920" y="868680"/>
                  </a:lnTo>
                  <a:lnTo>
                    <a:pt x="152400" y="1021080"/>
                  </a:lnTo>
                  <a:lnTo>
                    <a:pt x="106680" y="1234440"/>
                  </a:lnTo>
                  <a:lnTo>
                    <a:pt x="152400" y="1447800"/>
                  </a:lnTo>
                  <a:lnTo>
                    <a:pt x="365760" y="1554480"/>
                  </a:lnTo>
                  <a:lnTo>
                    <a:pt x="594360" y="1478280"/>
                  </a:lnTo>
                  <a:lnTo>
                    <a:pt x="853440" y="1310640"/>
                  </a:lnTo>
                  <a:lnTo>
                    <a:pt x="1082040" y="1310640"/>
                  </a:lnTo>
                  <a:lnTo>
                    <a:pt x="1341120" y="1402080"/>
                  </a:lnTo>
                  <a:lnTo>
                    <a:pt x="1630680" y="1280160"/>
                  </a:lnTo>
                  <a:lnTo>
                    <a:pt x="1767840" y="1143000"/>
                  </a:lnTo>
                  <a:lnTo>
                    <a:pt x="1828800" y="899160"/>
                  </a:lnTo>
                  <a:lnTo>
                    <a:pt x="1813560" y="609600"/>
                  </a:lnTo>
                  <a:lnTo>
                    <a:pt x="1676400" y="457200"/>
                  </a:lnTo>
                  <a:lnTo>
                    <a:pt x="1524000" y="243840"/>
                  </a:lnTo>
                  <a:close/>
                </a:path>
              </a:pathLst>
            </a:cu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nvGrpSpPr>
            <p:cNvPr id="128" name="Group 127"/>
            <p:cNvGrpSpPr/>
            <p:nvPr/>
          </p:nvGrpSpPr>
          <p:grpSpPr>
            <a:xfrm>
              <a:off x="503274" y="4832342"/>
              <a:ext cx="1206601" cy="1339858"/>
              <a:chOff x="503274" y="4832342"/>
              <a:chExt cx="1206601" cy="1339858"/>
            </a:xfrm>
          </p:grpSpPr>
          <p:sp>
            <p:nvSpPr>
              <p:cNvPr id="148" name="Freeform 147"/>
              <p:cNvSpPr/>
              <p:nvPr/>
            </p:nvSpPr>
            <p:spPr>
              <a:xfrm>
                <a:off x="517451" y="5927429"/>
                <a:ext cx="517451" cy="244771"/>
              </a:xfrm>
              <a:custGeom>
                <a:avLst/>
                <a:gdLst>
                  <a:gd name="connsiteX0" fmla="*/ 0 w 517451"/>
                  <a:gd name="connsiteY0" fmla="*/ 60473 h 244771"/>
                  <a:gd name="connsiteX1" fmla="*/ 255182 w 517451"/>
                  <a:gd name="connsiteY1" fmla="*/ 10855 h 244771"/>
                  <a:gd name="connsiteX2" fmla="*/ 517451 w 517451"/>
                  <a:gd name="connsiteY2" fmla="*/ 244771 h 244771"/>
                </a:gdLst>
                <a:ahLst/>
                <a:cxnLst>
                  <a:cxn ang="0">
                    <a:pos x="connsiteX0" y="connsiteY0"/>
                  </a:cxn>
                  <a:cxn ang="0">
                    <a:pos x="connsiteX1" y="connsiteY1"/>
                  </a:cxn>
                  <a:cxn ang="0">
                    <a:pos x="connsiteX2" y="connsiteY2"/>
                  </a:cxn>
                </a:cxnLst>
                <a:rect l="l" t="t" r="r" b="b"/>
                <a:pathLst>
                  <a:path w="517451" h="244771">
                    <a:moveTo>
                      <a:pt x="0" y="60473"/>
                    </a:moveTo>
                    <a:cubicBezTo>
                      <a:pt x="84470" y="20306"/>
                      <a:pt x="168940" y="-19861"/>
                      <a:pt x="255182" y="10855"/>
                    </a:cubicBezTo>
                    <a:cubicBezTo>
                      <a:pt x="341424" y="41571"/>
                      <a:pt x="517451" y="244771"/>
                      <a:pt x="517451" y="24477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9" name="Freeform 148"/>
              <p:cNvSpPr/>
              <p:nvPr/>
            </p:nvSpPr>
            <p:spPr>
              <a:xfrm>
                <a:off x="503274" y="5151474"/>
                <a:ext cx="305220" cy="779721"/>
              </a:xfrm>
              <a:custGeom>
                <a:avLst/>
                <a:gdLst>
                  <a:gd name="connsiteX0" fmla="*/ 269359 w 305220"/>
                  <a:gd name="connsiteY0" fmla="*/ 779721 h 779721"/>
                  <a:gd name="connsiteX1" fmla="*/ 304800 w 305220"/>
                  <a:gd name="connsiteY1" fmla="*/ 595424 h 779721"/>
                  <a:gd name="connsiteX2" fmla="*/ 248093 w 305220"/>
                  <a:gd name="connsiteY2" fmla="*/ 283535 h 779721"/>
                  <a:gd name="connsiteX3" fmla="*/ 0 w 305220"/>
                  <a:gd name="connsiteY3" fmla="*/ 0 h 779721"/>
                </a:gdLst>
                <a:ahLst/>
                <a:cxnLst>
                  <a:cxn ang="0">
                    <a:pos x="connsiteX0" y="connsiteY0"/>
                  </a:cxn>
                  <a:cxn ang="0">
                    <a:pos x="connsiteX1" y="connsiteY1"/>
                  </a:cxn>
                  <a:cxn ang="0">
                    <a:pos x="connsiteX2" y="connsiteY2"/>
                  </a:cxn>
                  <a:cxn ang="0">
                    <a:pos x="connsiteX3" y="connsiteY3"/>
                  </a:cxn>
                </a:cxnLst>
                <a:rect l="l" t="t" r="r" b="b"/>
                <a:pathLst>
                  <a:path w="305220" h="779721">
                    <a:moveTo>
                      <a:pt x="269359" y="779721"/>
                    </a:moveTo>
                    <a:cubicBezTo>
                      <a:pt x="288851" y="728921"/>
                      <a:pt x="308344" y="678122"/>
                      <a:pt x="304800" y="595424"/>
                    </a:cubicBezTo>
                    <a:cubicBezTo>
                      <a:pt x="301256" y="512726"/>
                      <a:pt x="298893" y="382772"/>
                      <a:pt x="248093" y="283535"/>
                    </a:cubicBezTo>
                    <a:cubicBezTo>
                      <a:pt x="197293" y="184298"/>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0" name="Freeform 149"/>
              <p:cNvSpPr/>
              <p:nvPr/>
            </p:nvSpPr>
            <p:spPr>
              <a:xfrm>
                <a:off x="659219" y="4896293"/>
                <a:ext cx="450165" cy="404037"/>
              </a:xfrm>
              <a:custGeom>
                <a:avLst/>
                <a:gdLst>
                  <a:gd name="connsiteX0" fmla="*/ 0 w 450165"/>
                  <a:gd name="connsiteY0" fmla="*/ 404037 h 404037"/>
                  <a:gd name="connsiteX1" fmla="*/ 113414 w 450165"/>
                  <a:gd name="connsiteY1" fmla="*/ 311888 h 404037"/>
                  <a:gd name="connsiteX2" fmla="*/ 198474 w 450165"/>
                  <a:gd name="connsiteY2" fmla="*/ 326065 h 404037"/>
                  <a:gd name="connsiteX3" fmla="*/ 389860 w 450165"/>
                  <a:gd name="connsiteY3" fmla="*/ 375684 h 404037"/>
                  <a:gd name="connsiteX4" fmla="*/ 446567 w 450165"/>
                  <a:gd name="connsiteY4" fmla="*/ 219740 h 404037"/>
                  <a:gd name="connsiteX5" fmla="*/ 304800 w 450165"/>
                  <a:gd name="connsiteY5" fmla="*/ 56707 h 404037"/>
                  <a:gd name="connsiteX6" fmla="*/ 205562 w 450165"/>
                  <a:gd name="connsiteY6" fmla="*/ 0 h 40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165" h="404037">
                    <a:moveTo>
                      <a:pt x="0" y="404037"/>
                    </a:moveTo>
                    <a:cubicBezTo>
                      <a:pt x="40167" y="364460"/>
                      <a:pt x="80335" y="324883"/>
                      <a:pt x="113414" y="311888"/>
                    </a:cubicBezTo>
                    <a:cubicBezTo>
                      <a:pt x="146493" y="298893"/>
                      <a:pt x="152400" y="315432"/>
                      <a:pt x="198474" y="326065"/>
                    </a:cubicBezTo>
                    <a:cubicBezTo>
                      <a:pt x="244548" y="336698"/>
                      <a:pt x="348511" y="393405"/>
                      <a:pt x="389860" y="375684"/>
                    </a:cubicBezTo>
                    <a:cubicBezTo>
                      <a:pt x="431209" y="357963"/>
                      <a:pt x="460744" y="272903"/>
                      <a:pt x="446567" y="219740"/>
                    </a:cubicBezTo>
                    <a:cubicBezTo>
                      <a:pt x="432390" y="166577"/>
                      <a:pt x="344967" y="93330"/>
                      <a:pt x="304800" y="56707"/>
                    </a:cubicBezTo>
                    <a:cubicBezTo>
                      <a:pt x="264633" y="20084"/>
                      <a:pt x="205562" y="0"/>
                      <a:pt x="20556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1" name="Freeform 150"/>
              <p:cNvSpPr/>
              <p:nvPr/>
            </p:nvSpPr>
            <p:spPr>
              <a:xfrm>
                <a:off x="1036899" y="5264888"/>
                <a:ext cx="444571" cy="779721"/>
              </a:xfrm>
              <a:custGeom>
                <a:avLst/>
                <a:gdLst>
                  <a:gd name="connsiteX0" fmla="*/ 12180 w 444571"/>
                  <a:gd name="connsiteY0" fmla="*/ 0 h 779721"/>
                  <a:gd name="connsiteX1" fmla="*/ 54710 w 444571"/>
                  <a:gd name="connsiteY1" fmla="*/ 226828 h 779721"/>
                  <a:gd name="connsiteX2" fmla="*/ 444571 w 444571"/>
                  <a:gd name="connsiteY2" fmla="*/ 779721 h 779721"/>
                </a:gdLst>
                <a:ahLst/>
                <a:cxnLst>
                  <a:cxn ang="0">
                    <a:pos x="connsiteX0" y="connsiteY0"/>
                  </a:cxn>
                  <a:cxn ang="0">
                    <a:pos x="connsiteX1" y="connsiteY1"/>
                  </a:cxn>
                  <a:cxn ang="0">
                    <a:pos x="connsiteX2" y="connsiteY2"/>
                  </a:cxn>
                </a:cxnLst>
                <a:rect l="l" t="t" r="r" b="b"/>
                <a:pathLst>
                  <a:path w="444571" h="779721">
                    <a:moveTo>
                      <a:pt x="12180" y="0"/>
                    </a:moveTo>
                    <a:cubicBezTo>
                      <a:pt x="-2588" y="48437"/>
                      <a:pt x="-17355" y="96875"/>
                      <a:pt x="54710" y="226828"/>
                    </a:cubicBezTo>
                    <a:cubicBezTo>
                      <a:pt x="126775" y="356782"/>
                      <a:pt x="285673" y="568251"/>
                      <a:pt x="444571" y="77972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2" name="Freeform 151"/>
              <p:cNvSpPr/>
              <p:nvPr/>
            </p:nvSpPr>
            <p:spPr>
              <a:xfrm>
                <a:off x="1205023" y="4832342"/>
                <a:ext cx="504852" cy="850760"/>
              </a:xfrm>
              <a:custGeom>
                <a:avLst/>
                <a:gdLst>
                  <a:gd name="connsiteX0" fmla="*/ 0 w 467832"/>
                  <a:gd name="connsiteY0" fmla="*/ 857693 h 857693"/>
                  <a:gd name="connsiteX1" fmla="*/ 233916 w 467832"/>
                  <a:gd name="connsiteY1" fmla="*/ 701749 h 857693"/>
                  <a:gd name="connsiteX2" fmla="*/ 340242 w 467832"/>
                  <a:gd name="connsiteY2" fmla="*/ 482009 h 857693"/>
                  <a:gd name="connsiteX3" fmla="*/ 304800 w 467832"/>
                  <a:gd name="connsiteY3" fmla="*/ 205563 h 857693"/>
                  <a:gd name="connsiteX4" fmla="*/ 467832 w 467832"/>
                  <a:gd name="connsiteY4" fmla="*/ 0 h 8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832" h="857693">
                    <a:moveTo>
                      <a:pt x="0" y="857693"/>
                    </a:moveTo>
                    <a:cubicBezTo>
                      <a:pt x="88604" y="811028"/>
                      <a:pt x="177209" y="764363"/>
                      <a:pt x="233916" y="701749"/>
                    </a:cubicBezTo>
                    <a:cubicBezTo>
                      <a:pt x="290623" y="639135"/>
                      <a:pt x="328428" y="564707"/>
                      <a:pt x="340242" y="482009"/>
                    </a:cubicBezTo>
                    <a:cubicBezTo>
                      <a:pt x="352056" y="399311"/>
                      <a:pt x="283535" y="285898"/>
                      <a:pt x="304800" y="205563"/>
                    </a:cubicBezTo>
                    <a:cubicBezTo>
                      <a:pt x="326065" y="125228"/>
                      <a:pt x="467832" y="0"/>
                      <a:pt x="46783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129" name="Freeform 128"/>
            <p:cNvSpPr/>
            <p:nvPr/>
          </p:nvSpPr>
          <p:spPr>
            <a:xfrm>
              <a:off x="637953" y="6010940"/>
              <a:ext cx="226828" cy="205562"/>
            </a:xfrm>
            <a:custGeom>
              <a:avLst/>
              <a:gdLst>
                <a:gd name="connsiteX0" fmla="*/ 226828 w 226828"/>
                <a:gd name="connsiteY0" fmla="*/ 0 h 205562"/>
                <a:gd name="connsiteX1" fmla="*/ 0 w 226828"/>
                <a:gd name="connsiteY1" fmla="*/ 205562 h 205562"/>
              </a:gdLst>
              <a:ahLst/>
              <a:cxnLst>
                <a:cxn ang="0">
                  <a:pos x="connsiteX0" y="connsiteY0"/>
                </a:cxn>
                <a:cxn ang="0">
                  <a:pos x="connsiteX1" y="connsiteY1"/>
                </a:cxn>
              </a:cxnLst>
              <a:rect l="l" t="t" r="r" b="b"/>
              <a:pathLst>
                <a:path w="226828" h="205562">
                  <a:moveTo>
                    <a:pt x="226828" y="0"/>
                  </a:moveTo>
                  <a:lnTo>
                    <a:pt x="0" y="205562"/>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0" name="Freeform 129"/>
            <p:cNvSpPr/>
            <p:nvPr/>
          </p:nvSpPr>
          <p:spPr>
            <a:xfrm>
              <a:off x="552893" y="5755758"/>
              <a:ext cx="248093" cy="21265"/>
            </a:xfrm>
            <a:custGeom>
              <a:avLst/>
              <a:gdLst>
                <a:gd name="connsiteX0" fmla="*/ 248093 w 248093"/>
                <a:gd name="connsiteY0" fmla="*/ 0 h 21265"/>
                <a:gd name="connsiteX1" fmla="*/ 0 w 248093"/>
                <a:gd name="connsiteY1" fmla="*/ 21265 h 21265"/>
              </a:gdLst>
              <a:ahLst/>
              <a:cxnLst>
                <a:cxn ang="0">
                  <a:pos x="connsiteX0" y="connsiteY0"/>
                </a:cxn>
                <a:cxn ang="0">
                  <a:pos x="connsiteX1" y="connsiteY1"/>
                </a:cxn>
              </a:cxnLst>
              <a:rect l="l" t="t" r="r" b="b"/>
              <a:pathLst>
                <a:path w="248093" h="21265">
                  <a:moveTo>
                    <a:pt x="248093" y="0"/>
                  </a:moveTo>
                  <a:lnTo>
                    <a:pt x="0" y="2126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1" name="Freeform 130"/>
            <p:cNvSpPr/>
            <p:nvPr/>
          </p:nvSpPr>
          <p:spPr>
            <a:xfrm>
              <a:off x="446567" y="5266660"/>
              <a:ext cx="333154" cy="293067"/>
            </a:xfrm>
            <a:custGeom>
              <a:avLst/>
              <a:gdLst>
                <a:gd name="connsiteX0" fmla="*/ 333154 w 333154"/>
                <a:gd name="connsiteY0" fmla="*/ 262270 h 293067"/>
                <a:gd name="connsiteX1" fmla="*/ 191386 w 333154"/>
                <a:gd name="connsiteY1" fmla="*/ 269359 h 293067"/>
                <a:gd name="connsiteX2" fmla="*/ 0 w 333154"/>
                <a:gd name="connsiteY2" fmla="*/ 0 h 293067"/>
              </a:gdLst>
              <a:ahLst/>
              <a:cxnLst>
                <a:cxn ang="0">
                  <a:pos x="connsiteX0" y="connsiteY0"/>
                </a:cxn>
                <a:cxn ang="0">
                  <a:pos x="connsiteX1" y="connsiteY1"/>
                </a:cxn>
                <a:cxn ang="0">
                  <a:pos x="connsiteX2" y="connsiteY2"/>
                </a:cxn>
              </a:cxnLst>
              <a:rect l="l" t="t" r="r" b="b"/>
              <a:pathLst>
                <a:path w="333154" h="293067">
                  <a:moveTo>
                    <a:pt x="333154" y="262270"/>
                  </a:moveTo>
                  <a:cubicBezTo>
                    <a:pt x="290033" y="287670"/>
                    <a:pt x="246912" y="313071"/>
                    <a:pt x="191386" y="269359"/>
                  </a:cubicBezTo>
                  <a:cubicBezTo>
                    <a:pt x="135860" y="225647"/>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2" name="Freeform 131"/>
            <p:cNvSpPr/>
            <p:nvPr/>
          </p:nvSpPr>
          <p:spPr>
            <a:xfrm>
              <a:off x="772633" y="4933507"/>
              <a:ext cx="127889" cy="248093"/>
            </a:xfrm>
            <a:custGeom>
              <a:avLst/>
              <a:gdLst>
                <a:gd name="connsiteX0" fmla="*/ 28353 w 127889"/>
                <a:gd name="connsiteY0" fmla="*/ 248093 h 248093"/>
                <a:gd name="connsiteX1" fmla="*/ 127590 w 127889"/>
                <a:gd name="connsiteY1" fmla="*/ 127591 h 248093"/>
                <a:gd name="connsiteX2" fmla="*/ 0 w 127889"/>
                <a:gd name="connsiteY2" fmla="*/ 0 h 248093"/>
              </a:gdLst>
              <a:ahLst/>
              <a:cxnLst>
                <a:cxn ang="0">
                  <a:pos x="connsiteX0" y="connsiteY0"/>
                </a:cxn>
                <a:cxn ang="0">
                  <a:pos x="connsiteX1" y="connsiteY1"/>
                </a:cxn>
                <a:cxn ang="0">
                  <a:pos x="connsiteX2" y="connsiteY2"/>
                </a:cxn>
              </a:cxnLst>
              <a:rect l="l" t="t" r="r" b="b"/>
              <a:pathLst>
                <a:path w="127889" h="248093">
                  <a:moveTo>
                    <a:pt x="28353" y="248093"/>
                  </a:moveTo>
                  <a:cubicBezTo>
                    <a:pt x="80334" y="208516"/>
                    <a:pt x="132315" y="168940"/>
                    <a:pt x="127590" y="127591"/>
                  </a:cubicBezTo>
                  <a:cubicBezTo>
                    <a:pt x="122865" y="86242"/>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3" name="Freeform 132"/>
            <p:cNvSpPr/>
            <p:nvPr/>
          </p:nvSpPr>
          <p:spPr>
            <a:xfrm>
              <a:off x="1098698" y="5059096"/>
              <a:ext cx="182033" cy="420216"/>
            </a:xfrm>
            <a:custGeom>
              <a:avLst/>
              <a:gdLst>
                <a:gd name="connsiteX0" fmla="*/ 0 w 182033"/>
                <a:gd name="connsiteY0" fmla="*/ 9090 h 420216"/>
                <a:gd name="connsiteX1" fmla="*/ 120502 w 182033"/>
                <a:gd name="connsiteY1" fmla="*/ 16178 h 420216"/>
                <a:gd name="connsiteX2" fmla="*/ 177209 w 182033"/>
                <a:gd name="connsiteY2" fmla="*/ 157946 h 420216"/>
                <a:gd name="connsiteX3" fmla="*/ 0 w 182033"/>
                <a:gd name="connsiteY3" fmla="*/ 420216 h 420216"/>
              </a:gdLst>
              <a:ahLst/>
              <a:cxnLst>
                <a:cxn ang="0">
                  <a:pos x="connsiteX0" y="connsiteY0"/>
                </a:cxn>
                <a:cxn ang="0">
                  <a:pos x="connsiteX1" y="connsiteY1"/>
                </a:cxn>
                <a:cxn ang="0">
                  <a:pos x="connsiteX2" y="connsiteY2"/>
                </a:cxn>
                <a:cxn ang="0">
                  <a:pos x="connsiteX3" y="connsiteY3"/>
                </a:cxn>
              </a:cxnLst>
              <a:rect l="l" t="t" r="r" b="b"/>
              <a:pathLst>
                <a:path w="182033" h="420216">
                  <a:moveTo>
                    <a:pt x="0" y="9090"/>
                  </a:moveTo>
                  <a:cubicBezTo>
                    <a:pt x="45483" y="229"/>
                    <a:pt x="90967" y="-8631"/>
                    <a:pt x="120502" y="16178"/>
                  </a:cubicBezTo>
                  <a:cubicBezTo>
                    <a:pt x="150037" y="40987"/>
                    <a:pt x="197293" y="90606"/>
                    <a:pt x="177209" y="157946"/>
                  </a:cubicBezTo>
                  <a:cubicBezTo>
                    <a:pt x="157125" y="225286"/>
                    <a:pt x="0" y="420216"/>
                    <a:pt x="0" y="4202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4" name="Freeform 133"/>
            <p:cNvSpPr/>
            <p:nvPr/>
          </p:nvSpPr>
          <p:spPr>
            <a:xfrm>
              <a:off x="793898" y="5457918"/>
              <a:ext cx="297711" cy="42659"/>
            </a:xfrm>
            <a:custGeom>
              <a:avLst/>
              <a:gdLst>
                <a:gd name="connsiteX0" fmla="*/ 0 w 297711"/>
                <a:gd name="connsiteY0" fmla="*/ 42659 h 42659"/>
                <a:gd name="connsiteX1" fmla="*/ 106325 w 297711"/>
                <a:gd name="connsiteY1" fmla="*/ 129 h 42659"/>
                <a:gd name="connsiteX2" fmla="*/ 297711 w 297711"/>
                <a:gd name="connsiteY2" fmla="*/ 28482 h 42659"/>
              </a:gdLst>
              <a:ahLst/>
              <a:cxnLst>
                <a:cxn ang="0">
                  <a:pos x="connsiteX0" y="connsiteY0"/>
                </a:cxn>
                <a:cxn ang="0">
                  <a:pos x="connsiteX1" y="connsiteY1"/>
                </a:cxn>
                <a:cxn ang="0">
                  <a:pos x="connsiteX2" y="connsiteY2"/>
                </a:cxn>
              </a:cxnLst>
              <a:rect l="l" t="t" r="r" b="b"/>
              <a:pathLst>
                <a:path w="297711" h="42659">
                  <a:moveTo>
                    <a:pt x="0" y="42659"/>
                  </a:moveTo>
                  <a:cubicBezTo>
                    <a:pt x="28353" y="22575"/>
                    <a:pt x="56707" y="2492"/>
                    <a:pt x="106325" y="129"/>
                  </a:cubicBezTo>
                  <a:cubicBezTo>
                    <a:pt x="155943" y="-2234"/>
                    <a:pt x="297711" y="28482"/>
                    <a:pt x="297711" y="28482"/>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5" name="Freeform 134"/>
            <p:cNvSpPr/>
            <p:nvPr/>
          </p:nvSpPr>
          <p:spPr>
            <a:xfrm>
              <a:off x="829340" y="5650097"/>
              <a:ext cx="185278" cy="339577"/>
            </a:xfrm>
            <a:custGeom>
              <a:avLst/>
              <a:gdLst>
                <a:gd name="connsiteX0" fmla="*/ 0 w 185278"/>
                <a:gd name="connsiteY0" fmla="*/ 13512 h 339577"/>
                <a:gd name="connsiteX1" fmla="*/ 163032 w 185278"/>
                <a:gd name="connsiteY1" fmla="*/ 27689 h 339577"/>
                <a:gd name="connsiteX2" fmla="*/ 170120 w 185278"/>
                <a:gd name="connsiteY2" fmla="*/ 261605 h 339577"/>
                <a:gd name="connsiteX3" fmla="*/ 35441 w 185278"/>
                <a:gd name="connsiteY3" fmla="*/ 339577 h 339577"/>
              </a:gdLst>
              <a:ahLst/>
              <a:cxnLst>
                <a:cxn ang="0">
                  <a:pos x="connsiteX0" y="connsiteY0"/>
                </a:cxn>
                <a:cxn ang="0">
                  <a:pos x="connsiteX1" y="connsiteY1"/>
                </a:cxn>
                <a:cxn ang="0">
                  <a:pos x="connsiteX2" y="connsiteY2"/>
                </a:cxn>
                <a:cxn ang="0">
                  <a:pos x="connsiteX3" y="connsiteY3"/>
                </a:cxn>
              </a:cxnLst>
              <a:rect l="l" t="t" r="r" b="b"/>
              <a:pathLst>
                <a:path w="185278" h="339577">
                  <a:moveTo>
                    <a:pt x="0" y="13512"/>
                  </a:moveTo>
                  <a:cubicBezTo>
                    <a:pt x="67339" y="-74"/>
                    <a:pt x="134679" y="-13660"/>
                    <a:pt x="163032" y="27689"/>
                  </a:cubicBezTo>
                  <a:cubicBezTo>
                    <a:pt x="191385" y="69038"/>
                    <a:pt x="191385" y="209624"/>
                    <a:pt x="170120" y="261605"/>
                  </a:cubicBezTo>
                  <a:cubicBezTo>
                    <a:pt x="148855" y="313586"/>
                    <a:pt x="35441" y="339577"/>
                    <a:pt x="35441" y="339577"/>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6" name="Freeform 135"/>
            <p:cNvSpPr/>
            <p:nvPr/>
          </p:nvSpPr>
          <p:spPr>
            <a:xfrm>
              <a:off x="1020726" y="5833582"/>
              <a:ext cx="233916" cy="219888"/>
            </a:xfrm>
            <a:custGeom>
              <a:avLst/>
              <a:gdLst>
                <a:gd name="connsiteX0" fmla="*/ 0 w 233916"/>
                <a:gd name="connsiteY0" fmla="*/ 148 h 219888"/>
                <a:gd name="connsiteX1" fmla="*/ 134679 w 233916"/>
                <a:gd name="connsiteY1" fmla="*/ 35590 h 219888"/>
                <a:gd name="connsiteX2" fmla="*/ 233916 w 233916"/>
                <a:gd name="connsiteY2" fmla="*/ 219888 h 219888"/>
              </a:gdLst>
              <a:ahLst/>
              <a:cxnLst>
                <a:cxn ang="0">
                  <a:pos x="connsiteX0" y="connsiteY0"/>
                </a:cxn>
                <a:cxn ang="0">
                  <a:pos x="connsiteX1" y="connsiteY1"/>
                </a:cxn>
                <a:cxn ang="0">
                  <a:pos x="connsiteX2" y="connsiteY2"/>
                </a:cxn>
              </a:cxnLst>
              <a:rect l="l" t="t" r="r" b="b"/>
              <a:pathLst>
                <a:path w="233916" h="219888">
                  <a:moveTo>
                    <a:pt x="0" y="148"/>
                  </a:moveTo>
                  <a:cubicBezTo>
                    <a:pt x="47846" y="-443"/>
                    <a:pt x="95693" y="-1033"/>
                    <a:pt x="134679" y="35590"/>
                  </a:cubicBezTo>
                  <a:cubicBezTo>
                    <a:pt x="173665" y="72213"/>
                    <a:pt x="233916" y="219888"/>
                    <a:pt x="233916" y="21988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7" name="Freeform 136"/>
            <p:cNvSpPr/>
            <p:nvPr/>
          </p:nvSpPr>
          <p:spPr>
            <a:xfrm>
              <a:off x="1176670" y="5380074"/>
              <a:ext cx="155944" cy="248093"/>
            </a:xfrm>
            <a:custGeom>
              <a:avLst/>
              <a:gdLst>
                <a:gd name="connsiteX0" fmla="*/ 0 w 155944"/>
                <a:gd name="connsiteY0" fmla="*/ 0 h 248093"/>
                <a:gd name="connsiteX1" fmla="*/ 155944 w 155944"/>
                <a:gd name="connsiteY1" fmla="*/ 248093 h 248093"/>
              </a:gdLst>
              <a:ahLst/>
              <a:cxnLst>
                <a:cxn ang="0">
                  <a:pos x="connsiteX0" y="connsiteY0"/>
                </a:cxn>
                <a:cxn ang="0">
                  <a:pos x="connsiteX1" y="connsiteY1"/>
                </a:cxn>
              </a:cxnLst>
              <a:rect l="l" t="t" r="r" b="b"/>
              <a:pathLst>
                <a:path w="155944" h="248093">
                  <a:moveTo>
                    <a:pt x="0" y="0"/>
                  </a:moveTo>
                  <a:lnTo>
                    <a:pt x="155944" y="248093"/>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8" name="Freeform 137"/>
            <p:cNvSpPr/>
            <p:nvPr/>
          </p:nvSpPr>
          <p:spPr>
            <a:xfrm>
              <a:off x="1275907" y="5238307"/>
              <a:ext cx="290623" cy="109489"/>
            </a:xfrm>
            <a:custGeom>
              <a:avLst/>
              <a:gdLst>
                <a:gd name="connsiteX0" fmla="*/ 0 w 290623"/>
                <a:gd name="connsiteY0" fmla="*/ 0 h 109489"/>
                <a:gd name="connsiteX1" fmla="*/ 113414 w 290623"/>
                <a:gd name="connsiteY1" fmla="*/ 99237 h 109489"/>
                <a:gd name="connsiteX2" fmla="*/ 290623 w 290623"/>
                <a:gd name="connsiteY2" fmla="*/ 106326 h 109489"/>
              </a:gdLst>
              <a:ahLst/>
              <a:cxnLst>
                <a:cxn ang="0">
                  <a:pos x="connsiteX0" y="connsiteY0"/>
                </a:cxn>
                <a:cxn ang="0">
                  <a:pos x="connsiteX1" y="connsiteY1"/>
                </a:cxn>
                <a:cxn ang="0">
                  <a:pos x="connsiteX2" y="connsiteY2"/>
                </a:cxn>
              </a:cxnLst>
              <a:rect l="l" t="t" r="r" b="b"/>
              <a:pathLst>
                <a:path w="290623" h="109489">
                  <a:moveTo>
                    <a:pt x="0" y="0"/>
                  </a:moveTo>
                  <a:cubicBezTo>
                    <a:pt x="32488" y="40758"/>
                    <a:pt x="64977" y="81516"/>
                    <a:pt x="113414" y="99237"/>
                  </a:cubicBezTo>
                  <a:cubicBezTo>
                    <a:pt x="161851" y="116958"/>
                    <a:pt x="290623" y="106326"/>
                    <a:pt x="290623" y="10632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9" name="Freeform 138"/>
            <p:cNvSpPr/>
            <p:nvPr/>
          </p:nvSpPr>
          <p:spPr>
            <a:xfrm>
              <a:off x="1254642" y="4735033"/>
              <a:ext cx="276446" cy="378290"/>
            </a:xfrm>
            <a:custGeom>
              <a:avLst/>
              <a:gdLst>
                <a:gd name="connsiteX0" fmla="*/ 0 w 276446"/>
                <a:gd name="connsiteY0" fmla="*/ 354418 h 378290"/>
                <a:gd name="connsiteX1" fmla="*/ 85060 w 276446"/>
                <a:gd name="connsiteY1" fmla="*/ 354418 h 378290"/>
                <a:gd name="connsiteX2" fmla="*/ 241005 w 276446"/>
                <a:gd name="connsiteY2" fmla="*/ 106325 h 378290"/>
                <a:gd name="connsiteX3" fmla="*/ 276446 w 276446"/>
                <a:gd name="connsiteY3" fmla="*/ 0 h 378290"/>
              </a:gdLst>
              <a:ahLst/>
              <a:cxnLst>
                <a:cxn ang="0">
                  <a:pos x="connsiteX0" y="connsiteY0"/>
                </a:cxn>
                <a:cxn ang="0">
                  <a:pos x="connsiteX1" y="connsiteY1"/>
                </a:cxn>
                <a:cxn ang="0">
                  <a:pos x="connsiteX2" y="connsiteY2"/>
                </a:cxn>
                <a:cxn ang="0">
                  <a:pos x="connsiteX3" y="connsiteY3"/>
                </a:cxn>
              </a:cxnLst>
              <a:rect l="l" t="t" r="r" b="b"/>
              <a:pathLst>
                <a:path w="276446" h="378290">
                  <a:moveTo>
                    <a:pt x="0" y="354418"/>
                  </a:moveTo>
                  <a:cubicBezTo>
                    <a:pt x="22446" y="375092"/>
                    <a:pt x="44893" y="395767"/>
                    <a:pt x="85060" y="354418"/>
                  </a:cubicBezTo>
                  <a:cubicBezTo>
                    <a:pt x="125228" y="313069"/>
                    <a:pt x="209107" y="165395"/>
                    <a:pt x="241005" y="106325"/>
                  </a:cubicBezTo>
                  <a:cubicBezTo>
                    <a:pt x="272903" y="47255"/>
                    <a:pt x="276446" y="0"/>
                    <a:pt x="276446"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0" name="Freeform 139"/>
            <p:cNvSpPr/>
            <p:nvPr/>
          </p:nvSpPr>
          <p:spPr>
            <a:xfrm>
              <a:off x="1137532" y="4749209"/>
              <a:ext cx="280142" cy="212651"/>
            </a:xfrm>
            <a:custGeom>
              <a:avLst/>
              <a:gdLst>
                <a:gd name="connsiteX0" fmla="*/ 10784 w 280142"/>
                <a:gd name="connsiteY0" fmla="*/ 0 h 212651"/>
                <a:gd name="connsiteX1" fmla="*/ 32049 w 280142"/>
                <a:gd name="connsiteY1" fmla="*/ 113414 h 212651"/>
                <a:gd name="connsiteX2" fmla="*/ 280142 w 280142"/>
                <a:gd name="connsiteY2" fmla="*/ 212651 h 212651"/>
              </a:gdLst>
              <a:ahLst/>
              <a:cxnLst>
                <a:cxn ang="0">
                  <a:pos x="connsiteX0" y="connsiteY0"/>
                </a:cxn>
                <a:cxn ang="0">
                  <a:pos x="connsiteX1" y="connsiteY1"/>
                </a:cxn>
                <a:cxn ang="0">
                  <a:pos x="connsiteX2" y="connsiteY2"/>
                </a:cxn>
              </a:cxnLst>
              <a:rect l="l" t="t" r="r" b="b"/>
              <a:pathLst>
                <a:path w="280142" h="212651">
                  <a:moveTo>
                    <a:pt x="10784" y="0"/>
                  </a:moveTo>
                  <a:cubicBezTo>
                    <a:pt x="-1030" y="38986"/>
                    <a:pt x="-12844" y="77972"/>
                    <a:pt x="32049" y="113414"/>
                  </a:cubicBezTo>
                  <a:cubicBezTo>
                    <a:pt x="76942" y="148856"/>
                    <a:pt x="280142" y="212651"/>
                    <a:pt x="280142" y="21265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1" name="Freeform 140"/>
            <p:cNvSpPr/>
            <p:nvPr/>
          </p:nvSpPr>
          <p:spPr>
            <a:xfrm>
              <a:off x="1842316" y="5538738"/>
              <a:ext cx="234812" cy="265929"/>
            </a:xfrm>
            <a:custGeom>
              <a:avLst/>
              <a:gdLst>
                <a:gd name="connsiteX0" fmla="*/ 184958 w 234812"/>
                <a:gd name="connsiteY0" fmla="*/ 259550 h 265929"/>
                <a:gd name="connsiteX1" fmla="*/ 234577 w 234812"/>
                <a:gd name="connsiteY1" fmla="*/ 146136 h 265929"/>
                <a:gd name="connsiteX2" fmla="*/ 170782 w 234812"/>
                <a:gd name="connsiteY2" fmla="*/ 4369 h 265929"/>
                <a:gd name="connsiteX3" fmla="*/ 21926 w 234812"/>
                <a:gd name="connsiteY3" fmla="*/ 53988 h 265929"/>
                <a:gd name="connsiteX4" fmla="*/ 14837 w 234812"/>
                <a:gd name="connsiteY4" fmla="*/ 231197 h 265929"/>
                <a:gd name="connsiteX5" fmla="*/ 184958 w 234812"/>
                <a:gd name="connsiteY5" fmla="*/ 259550 h 2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812" h="265929">
                  <a:moveTo>
                    <a:pt x="184958" y="259550"/>
                  </a:moveTo>
                  <a:cubicBezTo>
                    <a:pt x="221581" y="245373"/>
                    <a:pt x="236940" y="188666"/>
                    <a:pt x="234577" y="146136"/>
                  </a:cubicBezTo>
                  <a:cubicBezTo>
                    <a:pt x="232214" y="103606"/>
                    <a:pt x="206224" y="19727"/>
                    <a:pt x="170782" y="4369"/>
                  </a:cubicBezTo>
                  <a:cubicBezTo>
                    <a:pt x="135340" y="-10989"/>
                    <a:pt x="47917" y="16183"/>
                    <a:pt x="21926" y="53988"/>
                  </a:cubicBezTo>
                  <a:cubicBezTo>
                    <a:pt x="-4065" y="91793"/>
                    <a:pt x="-7609" y="198118"/>
                    <a:pt x="14837" y="231197"/>
                  </a:cubicBezTo>
                  <a:cubicBezTo>
                    <a:pt x="37283" y="264276"/>
                    <a:pt x="148335" y="273727"/>
                    <a:pt x="184958" y="259550"/>
                  </a:cubicBezTo>
                  <a:close/>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2" name="Freeform 141"/>
            <p:cNvSpPr/>
            <p:nvPr/>
          </p:nvSpPr>
          <p:spPr>
            <a:xfrm>
              <a:off x="1332614" y="5621079"/>
              <a:ext cx="235700" cy="318977"/>
            </a:xfrm>
            <a:custGeom>
              <a:avLst/>
              <a:gdLst>
                <a:gd name="connsiteX0" fmla="*/ 99237 w 235700"/>
                <a:gd name="connsiteY0" fmla="*/ 318977 h 318977"/>
                <a:gd name="connsiteX1" fmla="*/ 219739 w 235700"/>
                <a:gd name="connsiteY1" fmla="*/ 269358 h 318977"/>
                <a:gd name="connsiteX2" fmla="*/ 219739 w 235700"/>
                <a:gd name="connsiteY2" fmla="*/ 85061 h 318977"/>
                <a:gd name="connsiteX3" fmla="*/ 85060 w 235700"/>
                <a:gd name="connsiteY3" fmla="*/ 85061 h 318977"/>
                <a:gd name="connsiteX4" fmla="*/ 0 w 235700"/>
                <a:gd name="connsiteY4" fmla="*/ 0 h 31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00" h="318977">
                  <a:moveTo>
                    <a:pt x="99237" y="318977"/>
                  </a:moveTo>
                  <a:cubicBezTo>
                    <a:pt x="149446" y="313660"/>
                    <a:pt x="199655" y="308344"/>
                    <a:pt x="219739" y="269358"/>
                  </a:cubicBezTo>
                  <a:cubicBezTo>
                    <a:pt x="239823" y="230372"/>
                    <a:pt x="242186" y="115777"/>
                    <a:pt x="219739" y="85061"/>
                  </a:cubicBezTo>
                  <a:cubicBezTo>
                    <a:pt x="197293" y="54345"/>
                    <a:pt x="121683" y="99238"/>
                    <a:pt x="85060" y="85061"/>
                  </a:cubicBezTo>
                  <a:cubicBezTo>
                    <a:pt x="48437" y="70884"/>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3" name="Freeform 142"/>
            <p:cNvSpPr/>
            <p:nvPr/>
          </p:nvSpPr>
          <p:spPr>
            <a:xfrm>
              <a:off x="1531088" y="5605113"/>
              <a:ext cx="311889" cy="86850"/>
            </a:xfrm>
            <a:custGeom>
              <a:avLst/>
              <a:gdLst>
                <a:gd name="connsiteX0" fmla="*/ 0 w 311889"/>
                <a:gd name="connsiteY0" fmla="*/ 86850 h 86850"/>
                <a:gd name="connsiteX1" fmla="*/ 56707 w 311889"/>
                <a:gd name="connsiteY1" fmla="*/ 1789 h 86850"/>
                <a:gd name="connsiteX2" fmla="*/ 241005 w 311889"/>
                <a:gd name="connsiteY2" fmla="*/ 30143 h 86850"/>
                <a:gd name="connsiteX3" fmla="*/ 311889 w 311889"/>
                <a:gd name="connsiteY3" fmla="*/ 44320 h 86850"/>
              </a:gdLst>
              <a:ahLst/>
              <a:cxnLst>
                <a:cxn ang="0">
                  <a:pos x="connsiteX0" y="connsiteY0"/>
                </a:cxn>
                <a:cxn ang="0">
                  <a:pos x="connsiteX1" y="connsiteY1"/>
                </a:cxn>
                <a:cxn ang="0">
                  <a:pos x="connsiteX2" y="connsiteY2"/>
                </a:cxn>
                <a:cxn ang="0">
                  <a:pos x="connsiteX3" y="connsiteY3"/>
                </a:cxn>
              </a:cxnLst>
              <a:rect l="l" t="t" r="r" b="b"/>
              <a:pathLst>
                <a:path w="311889" h="86850">
                  <a:moveTo>
                    <a:pt x="0" y="86850"/>
                  </a:moveTo>
                  <a:cubicBezTo>
                    <a:pt x="8270" y="49045"/>
                    <a:pt x="16540" y="11240"/>
                    <a:pt x="56707" y="1789"/>
                  </a:cubicBezTo>
                  <a:cubicBezTo>
                    <a:pt x="96874" y="-7662"/>
                    <a:pt x="198475" y="23054"/>
                    <a:pt x="241005" y="30143"/>
                  </a:cubicBezTo>
                  <a:cubicBezTo>
                    <a:pt x="283535" y="37232"/>
                    <a:pt x="311889" y="44320"/>
                    <a:pt x="311889" y="4432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4" name="Freeform 143"/>
            <p:cNvSpPr/>
            <p:nvPr/>
          </p:nvSpPr>
          <p:spPr>
            <a:xfrm>
              <a:off x="1734892" y="5755180"/>
              <a:ext cx="115173" cy="369173"/>
            </a:xfrm>
            <a:custGeom>
              <a:avLst/>
              <a:gdLst>
                <a:gd name="connsiteX0" fmla="*/ 15936 w 115173"/>
                <a:gd name="connsiteY0" fmla="*/ 369173 h 369173"/>
                <a:gd name="connsiteX1" fmla="*/ 1759 w 115173"/>
                <a:gd name="connsiteY1" fmla="*/ 213229 h 369173"/>
                <a:gd name="connsiteX2" fmla="*/ 51378 w 115173"/>
                <a:gd name="connsiteY2" fmla="*/ 28932 h 369173"/>
                <a:gd name="connsiteX3" fmla="*/ 115173 w 115173"/>
                <a:gd name="connsiteY3" fmla="*/ 578 h 369173"/>
              </a:gdLst>
              <a:ahLst/>
              <a:cxnLst>
                <a:cxn ang="0">
                  <a:pos x="connsiteX0" y="connsiteY0"/>
                </a:cxn>
                <a:cxn ang="0">
                  <a:pos x="connsiteX1" y="connsiteY1"/>
                </a:cxn>
                <a:cxn ang="0">
                  <a:pos x="connsiteX2" y="connsiteY2"/>
                </a:cxn>
                <a:cxn ang="0">
                  <a:pos x="connsiteX3" y="connsiteY3"/>
                </a:cxn>
              </a:cxnLst>
              <a:rect l="l" t="t" r="r" b="b"/>
              <a:pathLst>
                <a:path w="115173" h="369173">
                  <a:moveTo>
                    <a:pt x="15936" y="369173"/>
                  </a:moveTo>
                  <a:cubicBezTo>
                    <a:pt x="5894" y="319554"/>
                    <a:pt x="-4148" y="269936"/>
                    <a:pt x="1759" y="213229"/>
                  </a:cubicBezTo>
                  <a:cubicBezTo>
                    <a:pt x="7666" y="156522"/>
                    <a:pt x="32476" y="64374"/>
                    <a:pt x="51378" y="28932"/>
                  </a:cubicBezTo>
                  <a:cubicBezTo>
                    <a:pt x="70280" y="-6510"/>
                    <a:pt x="115173" y="578"/>
                    <a:pt x="115173" y="57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5" name="Freeform 144"/>
            <p:cNvSpPr/>
            <p:nvPr/>
          </p:nvSpPr>
          <p:spPr>
            <a:xfrm>
              <a:off x="1566530" y="5330456"/>
              <a:ext cx="375684" cy="212651"/>
            </a:xfrm>
            <a:custGeom>
              <a:avLst/>
              <a:gdLst>
                <a:gd name="connsiteX0" fmla="*/ 375684 w 375684"/>
                <a:gd name="connsiteY0" fmla="*/ 212651 h 212651"/>
                <a:gd name="connsiteX1" fmla="*/ 106326 w 375684"/>
                <a:gd name="connsiteY1" fmla="*/ 148856 h 212651"/>
                <a:gd name="connsiteX2" fmla="*/ 120503 w 375684"/>
                <a:gd name="connsiteY2" fmla="*/ 35442 h 212651"/>
                <a:gd name="connsiteX3" fmla="*/ 0 w 375684"/>
                <a:gd name="connsiteY3" fmla="*/ 0 h 212651"/>
              </a:gdLst>
              <a:ahLst/>
              <a:cxnLst>
                <a:cxn ang="0">
                  <a:pos x="connsiteX0" y="connsiteY0"/>
                </a:cxn>
                <a:cxn ang="0">
                  <a:pos x="connsiteX1" y="connsiteY1"/>
                </a:cxn>
                <a:cxn ang="0">
                  <a:pos x="connsiteX2" y="connsiteY2"/>
                </a:cxn>
                <a:cxn ang="0">
                  <a:pos x="connsiteX3" y="connsiteY3"/>
                </a:cxn>
              </a:cxnLst>
              <a:rect l="l" t="t" r="r" b="b"/>
              <a:pathLst>
                <a:path w="375684" h="212651">
                  <a:moveTo>
                    <a:pt x="375684" y="212651"/>
                  </a:moveTo>
                  <a:cubicBezTo>
                    <a:pt x="262270" y="195521"/>
                    <a:pt x="148856" y="178391"/>
                    <a:pt x="106326" y="148856"/>
                  </a:cubicBezTo>
                  <a:cubicBezTo>
                    <a:pt x="63796" y="119321"/>
                    <a:pt x="138224" y="60251"/>
                    <a:pt x="120503" y="35442"/>
                  </a:cubicBezTo>
                  <a:cubicBezTo>
                    <a:pt x="102782" y="10633"/>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6" name="Freeform 145"/>
            <p:cNvSpPr/>
            <p:nvPr/>
          </p:nvSpPr>
          <p:spPr>
            <a:xfrm>
              <a:off x="1687033" y="5316240"/>
              <a:ext cx="538716" cy="319016"/>
            </a:xfrm>
            <a:custGeom>
              <a:avLst/>
              <a:gdLst>
                <a:gd name="connsiteX0" fmla="*/ 0 w 538716"/>
                <a:gd name="connsiteY0" fmla="*/ 49658 h 319016"/>
                <a:gd name="connsiteX1" fmla="*/ 77972 w 538716"/>
                <a:gd name="connsiteY1" fmla="*/ 39 h 319016"/>
                <a:gd name="connsiteX2" fmla="*/ 283534 w 538716"/>
                <a:gd name="connsiteY2" fmla="*/ 56746 h 319016"/>
                <a:gd name="connsiteX3" fmla="*/ 432390 w 538716"/>
                <a:gd name="connsiteY3" fmla="*/ 212690 h 319016"/>
                <a:gd name="connsiteX4" fmla="*/ 538716 w 538716"/>
                <a:gd name="connsiteY4" fmla="*/ 319016 h 319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16" h="319016">
                  <a:moveTo>
                    <a:pt x="0" y="49658"/>
                  </a:moveTo>
                  <a:cubicBezTo>
                    <a:pt x="15358" y="24258"/>
                    <a:pt x="30716" y="-1142"/>
                    <a:pt x="77972" y="39"/>
                  </a:cubicBezTo>
                  <a:cubicBezTo>
                    <a:pt x="125228" y="1220"/>
                    <a:pt x="224464" y="21304"/>
                    <a:pt x="283534" y="56746"/>
                  </a:cubicBezTo>
                  <a:cubicBezTo>
                    <a:pt x="342604" y="92188"/>
                    <a:pt x="389860" y="168978"/>
                    <a:pt x="432390" y="212690"/>
                  </a:cubicBezTo>
                  <a:cubicBezTo>
                    <a:pt x="474920" y="256402"/>
                    <a:pt x="506818" y="287709"/>
                    <a:pt x="538716" y="3190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7" name="Freeform 146"/>
            <p:cNvSpPr/>
            <p:nvPr/>
          </p:nvSpPr>
          <p:spPr>
            <a:xfrm>
              <a:off x="1729524" y="4919330"/>
              <a:ext cx="127629" cy="396949"/>
            </a:xfrm>
            <a:custGeom>
              <a:avLst/>
              <a:gdLst>
                <a:gd name="connsiteX0" fmla="*/ 49657 w 127629"/>
                <a:gd name="connsiteY0" fmla="*/ 396949 h 396949"/>
                <a:gd name="connsiteX1" fmla="*/ 39 w 127629"/>
                <a:gd name="connsiteY1" fmla="*/ 248093 h 396949"/>
                <a:gd name="connsiteX2" fmla="*/ 56746 w 127629"/>
                <a:gd name="connsiteY2" fmla="*/ 70884 h 396949"/>
                <a:gd name="connsiteX3" fmla="*/ 127629 w 127629"/>
                <a:gd name="connsiteY3" fmla="*/ 0 h 396949"/>
              </a:gdLst>
              <a:ahLst/>
              <a:cxnLst>
                <a:cxn ang="0">
                  <a:pos x="connsiteX0" y="connsiteY0"/>
                </a:cxn>
                <a:cxn ang="0">
                  <a:pos x="connsiteX1" y="connsiteY1"/>
                </a:cxn>
                <a:cxn ang="0">
                  <a:pos x="connsiteX2" y="connsiteY2"/>
                </a:cxn>
                <a:cxn ang="0">
                  <a:pos x="connsiteX3" y="connsiteY3"/>
                </a:cxn>
              </a:cxnLst>
              <a:rect l="l" t="t" r="r" b="b"/>
              <a:pathLst>
                <a:path w="127629" h="396949">
                  <a:moveTo>
                    <a:pt x="49657" y="396949"/>
                  </a:moveTo>
                  <a:cubicBezTo>
                    <a:pt x="24257" y="349693"/>
                    <a:pt x="-1142" y="302437"/>
                    <a:pt x="39" y="248093"/>
                  </a:cubicBezTo>
                  <a:cubicBezTo>
                    <a:pt x="1220" y="193749"/>
                    <a:pt x="35481" y="112233"/>
                    <a:pt x="56746" y="70884"/>
                  </a:cubicBezTo>
                  <a:cubicBezTo>
                    <a:pt x="78011" y="29535"/>
                    <a:pt x="127629" y="0"/>
                    <a:pt x="127629"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pic>
        <p:nvPicPr>
          <p:cNvPr id="86" name="Picture 85"/>
          <p:cNvPicPr>
            <a:picLocks noChangeAspect="1"/>
          </p:cNvPicPr>
          <p:nvPr/>
        </p:nvPicPr>
        <p:blipFill rotWithShape="1">
          <a:blip r:embed="rId3" cstate="email">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8245123" y="2815169"/>
            <a:ext cx="1213818" cy="1105999"/>
          </a:xfrm>
          <a:prstGeom prst="rect">
            <a:avLst/>
          </a:prstGeom>
        </p:spPr>
      </p:pic>
      <p:pic>
        <p:nvPicPr>
          <p:cNvPr id="87" name="Picture 8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01774" y="2848644"/>
            <a:ext cx="1094249" cy="1090220"/>
          </a:xfrm>
          <a:prstGeom prst="rect">
            <a:avLst/>
          </a:prstGeom>
        </p:spPr>
      </p:pic>
      <p:grpSp>
        <p:nvGrpSpPr>
          <p:cNvPr id="88" name="Group 87"/>
          <p:cNvGrpSpPr/>
          <p:nvPr/>
        </p:nvGrpSpPr>
        <p:grpSpPr>
          <a:xfrm>
            <a:off x="2437102" y="2845744"/>
            <a:ext cx="1236768" cy="1172116"/>
            <a:chOff x="5193507" y="1662241"/>
            <a:chExt cx="1211376" cy="1158284"/>
          </a:xfrm>
        </p:grpSpPr>
        <p:sp>
          <p:nvSpPr>
            <p:cNvPr id="105" name="Rectangle 104"/>
            <p:cNvSpPr/>
            <p:nvPr/>
          </p:nvSpPr>
          <p:spPr>
            <a:xfrm>
              <a:off x="5193507" y="1662241"/>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6" name="TextBox 105"/>
            <p:cNvSpPr txBox="1"/>
            <p:nvPr/>
          </p:nvSpPr>
          <p:spPr>
            <a:xfrm>
              <a:off x="5226501" y="1662241"/>
              <a:ext cx="1178382" cy="1158284"/>
            </a:xfrm>
            <a:prstGeom prst="rect">
              <a:avLst/>
            </a:prstGeom>
            <a:noFill/>
          </p:spPr>
          <p:txBody>
            <a:bodyPr wrap="square" rtlCol="0">
              <a:spAutoFit/>
            </a:bodyPr>
            <a:lstStyle/>
            <a:p>
              <a:pPr defTabSz="802020"/>
              <a:r>
                <a:rPr lang="en-US" sz="702" dirty="0">
                  <a:solidFill>
                    <a:prstClr val="black"/>
                  </a:solidFill>
                  <a:latin typeface="Courier New" charset="0"/>
                  <a:ea typeface="Courier New" charset="0"/>
                  <a:cs typeface="Courier New" charset="0"/>
                </a:rPr>
                <a:t> </a:t>
              </a:r>
              <a:r>
                <a:rPr lang="en-US" sz="877" dirty="0">
                  <a:solidFill>
                    <a:prstClr val="black"/>
                  </a:solidFill>
                  <a:latin typeface="Courier New" charset="0"/>
                  <a:ea typeface="Courier New" charset="0"/>
                  <a:cs typeface="Courier New" charset="0"/>
                </a:rPr>
                <a:t>Pop Male  Fem</a:t>
              </a:r>
            </a:p>
            <a:p>
              <a:pPr defTabSz="802020"/>
              <a:r>
                <a:rPr lang="en-US" sz="877" dirty="0">
                  <a:solidFill>
                    <a:prstClr val="black"/>
                  </a:solidFill>
                  <a:latin typeface="Courier New" charset="0"/>
                  <a:ea typeface="Courier New" charset="0"/>
                  <a:cs typeface="Courier New" charset="0"/>
                </a:rPr>
                <a:t>3800 1900 1900</a:t>
              </a:r>
            </a:p>
            <a:p>
              <a:pPr defTabSz="802020"/>
              <a:r>
                <a:rPr lang="en-US" sz="877" dirty="0">
                  <a:solidFill>
                    <a:prstClr val="black"/>
                  </a:solidFill>
                  <a:latin typeface="Courier New" charset="0"/>
                  <a:ea typeface="Courier New" charset="0"/>
                  <a:cs typeface="Courier New" charset="0"/>
                </a:rPr>
                <a:t>3600 1800 1800</a:t>
              </a:r>
            </a:p>
            <a:p>
              <a:pPr defTabSz="802020"/>
              <a:r>
                <a:rPr lang="en-US" sz="877" dirty="0">
                  <a:solidFill>
                    <a:prstClr val="black"/>
                  </a:solidFill>
                  <a:latin typeface="Courier New" charset="0"/>
                  <a:ea typeface="Courier New" charset="0"/>
                  <a:cs typeface="Courier New" charset="0"/>
                </a:rPr>
                <a:t>3200 1600 1600</a:t>
              </a:r>
            </a:p>
            <a:p>
              <a:pPr defTabSz="802020"/>
              <a:r>
                <a:rPr lang="en-US" sz="877" dirty="0">
                  <a:solidFill>
                    <a:prstClr val="black"/>
                  </a:solidFill>
                  <a:latin typeface="Courier New" charset="0"/>
                  <a:ea typeface="Courier New" charset="0"/>
                  <a:cs typeface="Courier New" charset="0"/>
                </a:rPr>
                <a:t>2800 1400 1400</a:t>
              </a:r>
            </a:p>
            <a:p>
              <a:pPr defTabSz="802020"/>
              <a:r>
                <a:rPr lang="en-US" sz="877" dirty="0">
                  <a:solidFill>
                    <a:prstClr val="black"/>
                  </a:solidFill>
                  <a:latin typeface="Courier New" charset="0"/>
                  <a:ea typeface="Courier New" charset="0"/>
                  <a:cs typeface="Courier New" charset="0"/>
                </a:rPr>
                <a:t>2600 1300 1300</a:t>
              </a:r>
            </a:p>
            <a:p>
              <a:pPr defTabSz="802020"/>
              <a:r>
                <a:rPr lang="en-US" sz="877" dirty="0">
                  <a:solidFill>
                    <a:prstClr val="black"/>
                  </a:solidFill>
                  <a:latin typeface="Courier New" charset="0"/>
                  <a:ea typeface="Courier New" charset="0"/>
                  <a:cs typeface="Courier New" charset="0"/>
                </a:rPr>
                <a:t>2400 1200 1200</a:t>
              </a:r>
            </a:p>
            <a:p>
              <a:pPr defTabSz="802020"/>
              <a:r>
                <a:rPr lang="en-US" sz="877" dirty="0">
                  <a:solidFill>
                    <a:prstClr val="black"/>
                  </a:solidFill>
                  <a:latin typeface="Courier New" charset="0"/>
                  <a:ea typeface="Courier New" charset="0"/>
                  <a:cs typeface="Courier New" charset="0"/>
                </a:rPr>
                <a:t>2200 1100 1100</a:t>
              </a:r>
            </a:p>
          </p:txBody>
        </p:sp>
      </p:grpSp>
      <p:grpSp>
        <p:nvGrpSpPr>
          <p:cNvPr id="90" name="Group 89"/>
          <p:cNvGrpSpPr/>
          <p:nvPr/>
        </p:nvGrpSpPr>
        <p:grpSpPr>
          <a:xfrm>
            <a:off x="5906595" y="2850804"/>
            <a:ext cx="1107321" cy="1086366"/>
            <a:chOff x="245586" y="4747538"/>
            <a:chExt cx="1085938" cy="1074883"/>
          </a:xfrm>
        </p:grpSpPr>
        <p:sp>
          <p:nvSpPr>
            <p:cNvPr id="98" name="Rectangle 97"/>
            <p:cNvSpPr/>
            <p:nvPr/>
          </p:nvSpPr>
          <p:spPr>
            <a:xfrm>
              <a:off x="245586" y="4747538"/>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99" name="Freeform 98"/>
            <p:cNvSpPr/>
            <p:nvPr/>
          </p:nvSpPr>
          <p:spPr>
            <a:xfrm>
              <a:off x="331830" y="4952248"/>
              <a:ext cx="788872" cy="806621"/>
            </a:xfrm>
            <a:custGeom>
              <a:avLst/>
              <a:gdLst>
                <a:gd name="connsiteX0" fmla="*/ 0 w 788872"/>
                <a:gd name="connsiteY0" fmla="*/ 806621 h 806621"/>
                <a:gd name="connsiteX1" fmla="*/ 36576 w 788872"/>
                <a:gd name="connsiteY1" fmla="*/ 632885 h 806621"/>
                <a:gd name="connsiteX2" fmla="*/ 146304 w 788872"/>
                <a:gd name="connsiteY2" fmla="*/ 532301 h 806621"/>
                <a:gd name="connsiteX3" fmla="*/ 310896 w 788872"/>
                <a:gd name="connsiteY3" fmla="*/ 468293 h 806621"/>
                <a:gd name="connsiteX4" fmla="*/ 512064 w 788872"/>
                <a:gd name="connsiteY4" fmla="*/ 395141 h 806621"/>
                <a:gd name="connsiteX5" fmla="*/ 694944 w 788872"/>
                <a:gd name="connsiteY5" fmla="*/ 230549 h 806621"/>
                <a:gd name="connsiteX6" fmla="*/ 777240 w 788872"/>
                <a:gd name="connsiteY6" fmla="*/ 20237 h 806621"/>
                <a:gd name="connsiteX7" fmla="*/ 786384 w 788872"/>
                <a:gd name="connsiteY7" fmla="*/ 20237 h 8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872" h="806621">
                  <a:moveTo>
                    <a:pt x="0" y="806621"/>
                  </a:moveTo>
                  <a:cubicBezTo>
                    <a:pt x="6096" y="742613"/>
                    <a:pt x="12192" y="678605"/>
                    <a:pt x="36576" y="632885"/>
                  </a:cubicBezTo>
                  <a:cubicBezTo>
                    <a:pt x="60960" y="587165"/>
                    <a:pt x="100584" y="559733"/>
                    <a:pt x="146304" y="532301"/>
                  </a:cubicBezTo>
                  <a:cubicBezTo>
                    <a:pt x="192024" y="504869"/>
                    <a:pt x="249936" y="491153"/>
                    <a:pt x="310896" y="468293"/>
                  </a:cubicBezTo>
                  <a:cubicBezTo>
                    <a:pt x="371856" y="445433"/>
                    <a:pt x="448056" y="434765"/>
                    <a:pt x="512064" y="395141"/>
                  </a:cubicBezTo>
                  <a:cubicBezTo>
                    <a:pt x="576072" y="355517"/>
                    <a:pt x="650748" y="293033"/>
                    <a:pt x="694944" y="230549"/>
                  </a:cubicBezTo>
                  <a:cubicBezTo>
                    <a:pt x="739140" y="168065"/>
                    <a:pt x="762000" y="55289"/>
                    <a:pt x="777240" y="20237"/>
                  </a:cubicBezTo>
                  <a:cubicBezTo>
                    <a:pt x="792480" y="-14815"/>
                    <a:pt x="789432" y="2711"/>
                    <a:pt x="786384" y="20237"/>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0" name="Freeform 99"/>
            <p:cNvSpPr/>
            <p:nvPr/>
          </p:nvSpPr>
          <p:spPr>
            <a:xfrm>
              <a:off x="417991" y="5036493"/>
              <a:ext cx="78431" cy="585216"/>
            </a:xfrm>
            <a:custGeom>
              <a:avLst/>
              <a:gdLst>
                <a:gd name="connsiteX0" fmla="*/ 78431 w 78431"/>
                <a:gd name="connsiteY0" fmla="*/ 585216 h 585216"/>
                <a:gd name="connsiteX1" fmla="*/ 60143 w 78431"/>
                <a:gd name="connsiteY1" fmla="*/ 521208 h 585216"/>
                <a:gd name="connsiteX2" fmla="*/ 5279 w 78431"/>
                <a:gd name="connsiteY2" fmla="*/ 411480 h 585216"/>
                <a:gd name="connsiteX3" fmla="*/ 5279 w 78431"/>
                <a:gd name="connsiteY3" fmla="*/ 310896 h 585216"/>
                <a:gd name="connsiteX4" fmla="*/ 32711 w 78431"/>
                <a:gd name="connsiteY4" fmla="*/ 219456 h 585216"/>
                <a:gd name="connsiteX5" fmla="*/ 60143 w 78431"/>
                <a:gd name="connsiteY5" fmla="*/ 82296 h 585216"/>
                <a:gd name="connsiteX6" fmla="*/ 50999 w 78431"/>
                <a:gd name="connsiteY6" fmla="*/ 0 h 58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1" h="585216">
                  <a:moveTo>
                    <a:pt x="78431" y="585216"/>
                  </a:moveTo>
                  <a:cubicBezTo>
                    <a:pt x="75383" y="567690"/>
                    <a:pt x="72335" y="550164"/>
                    <a:pt x="60143" y="521208"/>
                  </a:cubicBezTo>
                  <a:cubicBezTo>
                    <a:pt x="47951" y="492252"/>
                    <a:pt x="14423" y="446532"/>
                    <a:pt x="5279" y="411480"/>
                  </a:cubicBezTo>
                  <a:cubicBezTo>
                    <a:pt x="-3865" y="376428"/>
                    <a:pt x="707" y="342900"/>
                    <a:pt x="5279" y="310896"/>
                  </a:cubicBezTo>
                  <a:cubicBezTo>
                    <a:pt x="9851" y="278892"/>
                    <a:pt x="23567" y="257556"/>
                    <a:pt x="32711" y="219456"/>
                  </a:cubicBezTo>
                  <a:cubicBezTo>
                    <a:pt x="41855" y="181356"/>
                    <a:pt x="57095" y="118872"/>
                    <a:pt x="60143" y="82296"/>
                  </a:cubicBezTo>
                  <a:cubicBezTo>
                    <a:pt x="63191" y="45720"/>
                    <a:pt x="50999" y="0"/>
                    <a:pt x="50999" y="0"/>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1" name="Freeform 100"/>
            <p:cNvSpPr/>
            <p:nvPr/>
          </p:nvSpPr>
          <p:spPr>
            <a:xfrm>
              <a:off x="414126" y="5247360"/>
              <a:ext cx="676656" cy="255477"/>
            </a:xfrm>
            <a:custGeom>
              <a:avLst/>
              <a:gdLst>
                <a:gd name="connsiteX0" fmla="*/ 676656 w 676656"/>
                <a:gd name="connsiteY0" fmla="*/ 255477 h 255477"/>
                <a:gd name="connsiteX1" fmla="*/ 566928 w 676656"/>
                <a:gd name="connsiteY1" fmla="*/ 127461 h 255477"/>
                <a:gd name="connsiteX2" fmla="*/ 512064 w 676656"/>
                <a:gd name="connsiteY2" fmla="*/ 45165 h 255477"/>
                <a:gd name="connsiteX3" fmla="*/ 365760 w 676656"/>
                <a:gd name="connsiteY3" fmla="*/ 17733 h 255477"/>
                <a:gd name="connsiteX4" fmla="*/ 173736 w 676656"/>
                <a:gd name="connsiteY4" fmla="*/ 8589 h 255477"/>
                <a:gd name="connsiteX5" fmla="*/ 0 w 676656"/>
                <a:gd name="connsiteY5" fmla="*/ 145749 h 25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656" h="255477">
                  <a:moveTo>
                    <a:pt x="676656" y="255477"/>
                  </a:moveTo>
                  <a:cubicBezTo>
                    <a:pt x="635508" y="208995"/>
                    <a:pt x="594360" y="162513"/>
                    <a:pt x="566928" y="127461"/>
                  </a:cubicBezTo>
                  <a:cubicBezTo>
                    <a:pt x="539496" y="92409"/>
                    <a:pt x="545592" y="63453"/>
                    <a:pt x="512064" y="45165"/>
                  </a:cubicBezTo>
                  <a:cubicBezTo>
                    <a:pt x="478536" y="26877"/>
                    <a:pt x="422148" y="23829"/>
                    <a:pt x="365760" y="17733"/>
                  </a:cubicBezTo>
                  <a:cubicBezTo>
                    <a:pt x="309372" y="11637"/>
                    <a:pt x="234696" y="-12747"/>
                    <a:pt x="173736" y="8589"/>
                  </a:cubicBezTo>
                  <a:cubicBezTo>
                    <a:pt x="112776" y="29925"/>
                    <a:pt x="0" y="145749"/>
                    <a:pt x="0" y="145749"/>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2" name="Freeform 101"/>
            <p:cNvSpPr/>
            <p:nvPr/>
          </p:nvSpPr>
          <p:spPr>
            <a:xfrm>
              <a:off x="633494" y="5067964"/>
              <a:ext cx="512152" cy="468528"/>
            </a:xfrm>
            <a:custGeom>
              <a:avLst/>
              <a:gdLst>
                <a:gd name="connsiteX0" fmla="*/ 512152 w 512152"/>
                <a:gd name="connsiteY0" fmla="*/ 69113 h 468528"/>
                <a:gd name="connsiteX1" fmla="*/ 411568 w 512152"/>
                <a:gd name="connsiteY1" fmla="*/ 41681 h 468528"/>
                <a:gd name="connsiteX2" fmla="*/ 329272 w 512152"/>
                <a:gd name="connsiteY2" fmla="*/ 32537 h 468528"/>
                <a:gd name="connsiteX3" fmla="*/ 173824 w 512152"/>
                <a:gd name="connsiteY3" fmla="*/ 14249 h 468528"/>
                <a:gd name="connsiteX4" fmla="*/ 45808 w 512152"/>
                <a:gd name="connsiteY4" fmla="*/ 14249 h 468528"/>
                <a:gd name="connsiteX5" fmla="*/ 88 w 512152"/>
                <a:gd name="connsiteY5" fmla="*/ 197129 h 468528"/>
                <a:gd name="connsiteX6" fmla="*/ 54952 w 512152"/>
                <a:gd name="connsiteY6" fmla="*/ 361721 h 468528"/>
                <a:gd name="connsiteX7" fmla="*/ 91528 w 512152"/>
                <a:gd name="connsiteY7" fmla="*/ 453161 h 468528"/>
                <a:gd name="connsiteX8" fmla="*/ 91528 w 512152"/>
                <a:gd name="connsiteY8" fmla="*/ 462305 h 468528"/>
                <a:gd name="connsiteX9" fmla="*/ 246976 w 512152"/>
                <a:gd name="connsiteY9" fmla="*/ 389153 h 468528"/>
                <a:gd name="connsiteX10" fmla="*/ 347560 w 512152"/>
                <a:gd name="connsiteY10" fmla="*/ 325145 h 468528"/>
                <a:gd name="connsiteX11" fmla="*/ 439000 w 512152"/>
                <a:gd name="connsiteY11" fmla="*/ 233705 h 468528"/>
                <a:gd name="connsiteX12" fmla="*/ 457288 w 512152"/>
                <a:gd name="connsiteY12" fmla="*/ 197129 h 46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152" h="468528">
                  <a:moveTo>
                    <a:pt x="512152" y="69113"/>
                  </a:moveTo>
                  <a:cubicBezTo>
                    <a:pt x="477100" y="58445"/>
                    <a:pt x="442048" y="47777"/>
                    <a:pt x="411568" y="41681"/>
                  </a:cubicBezTo>
                  <a:cubicBezTo>
                    <a:pt x="381088" y="35585"/>
                    <a:pt x="329272" y="32537"/>
                    <a:pt x="329272" y="32537"/>
                  </a:cubicBezTo>
                  <a:cubicBezTo>
                    <a:pt x="289648" y="27965"/>
                    <a:pt x="221068" y="17297"/>
                    <a:pt x="173824" y="14249"/>
                  </a:cubicBezTo>
                  <a:cubicBezTo>
                    <a:pt x="126580" y="11201"/>
                    <a:pt x="74764" y="-16231"/>
                    <a:pt x="45808" y="14249"/>
                  </a:cubicBezTo>
                  <a:cubicBezTo>
                    <a:pt x="16852" y="44729"/>
                    <a:pt x="-1436" y="139217"/>
                    <a:pt x="88" y="197129"/>
                  </a:cubicBezTo>
                  <a:cubicBezTo>
                    <a:pt x="1612" y="255041"/>
                    <a:pt x="39712" y="319049"/>
                    <a:pt x="54952" y="361721"/>
                  </a:cubicBezTo>
                  <a:cubicBezTo>
                    <a:pt x="70192" y="404393"/>
                    <a:pt x="85432" y="436397"/>
                    <a:pt x="91528" y="453161"/>
                  </a:cubicBezTo>
                  <a:cubicBezTo>
                    <a:pt x="97624" y="469925"/>
                    <a:pt x="65620" y="472973"/>
                    <a:pt x="91528" y="462305"/>
                  </a:cubicBezTo>
                  <a:cubicBezTo>
                    <a:pt x="117436" y="451637"/>
                    <a:pt x="204304" y="412013"/>
                    <a:pt x="246976" y="389153"/>
                  </a:cubicBezTo>
                  <a:cubicBezTo>
                    <a:pt x="289648" y="366293"/>
                    <a:pt x="315556" y="351053"/>
                    <a:pt x="347560" y="325145"/>
                  </a:cubicBezTo>
                  <a:cubicBezTo>
                    <a:pt x="379564" y="299237"/>
                    <a:pt x="420712" y="255041"/>
                    <a:pt x="439000" y="233705"/>
                  </a:cubicBezTo>
                  <a:cubicBezTo>
                    <a:pt x="457288" y="212369"/>
                    <a:pt x="457288" y="197129"/>
                    <a:pt x="457288" y="197129"/>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91" name="Rectangle 90"/>
          <p:cNvSpPr/>
          <p:nvPr/>
        </p:nvSpPr>
        <p:spPr>
          <a:xfrm>
            <a:off x="1002506" y="4006438"/>
            <a:ext cx="1382533" cy="523220"/>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Admin boundaries</a:t>
            </a:r>
          </a:p>
        </p:txBody>
      </p:sp>
      <p:grpSp>
        <p:nvGrpSpPr>
          <p:cNvPr id="6" name="Group 5">
            <a:extLst>
              <a:ext uri="{FF2B5EF4-FFF2-40B4-BE49-F238E27FC236}">
                <a16:creationId xmlns:a16="http://schemas.microsoft.com/office/drawing/2014/main" id="{A4BF0D62-C267-44C4-BB79-93344819B061}"/>
              </a:ext>
            </a:extLst>
          </p:cNvPr>
          <p:cNvGrpSpPr/>
          <p:nvPr/>
        </p:nvGrpSpPr>
        <p:grpSpPr>
          <a:xfrm>
            <a:off x="4740415" y="2853285"/>
            <a:ext cx="1207229" cy="1670836"/>
            <a:chOff x="3548210" y="2851172"/>
            <a:chExt cx="1207229" cy="1670836"/>
          </a:xfrm>
        </p:grpSpPr>
        <p:grpSp>
          <p:nvGrpSpPr>
            <p:cNvPr id="85" name="Group 84"/>
            <p:cNvGrpSpPr/>
            <p:nvPr/>
          </p:nvGrpSpPr>
          <p:grpSpPr>
            <a:xfrm>
              <a:off x="3592430" y="2851172"/>
              <a:ext cx="1090635" cy="1069995"/>
              <a:chOff x="4512757" y="4555895"/>
              <a:chExt cx="1905000" cy="1905000"/>
            </a:xfrm>
          </p:grpSpPr>
          <p:sp>
            <p:nvSpPr>
              <p:cNvPr id="107" name="Rectangle 106"/>
              <p:cNvSpPr/>
              <p:nvPr/>
            </p:nvSpPr>
            <p:spPr>
              <a:xfrm>
                <a:off x="4512757" y="4555895"/>
                <a:ext cx="1905000" cy="190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8" name="Oval 107"/>
              <p:cNvSpPr/>
              <p:nvPr/>
            </p:nvSpPr>
            <p:spPr>
              <a:xfrm>
                <a:off x="6003380" y="5113323"/>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9" name="Oval 108"/>
              <p:cNvSpPr/>
              <p:nvPr/>
            </p:nvSpPr>
            <p:spPr>
              <a:xfrm>
                <a:off x="5965775" y="5402289"/>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0" name="Oval 109"/>
              <p:cNvSpPr/>
              <p:nvPr/>
            </p:nvSpPr>
            <p:spPr>
              <a:xfrm>
                <a:off x="5793583" y="5218221"/>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1" name="Oval 110"/>
              <p:cNvSpPr/>
              <p:nvPr/>
            </p:nvSpPr>
            <p:spPr>
              <a:xfrm>
                <a:off x="5544199" y="4814462"/>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2" name="Oval 111"/>
              <p:cNvSpPr/>
              <p:nvPr/>
            </p:nvSpPr>
            <p:spPr>
              <a:xfrm>
                <a:off x="5506594" y="5103428"/>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3" name="Oval 112"/>
              <p:cNvSpPr/>
              <p:nvPr/>
            </p:nvSpPr>
            <p:spPr>
              <a:xfrm>
                <a:off x="5364087" y="5536875"/>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4" name="Oval 113"/>
              <p:cNvSpPr/>
              <p:nvPr/>
            </p:nvSpPr>
            <p:spPr>
              <a:xfrm>
                <a:off x="5233461" y="5382497"/>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5" name="Oval 114"/>
              <p:cNvSpPr/>
              <p:nvPr/>
            </p:nvSpPr>
            <p:spPr>
              <a:xfrm>
                <a:off x="4946472" y="5267704"/>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6" name="Oval 115"/>
              <p:cNvSpPr/>
              <p:nvPr/>
            </p:nvSpPr>
            <p:spPr>
              <a:xfrm>
                <a:off x="5457111" y="5362707"/>
                <a:ext cx="45720" cy="4571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7" name="Oval 116"/>
              <p:cNvSpPr/>
              <p:nvPr/>
            </p:nvSpPr>
            <p:spPr>
              <a:xfrm>
                <a:off x="5916295" y="5536875"/>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8" name="Oval 117"/>
              <p:cNvSpPr/>
              <p:nvPr/>
            </p:nvSpPr>
            <p:spPr>
              <a:xfrm>
                <a:off x="5777749" y="5825842"/>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19" name="Oval 118"/>
              <p:cNvSpPr/>
              <p:nvPr/>
            </p:nvSpPr>
            <p:spPr>
              <a:xfrm>
                <a:off x="5609513" y="5811987"/>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0" name="Oval 119"/>
              <p:cNvSpPr/>
              <p:nvPr/>
            </p:nvSpPr>
            <p:spPr>
              <a:xfrm>
                <a:off x="4988036" y="6158353"/>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1" name="Oval 120"/>
              <p:cNvSpPr/>
              <p:nvPr/>
            </p:nvSpPr>
            <p:spPr>
              <a:xfrm>
                <a:off x="5140436" y="5152904"/>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2" name="Oval 121"/>
              <p:cNvSpPr/>
              <p:nvPr/>
            </p:nvSpPr>
            <p:spPr>
              <a:xfrm>
                <a:off x="4649582" y="5457704"/>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3" name="Oval 122"/>
              <p:cNvSpPr/>
              <p:nvPr/>
            </p:nvSpPr>
            <p:spPr>
              <a:xfrm>
                <a:off x="4801982" y="5823861"/>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4" name="Oval 123"/>
              <p:cNvSpPr/>
              <p:nvPr/>
            </p:nvSpPr>
            <p:spPr>
              <a:xfrm>
                <a:off x="5168139" y="5976261"/>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5" name="Oval 124"/>
              <p:cNvSpPr/>
              <p:nvPr/>
            </p:nvSpPr>
            <p:spPr>
              <a:xfrm>
                <a:off x="5267097" y="5718960"/>
                <a:ext cx="45719" cy="45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92" name="Rectangle 91"/>
            <p:cNvSpPr/>
            <p:nvPr/>
          </p:nvSpPr>
          <p:spPr>
            <a:xfrm>
              <a:off x="3548210" y="3998788"/>
              <a:ext cx="1207229" cy="612347"/>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Populated places</a:t>
              </a:r>
            </a:p>
          </p:txBody>
        </p:sp>
      </p:grpSp>
      <p:sp>
        <p:nvSpPr>
          <p:cNvPr id="93" name="Rectangle 92"/>
          <p:cNvSpPr/>
          <p:nvPr/>
        </p:nvSpPr>
        <p:spPr>
          <a:xfrm>
            <a:off x="2364728" y="4006438"/>
            <a:ext cx="1250967" cy="523220"/>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Population figures</a:t>
            </a:r>
          </a:p>
        </p:txBody>
      </p:sp>
      <p:grpSp>
        <p:nvGrpSpPr>
          <p:cNvPr id="8" name="Group 7">
            <a:extLst>
              <a:ext uri="{FF2B5EF4-FFF2-40B4-BE49-F238E27FC236}">
                <a16:creationId xmlns:a16="http://schemas.microsoft.com/office/drawing/2014/main" id="{CB6C60C9-16BC-45CF-9283-C90A1B114530}"/>
              </a:ext>
            </a:extLst>
          </p:cNvPr>
          <p:cNvGrpSpPr/>
          <p:nvPr/>
        </p:nvGrpSpPr>
        <p:grpSpPr>
          <a:xfrm>
            <a:off x="3571136" y="2870282"/>
            <a:ext cx="1306661" cy="1696052"/>
            <a:chOff x="4656749" y="2849452"/>
            <a:chExt cx="1306661" cy="1696052"/>
          </a:xfrm>
        </p:grpSpPr>
        <p:grpSp>
          <p:nvGrpSpPr>
            <p:cNvPr id="89" name="Group 88"/>
            <p:cNvGrpSpPr/>
            <p:nvPr/>
          </p:nvGrpSpPr>
          <p:grpSpPr>
            <a:xfrm>
              <a:off x="4726641" y="2849452"/>
              <a:ext cx="1236769" cy="1172116"/>
              <a:chOff x="5193507" y="1662241"/>
              <a:chExt cx="1211377" cy="1158284"/>
            </a:xfrm>
          </p:grpSpPr>
          <p:sp>
            <p:nvSpPr>
              <p:cNvPr id="103" name="Rectangle 102"/>
              <p:cNvSpPr/>
              <p:nvPr/>
            </p:nvSpPr>
            <p:spPr>
              <a:xfrm>
                <a:off x="5193507" y="1662241"/>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4" name="TextBox 103"/>
              <p:cNvSpPr txBox="1"/>
              <p:nvPr/>
            </p:nvSpPr>
            <p:spPr>
              <a:xfrm>
                <a:off x="5226502" y="1662241"/>
                <a:ext cx="1178382" cy="1158284"/>
              </a:xfrm>
              <a:prstGeom prst="rect">
                <a:avLst/>
              </a:prstGeom>
              <a:noFill/>
            </p:spPr>
            <p:txBody>
              <a:bodyPr wrap="square" rtlCol="0">
                <a:spAutoFit/>
              </a:bodyPr>
              <a:lstStyle/>
              <a:p>
                <a:pPr defTabSz="802020"/>
                <a:r>
                  <a:rPr lang="en-US" sz="702" dirty="0">
                    <a:solidFill>
                      <a:prstClr val="black"/>
                    </a:solidFill>
                    <a:latin typeface="Courier New" charset="0"/>
                    <a:ea typeface="Courier New" charset="0"/>
                    <a:cs typeface="Courier New" charset="0"/>
                  </a:rPr>
                  <a:t> </a:t>
                </a:r>
                <a:r>
                  <a:rPr lang="en-US" sz="877" dirty="0">
                    <a:solidFill>
                      <a:prstClr val="black"/>
                    </a:solidFill>
                    <a:latin typeface="Courier New" charset="0"/>
                    <a:ea typeface="Courier New" charset="0"/>
                    <a:cs typeface="Courier New" charset="0"/>
                  </a:rPr>
                  <a:t>Pop Male  Fem</a:t>
                </a:r>
              </a:p>
              <a:p>
                <a:pPr defTabSz="802020"/>
                <a:r>
                  <a:rPr lang="en-US" sz="877" dirty="0">
                    <a:solidFill>
                      <a:prstClr val="black"/>
                    </a:solidFill>
                    <a:latin typeface="Courier New" charset="0"/>
                    <a:ea typeface="Courier New" charset="0"/>
                    <a:cs typeface="Courier New" charset="0"/>
                  </a:rPr>
                  <a:t>3800 1900 1900</a:t>
                </a:r>
              </a:p>
              <a:p>
                <a:pPr defTabSz="802020"/>
                <a:r>
                  <a:rPr lang="en-US" sz="877" dirty="0">
                    <a:solidFill>
                      <a:prstClr val="black"/>
                    </a:solidFill>
                    <a:latin typeface="Courier New" charset="0"/>
                    <a:ea typeface="Courier New" charset="0"/>
                    <a:cs typeface="Courier New" charset="0"/>
                  </a:rPr>
                  <a:t>3600 1800 1800</a:t>
                </a:r>
              </a:p>
              <a:p>
                <a:pPr defTabSz="802020"/>
                <a:r>
                  <a:rPr lang="en-US" sz="877" dirty="0">
                    <a:solidFill>
                      <a:prstClr val="black"/>
                    </a:solidFill>
                    <a:latin typeface="Courier New" charset="0"/>
                    <a:ea typeface="Courier New" charset="0"/>
                    <a:cs typeface="Courier New" charset="0"/>
                  </a:rPr>
                  <a:t>3200 1600 1600</a:t>
                </a:r>
              </a:p>
              <a:p>
                <a:pPr defTabSz="802020"/>
                <a:r>
                  <a:rPr lang="en-US" sz="877" dirty="0">
                    <a:solidFill>
                      <a:prstClr val="black"/>
                    </a:solidFill>
                    <a:latin typeface="Courier New" charset="0"/>
                    <a:ea typeface="Courier New" charset="0"/>
                    <a:cs typeface="Courier New" charset="0"/>
                  </a:rPr>
                  <a:t>2800 1400 1400</a:t>
                </a:r>
              </a:p>
              <a:p>
                <a:pPr defTabSz="802020"/>
                <a:r>
                  <a:rPr lang="en-US" sz="877" dirty="0">
                    <a:solidFill>
                      <a:prstClr val="black"/>
                    </a:solidFill>
                    <a:latin typeface="Courier New" charset="0"/>
                    <a:ea typeface="Courier New" charset="0"/>
                    <a:cs typeface="Courier New" charset="0"/>
                  </a:rPr>
                  <a:t>2600 1300 1300</a:t>
                </a:r>
              </a:p>
              <a:p>
                <a:pPr defTabSz="802020"/>
                <a:r>
                  <a:rPr lang="en-US" sz="877" dirty="0">
                    <a:solidFill>
                      <a:prstClr val="black"/>
                    </a:solidFill>
                    <a:latin typeface="Courier New" charset="0"/>
                    <a:ea typeface="Courier New" charset="0"/>
                    <a:cs typeface="Courier New" charset="0"/>
                  </a:rPr>
                  <a:t>2400 1200 1200</a:t>
                </a:r>
              </a:p>
              <a:p>
                <a:pPr defTabSz="802020"/>
                <a:r>
                  <a:rPr lang="en-US" sz="877" dirty="0">
                    <a:solidFill>
                      <a:prstClr val="black"/>
                    </a:solidFill>
                    <a:latin typeface="Courier New" charset="0"/>
                    <a:ea typeface="Courier New" charset="0"/>
                    <a:cs typeface="Courier New" charset="0"/>
                  </a:rPr>
                  <a:t>2200 1100 1100</a:t>
                </a:r>
              </a:p>
            </p:txBody>
          </p:sp>
        </p:grpSp>
        <p:sp>
          <p:nvSpPr>
            <p:cNvPr id="94" name="Rectangle 93"/>
            <p:cNvSpPr/>
            <p:nvPr/>
          </p:nvSpPr>
          <p:spPr>
            <a:xfrm>
              <a:off x="4656749" y="4022284"/>
              <a:ext cx="1178593" cy="578363"/>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Caseload figures</a:t>
              </a:r>
            </a:p>
          </p:txBody>
        </p:sp>
      </p:grpSp>
      <p:sp>
        <p:nvSpPr>
          <p:cNvPr id="95" name="Rectangle 94"/>
          <p:cNvSpPr/>
          <p:nvPr/>
        </p:nvSpPr>
        <p:spPr>
          <a:xfrm>
            <a:off x="5817276" y="4054122"/>
            <a:ext cx="1284498" cy="335348"/>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Transport</a:t>
            </a:r>
          </a:p>
        </p:txBody>
      </p:sp>
      <p:sp>
        <p:nvSpPr>
          <p:cNvPr id="96" name="Rectangle 95"/>
          <p:cNvSpPr/>
          <p:nvPr/>
        </p:nvSpPr>
        <p:spPr>
          <a:xfrm>
            <a:off x="7013917" y="4025153"/>
            <a:ext cx="1178493" cy="335348"/>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Hydrology</a:t>
            </a:r>
          </a:p>
        </p:txBody>
      </p:sp>
      <p:sp>
        <p:nvSpPr>
          <p:cNvPr id="97" name="Rectangle 96"/>
          <p:cNvSpPr/>
          <p:nvPr/>
        </p:nvSpPr>
        <p:spPr>
          <a:xfrm>
            <a:off x="8280350" y="4022284"/>
            <a:ext cx="1296533" cy="369332"/>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Elevation</a:t>
            </a:r>
          </a:p>
        </p:txBody>
      </p:sp>
      <p:sp>
        <p:nvSpPr>
          <p:cNvPr id="2" name="TextBox 1"/>
          <p:cNvSpPr txBox="1"/>
          <p:nvPr/>
        </p:nvSpPr>
        <p:spPr>
          <a:xfrm>
            <a:off x="681849" y="938631"/>
            <a:ext cx="8688388" cy="584775"/>
          </a:xfrm>
          <a:prstGeom prst="rect">
            <a:avLst/>
          </a:prstGeom>
        </p:spPr>
        <p:txBody>
          <a:bodyPr/>
          <a:lstStyle>
            <a:defPPr>
              <a:defRPr lang="en-US"/>
            </a:defPPr>
            <a:lvl1pPr>
              <a:defRPr sz="3200" b="1" cap="all">
                <a:latin typeface="Roboto Slab" pitchFamily="2" charset="0"/>
                <a:ea typeface="Roboto Slab" pitchFamily="2" charset="0"/>
              </a:defRPr>
            </a:lvl1pPr>
          </a:lstStyle>
          <a:p>
            <a:r>
              <a:rPr lang="en-US" dirty="0"/>
              <a:t>COD guidance (2016)</a:t>
            </a:r>
          </a:p>
        </p:txBody>
      </p:sp>
      <p:sp>
        <p:nvSpPr>
          <p:cNvPr id="7" name="TextBox 6"/>
          <p:cNvSpPr txBox="1"/>
          <p:nvPr/>
        </p:nvSpPr>
        <p:spPr>
          <a:xfrm>
            <a:off x="1002506" y="6582725"/>
            <a:ext cx="8688388" cy="335348"/>
          </a:xfrm>
          <a:prstGeom prst="rect">
            <a:avLst/>
          </a:prstGeom>
          <a:noFill/>
        </p:spPr>
        <p:txBody>
          <a:bodyPr wrap="square" rtlCol="0">
            <a:spAutoFit/>
          </a:bodyPr>
          <a:lstStyle/>
          <a:p>
            <a:pPr algn="ctr" defTabSz="802020"/>
            <a:r>
              <a:rPr lang="en-US" sz="1579" i="1" dirty="0">
                <a:solidFill>
                  <a:prstClr val="black">
                    <a:lumMod val="50000"/>
                    <a:lumOff val="50000"/>
                  </a:prstClr>
                </a:solidFill>
                <a:latin typeface="Avenir Book" charset="0"/>
                <a:ea typeface="Avenir Book" charset="0"/>
                <a:cs typeface="Avenir Book" charset="0"/>
              </a:rPr>
              <a:t>IMWG Guidance on CODs, 2016</a:t>
            </a:r>
          </a:p>
        </p:txBody>
      </p:sp>
      <p:sp>
        <p:nvSpPr>
          <p:cNvPr id="3" name="Rectangle: Rounded Corners 2">
            <a:extLst>
              <a:ext uri="{FF2B5EF4-FFF2-40B4-BE49-F238E27FC236}">
                <a16:creationId xmlns:a16="http://schemas.microsoft.com/office/drawing/2014/main" id="{EA2F1118-B43A-405F-9E4C-6F0E35A76C48}"/>
              </a:ext>
            </a:extLst>
          </p:cNvPr>
          <p:cNvSpPr/>
          <p:nvPr/>
        </p:nvSpPr>
        <p:spPr>
          <a:xfrm>
            <a:off x="1116517" y="2488330"/>
            <a:ext cx="3690753" cy="2381669"/>
          </a:xfrm>
          <a:prstGeom prst="roundRect">
            <a:avLst/>
          </a:prstGeom>
          <a:noFill/>
          <a:ln w="38100">
            <a:solidFill>
              <a:srgbClr val="E56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85AB14A-C45F-499A-870B-4F58FD344A0C}"/>
              </a:ext>
            </a:extLst>
          </p:cNvPr>
          <p:cNvSpPr txBox="1"/>
          <p:nvPr/>
        </p:nvSpPr>
        <p:spPr>
          <a:xfrm>
            <a:off x="1892559" y="4975692"/>
            <a:ext cx="2333223" cy="584775"/>
          </a:xfrm>
          <a:prstGeom prst="rect">
            <a:avLst/>
          </a:prstGeom>
          <a:noFill/>
        </p:spPr>
        <p:txBody>
          <a:bodyPr wrap="square" rtlCol="0">
            <a:spAutoFit/>
          </a:bodyPr>
          <a:lstStyle/>
          <a:p>
            <a:r>
              <a:rPr lang="en-US" sz="3200" dirty="0">
                <a:solidFill>
                  <a:srgbClr val="E56A54"/>
                </a:solidFill>
              </a:rPr>
              <a:t>Core CODs</a:t>
            </a:r>
          </a:p>
        </p:txBody>
      </p:sp>
      <p:sp>
        <p:nvSpPr>
          <p:cNvPr id="81" name="Rectangle: Rounded Corners 80">
            <a:extLst>
              <a:ext uri="{FF2B5EF4-FFF2-40B4-BE49-F238E27FC236}">
                <a16:creationId xmlns:a16="http://schemas.microsoft.com/office/drawing/2014/main" id="{37A7011B-0268-41BB-88C3-0F212ED43BE3}"/>
              </a:ext>
            </a:extLst>
          </p:cNvPr>
          <p:cNvSpPr/>
          <p:nvPr/>
        </p:nvSpPr>
        <p:spPr>
          <a:xfrm>
            <a:off x="4840822" y="2341396"/>
            <a:ext cx="4736061" cy="3468412"/>
          </a:xfrm>
          <a:prstGeom prst="roundRect">
            <a:avLst/>
          </a:prstGeom>
          <a:noFill/>
          <a:ln w="38100">
            <a:solidFill>
              <a:srgbClr val="E56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53E95ECC-14F1-43BD-A480-AB4FD5D6C8C8}"/>
              </a:ext>
            </a:extLst>
          </p:cNvPr>
          <p:cNvSpPr txBox="1"/>
          <p:nvPr/>
        </p:nvSpPr>
        <p:spPr>
          <a:xfrm>
            <a:off x="5285118" y="5809808"/>
            <a:ext cx="4085119" cy="584775"/>
          </a:xfrm>
          <a:prstGeom prst="rect">
            <a:avLst/>
          </a:prstGeom>
          <a:noFill/>
        </p:spPr>
        <p:txBody>
          <a:bodyPr wrap="square" rtlCol="0">
            <a:spAutoFit/>
          </a:bodyPr>
          <a:lstStyle/>
          <a:p>
            <a:r>
              <a:rPr lang="en-US" sz="3200" dirty="0">
                <a:solidFill>
                  <a:srgbClr val="E56A54"/>
                </a:solidFill>
              </a:rPr>
              <a:t>Country Specific CODs</a:t>
            </a:r>
          </a:p>
        </p:txBody>
      </p:sp>
      <p:sp>
        <p:nvSpPr>
          <p:cNvPr id="83" name="Rectangle 82">
            <a:extLst>
              <a:ext uri="{FF2B5EF4-FFF2-40B4-BE49-F238E27FC236}">
                <a16:creationId xmlns:a16="http://schemas.microsoft.com/office/drawing/2014/main" id="{3C241C03-47C2-40FA-9B05-A28F0E3135FD}"/>
              </a:ext>
            </a:extLst>
          </p:cNvPr>
          <p:cNvSpPr/>
          <p:nvPr/>
        </p:nvSpPr>
        <p:spPr>
          <a:xfrm>
            <a:off x="5189134" y="4604268"/>
            <a:ext cx="1207229" cy="523220"/>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Health Facilities</a:t>
            </a:r>
          </a:p>
        </p:txBody>
      </p:sp>
      <p:sp>
        <p:nvSpPr>
          <p:cNvPr id="154" name="Rectangle 153">
            <a:extLst>
              <a:ext uri="{FF2B5EF4-FFF2-40B4-BE49-F238E27FC236}">
                <a16:creationId xmlns:a16="http://schemas.microsoft.com/office/drawing/2014/main" id="{124B8458-3327-4AC3-8054-1D260C455164}"/>
              </a:ext>
            </a:extLst>
          </p:cNvPr>
          <p:cNvSpPr/>
          <p:nvPr/>
        </p:nvSpPr>
        <p:spPr>
          <a:xfrm>
            <a:off x="6548266" y="4468756"/>
            <a:ext cx="1207229" cy="307777"/>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Schools</a:t>
            </a:r>
          </a:p>
        </p:txBody>
      </p:sp>
      <p:sp>
        <p:nvSpPr>
          <p:cNvPr id="155" name="Rectangle 154">
            <a:extLst>
              <a:ext uri="{FF2B5EF4-FFF2-40B4-BE49-F238E27FC236}">
                <a16:creationId xmlns:a16="http://schemas.microsoft.com/office/drawing/2014/main" id="{6AC2A175-5A8C-4A48-9EC1-497A2615964B}"/>
              </a:ext>
            </a:extLst>
          </p:cNvPr>
          <p:cNvSpPr/>
          <p:nvPr/>
        </p:nvSpPr>
        <p:spPr>
          <a:xfrm>
            <a:off x="7935073" y="5034802"/>
            <a:ext cx="1473164" cy="523220"/>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IDP/Refugee Camps</a:t>
            </a:r>
          </a:p>
        </p:txBody>
      </p:sp>
      <p:sp>
        <p:nvSpPr>
          <p:cNvPr id="156" name="Rectangle 155">
            <a:extLst>
              <a:ext uri="{FF2B5EF4-FFF2-40B4-BE49-F238E27FC236}">
                <a16:creationId xmlns:a16="http://schemas.microsoft.com/office/drawing/2014/main" id="{25E0641C-D7AC-4378-A12A-6BAE0D1631CB}"/>
              </a:ext>
            </a:extLst>
          </p:cNvPr>
          <p:cNvSpPr/>
          <p:nvPr/>
        </p:nvSpPr>
        <p:spPr>
          <a:xfrm>
            <a:off x="6553941" y="5445491"/>
            <a:ext cx="1207229" cy="307777"/>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Dams</a:t>
            </a:r>
          </a:p>
        </p:txBody>
      </p:sp>
      <p:sp>
        <p:nvSpPr>
          <p:cNvPr id="157" name="Rectangle 156">
            <a:extLst>
              <a:ext uri="{FF2B5EF4-FFF2-40B4-BE49-F238E27FC236}">
                <a16:creationId xmlns:a16="http://schemas.microsoft.com/office/drawing/2014/main" id="{522AED79-BEAA-449D-99FF-069A44D7A166}"/>
              </a:ext>
            </a:extLst>
          </p:cNvPr>
          <p:cNvSpPr/>
          <p:nvPr/>
        </p:nvSpPr>
        <p:spPr>
          <a:xfrm>
            <a:off x="5145580" y="5322261"/>
            <a:ext cx="1207229" cy="307777"/>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Storm path</a:t>
            </a:r>
          </a:p>
        </p:txBody>
      </p:sp>
      <p:sp>
        <p:nvSpPr>
          <p:cNvPr id="158" name="Rectangle 157">
            <a:extLst>
              <a:ext uri="{FF2B5EF4-FFF2-40B4-BE49-F238E27FC236}">
                <a16:creationId xmlns:a16="http://schemas.microsoft.com/office/drawing/2014/main" id="{1ACC59BC-7B56-43C5-869D-01D1CBB372C0}"/>
              </a:ext>
            </a:extLst>
          </p:cNvPr>
          <p:cNvSpPr/>
          <p:nvPr/>
        </p:nvSpPr>
        <p:spPr>
          <a:xfrm>
            <a:off x="7973374" y="4581818"/>
            <a:ext cx="1207229" cy="307777"/>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Power lines</a:t>
            </a:r>
          </a:p>
        </p:txBody>
      </p:sp>
      <p:sp>
        <p:nvSpPr>
          <p:cNvPr id="159" name="Rectangle 158">
            <a:extLst>
              <a:ext uri="{FF2B5EF4-FFF2-40B4-BE49-F238E27FC236}">
                <a16:creationId xmlns:a16="http://schemas.microsoft.com/office/drawing/2014/main" id="{C8E19A6E-F6E2-4281-8BAA-E8DFCA76F724}"/>
              </a:ext>
            </a:extLst>
          </p:cNvPr>
          <p:cNvSpPr/>
          <p:nvPr/>
        </p:nvSpPr>
        <p:spPr>
          <a:xfrm>
            <a:off x="6548266" y="4791028"/>
            <a:ext cx="1207229" cy="523220"/>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Earthquake epicenter</a:t>
            </a:r>
          </a:p>
        </p:txBody>
      </p:sp>
      <p:sp>
        <p:nvSpPr>
          <p:cNvPr id="153" name="object 5">
            <a:extLst>
              <a:ext uri="{FF2B5EF4-FFF2-40B4-BE49-F238E27FC236}">
                <a16:creationId xmlns:a16="http://schemas.microsoft.com/office/drawing/2014/main" id="{DA7FCE5E-029D-4860-8942-8316D9D50F4B}"/>
              </a:ext>
            </a:extLst>
          </p:cNvPr>
          <p:cNvSpPr/>
          <p:nvPr/>
        </p:nvSpPr>
        <p:spPr>
          <a:xfrm>
            <a:off x="738188" y="1477169"/>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286319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188" y="885081"/>
            <a:ext cx="8688388" cy="584775"/>
          </a:xfrm>
          <a:prstGeom prst="rect">
            <a:avLst/>
          </a:prstGeom>
        </p:spPr>
        <p:txBody>
          <a:bodyPr/>
          <a:lstStyle>
            <a:defPPr>
              <a:defRPr lang="en-US"/>
            </a:defPPr>
            <a:lvl1pPr>
              <a:defRPr sz="3200" b="1" cap="all">
                <a:latin typeface="Roboto Slab" pitchFamily="2" charset="0"/>
                <a:ea typeface="Roboto Slab" pitchFamily="2" charset="0"/>
              </a:defRPr>
            </a:lvl1pPr>
          </a:lstStyle>
          <a:p>
            <a:r>
              <a:rPr lang="en-US" dirty="0"/>
              <a:t>Core CODs</a:t>
            </a:r>
          </a:p>
        </p:txBody>
      </p:sp>
      <p:grpSp>
        <p:nvGrpSpPr>
          <p:cNvPr id="84" name="Group 83"/>
          <p:cNvGrpSpPr/>
          <p:nvPr/>
        </p:nvGrpSpPr>
        <p:grpSpPr>
          <a:xfrm>
            <a:off x="3095184" y="3044805"/>
            <a:ext cx="1274873" cy="1326371"/>
            <a:chOff x="359442" y="4555896"/>
            <a:chExt cx="1905000" cy="1905000"/>
          </a:xfrm>
        </p:grpSpPr>
        <p:sp>
          <p:nvSpPr>
            <p:cNvPr id="126" name="Rectangle 125"/>
            <p:cNvSpPr/>
            <p:nvPr/>
          </p:nvSpPr>
          <p:spPr>
            <a:xfrm>
              <a:off x="359442" y="4555896"/>
              <a:ext cx="1905000" cy="190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27" name="Freeform 126"/>
            <p:cNvSpPr/>
            <p:nvPr/>
          </p:nvSpPr>
          <p:spPr>
            <a:xfrm>
              <a:off x="397542" y="4731156"/>
              <a:ext cx="1828800" cy="1554480"/>
            </a:xfrm>
            <a:custGeom>
              <a:avLst/>
              <a:gdLst>
                <a:gd name="connsiteX0" fmla="*/ 1524000 w 1828800"/>
                <a:gd name="connsiteY0" fmla="*/ 243840 h 1554480"/>
                <a:gd name="connsiteX1" fmla="*/ 1371600 w 1828800"/>
                <a:gd name="connsiteY1" fmla="*/ 91440 h 1554480"/>
                <a:gd name="connsiteX2" fmla="*/ 1143000 w 1828800"/>
                <a:gd name="connsiteY2" fmla="*/ 0 h 1554480"/>
                <a:gd name="connsiteX3" fmla="*/ 944880 w 1828800"/>
                <a:gd name="connsiteY3" fmla="*/ 0 h 1554480"/>
                <a:gd name="connsiteX4" fmla="*/ 762000 w 1828800"/>
                <a:gd name="connsiteY4" fmla="*/ 15240 h 1554480"/>
                <a:gd name="connsiteX5" fmla="*/ 594360 w 1828800"/>
                <a:gd name="connsiteY5" fmla="*/ 60960 h 1554480"/>
                <a:gd name="connsiteX6" fmla="*/ 365760 w 1828800"/>
                <a:gd name="connsiteY6" fmla="*/ 198120 h 1554480"/>
                <a:gd name="connsiteX7" fmla="*/ 91440 w 1828800"/>
                <a:gd name="connsiteY7" fmla="*/ 411480 h 1554480"/>
                <a:gd name="connsiteX8" fmla="*/ 0 w 1828800"/>
                <a:gd name="connsiteY8" fmla="*/ 655320 h 1554480"/>
                <a:gd name="connsiteX9" fmla="*/ 121920 w 1828800"/>
                <a:gd name="connsiteY9" fmla="*/ 868680 h 1554480"/>
                <a:gd name="connsiteX10" fmla="*/ 152400 w 1828800"/>
                <a:gd name="connsiteY10" fmla="*/ 1021080 h 1554480"/>
                <a:gd name="connsiteX11" fmla="*/ 106680 w 1828800"/>
                <a:gd name="connsiteY11" fmla="*/ 1234440 h 1554480"/>
                <a:gd name="connsiteX12" fmla="*/ 152400 w 1828800"/>
                <a:gd name="connsiteY12" fmla="*/ 1447800 h 1554480"/>
                <a:gd name="connsiteX13" fmla="*/ 365760 w 1828800"/>
                <a:gd name="connsiteY13" fmla="*/ 1554480 h 1554480"/>
                <a:gd name="connsiteX14" fmla="*/ 594360 w 1828800"/>
                <a:gd name="connsiteY14" fmla="*/ 1478280 h 1554480"/>
                <a:gd name="connsiteX15" fmla="*/ 853440 w 1828800"/>
                <a:gd name="connsiteY15" fmla="*/ 1310640 h 1554480"/>
                <a:gd name="connsiteX16" fmla="*/ 1082040 w 1828800"/>
                <a:gd name="connsiteY16" fmla="*/ 1310640 h 1554480"/>
                <a:gd name="connsiteX17" fmla="*/ 1341120 w 1828800"/>
                <a:gd name="connsiteY17" fmla="*/ 1402080 h 1554480"/>
                <a:gd name="connsiteX18" fmla="*/ 1630680 w 1828800"/>
                <a:gd name="connsiteY18" fmla="*/ 1280160 h 1554480"/>
                <a:gd name="connsiteX19" fmla="*/ 1767840 w 1828800"/>
                <a:gd name="connsiteY19" fmla="*/ 1143000 h 1554480"/>
                <a:gd name="connsiteX20" fmla="*/ 1828800 w 1828800"/>
                <a:gd name="connsiteY20" fmla="*/ 899160 h 1554480"/>
                <a:gd name="connsiteX21" fmla="*/ 1813560 w 1828800"/>
                <a:gd name="connsiteY21" fmla="*/ 609600 h 1554480"/>
                <a:gd name="connsiteX22" fmla="*/ 1676400 w 1828800"/>
                <a:gd name="connsiteY22" fmla="*/ 457200 h 1554480"/>
                <a:gd name="connsiteX23" fmla="*/ 1524000 w 1828800"/>
                <a:gd name="connsiteY23" fmla="*/ 24384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800" h="1554480">
                  <a:moveTo>
                    <a:pt x="1524000" y="243840"/>
                  </a:moveTo>
                  <a:lnTo>
                    <a:pt x="1371600" y="91440"/>
                  </a:lnTo>
                  <a:lnTo>
                    <a:pt x="1143000" y="0"/>
                  </a:lnTo>
                  <a:lnTo>
                    <a:pt x="944880" y="0"/>
                  </a:lnTo>
                  <a:lnTo>
                    <a:pt x="762000" y="15240"/>
                  </a:lnTo>
                  <a:lnTo>
                    <a:pt x="594360" y="60960"/>
                  </a:lnTo>
                  <a:lnTo>
                    <a:pt x="365760" y="198120"/>
                  </a:lnTo>
                  <a:lnTo>
                    <a:pt x="91440" y="411480"/>
                  </a:lnTo>
                  <a:lnTo>
                    <a:pt x="0" y="655320"/>
                  </a:lnTo>
                  <a:lnTo>
                    <a:pt x="121920" y="868680"/>
                  </a:lnTo>
                  <a:lnTo>
                    <a:pt x="152400" y="1021080"/>
                  </a:lnTo>
                  <a:lnTo>
                    <a:pt x="106680" y="1234440"/>
                  </a:lnTo>
                  <a:lnTo>
                    <a:pt x="152400" y="1447800"/>
                  </a:lnTo>
                  <a:lnTo>
                    <a:pt x="365760" y="1554480"/>
                  </a:lnTo>
                  <a:lnTo>
                    <a:pt x="594360" y="1478280"/>
                  </a:lnTo>
                  <a:lnTo>
                    <a:pt x="853440" y="1310640"/>
                  </a:lnTo>
                  <a:lnTo>
                    <a:pt x="1082040" y="1310640"/>
                  </a:lnTo>
                  <a:lnTo>
                    <a:pt x="1341120" y="1402080"/>
                  </a:lnTo>
                  <a:lnTo>
                    <a:pt x="1630680" y="1280160"/>
                  </a:lnTo>
                  <a:lnTo>
                    <a:pt x="1767840" y="1143000"/>
                  </a:lnTo>
                  <a:lnTo>
                    <a:pt x="1828800" y="899160"/>
                  </a:lnTo>
                  <a:lnTo>
                    <a:pt x="1813560" y="609600"/>
                  </a:lnTo>
                  <a:lnTo>
                    <a:pt x="1676400" y="457200"/>
                  </a:lnTo>
                  <a:lnTo>
                    <a:pt x="1524000" y="243840"/>
                  </a:lnTo>
                  <a:close/>
                </a:path>
              </a:pathLst>
            </a:cu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nvGrpSpPr>
            <p:cNvPr id="128" name="Group 127"/>
            <p:cNvGrpSpPr/>
            <p:nvPr/>
          </p:nvGrpSpPr>
          <p:grpSpPr>
            <a:xfrm>
              <a:off x="503274" y="4832342"/>
              <a:ext cx="1206601" cy="1339858"/>
              <a:chOff x="503274" y="4832342"/>
              <a:chExt cx="1206601" cy="1339858"/>
            </a:xfrm>
          </p:grpSpPr>
          <p:sp>
            <p:nvSpPr>
              <p:cNvPr id="148" name="Freeform 147"/>
              <p:cNvSpPr/>
              <p:nvPr/>
            </p:nvSpPr>
            <p:spPr>
              <a:xfrm>
                <a:off x="517451" y="5927429"/>
                <a:ext cx="517451" cy="244771"/>
              </a:xfrm>
              <a:custGeom>
                <a:avLst/>
                <a:gdLst>
                  <a:gd name="connsiteX0" fmla="*/ 0 w 517451"/>
                  <a:gd name="connsiteY0" fmla="*/ 60473 h 244771"/>
                  <a:gd name="connsiteX1" fmla="*/ 255182 w 517451"/>
                  <a:gd name="connsiteY1" fmla="*/ 10855 h 244771"/>
                  <a:gd name="connsiteX2" fmla="*/ 517451 w 517451"/>
                  <a:gd name="connsiteY2" fmla="*/ 244771 h 244771"/>
                </a:gdLst>
                <a:ahLst/>
                <a:cxnLst>
                  <a:cxn ang="0">
                    <a:pos x="connsiteX0" y="connsiteY0"/>
                  </a:cxn>
                  <a:cxn ang="0">
                    <a:pos x="connsiteX1" y="connsiteY1"/>
                  </a:cxn>
                  <a:cxn ang="0">
                    <a:pos x="connsiteX2" y="connsiteY2"/>
                  </a:cxn>
                </a:cxnLst>
                <a:rect l="l" t="t" r="r" b="b"/>
                <a:pathLst>
                  <a:path w="517451" h="244771">
                    <a:moveTo>
                      <a:pt x="0" y="60473"/>
                    </a:moveTo>
                    <a:cubicBezTo>
                      <a:pt x="84470" y="20306"/>
                      <a:pt x="168940" y="-19861"/>
                      <a:pt x="255182" y="10855"/>
                    </a:cubicBezTo>
                    <a:cubicBezTo>
                      <a:pt x="341424" y="41571"/>
                      <a:pt x="517451" y="244771"/>
                      <a:pt x="517451" y="24477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9" name="Freeform 148"/>
              <p:cNvSpPr/>
              <p:nvPr/>
            </p:nvSpPr>
            <p:spPr>
              <a:xfrm>
                <a:off x="503274" y="5151474"/>
                <a:ext cx="305220" cy="779721"/>
              </a:xfrm>
              <a:custGeom>
                <a:avLst/>
                <a:gdLst>
                  <a:gd name="connsiteX0" fmla="*/ 269359 w 305220"/>
                  <a:gd name="connsiteY0" fmla="*/ 779721 h 779721"/>
                  <a:gd name="connsiteX1" fmla="*/ 304800 w 305220"/>
                  <a:gd name="connsiteY1" fmla="*/ 595424 h 779721"/>
                  <a:gd name="connsiteX2" fmla="*/ 248093 w 305220"/>
                  <a:gd name="connsiteY2" fmla="*/ 283535 h 779721"/>
                  <a:gd name="connsiteX3" fmla="*/ 0 w 305220"/>
                  <a:gd name="connsiteY3" fmla="*/ 0 h 779721"/>
                </a:gdLst>
                <a:ahLst/>
                <a:cxnLst>
                  <a:cxn ang="0">
                    <a:pos x="connsiteX0" y="connsiteY0"/>
                  </a:cxn>
                  <a:cxn ang="0">
                    <a:pos x="connsiteX1" y="connsiteY1"/>
                  </a:cxn>
                  <a:cxn ang="0">
                    <a:pos x="connsiteX2" y="connsiteY2"/>
                  </a:cxn>
                  <a:cxn ang="0">
                    <a:pos x="connsiteX3" y="connsiteY3"/>
                  </a:cxn>
                </a:cxnLst>
                <a:rect l="l" t="t" r="r" b="b"/>
                <a:pathLst>
                  <a:path w="305220" h="779721">
                    <a:moveTo>
                      <a:pt x="269359" y="779721"/>
                    </a:moveTo>
                    <a:cubicBezTo>
                      <a:pt x="288851" y="728921"/>
                      <a:pt x="308344" y="678122"/>
                      <a:pt x="304800" y="595424"/>
                    </a:cubicBezTo>
                    <a:cubicBezTo>
                      <a:pt x="301256" y="512726"/>
                      <a:pt x="298893" y="382772"/>
                      <a:pt x="248093" y="283535"/>
                    </a:cubicBezTo>
                    <a:cubicBezTo>
                      <a:pt x="197293" y="184298"/>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0" name="Freeform 149"/>
              <p:cNvSpPr/>
              <p:nvPr/>
            </p:nvSpPr>
            <p:spPr>
              <a:xfrm>
                <a:off x="659219" y="4896293"/>
                <a:ext cx="450165" cy="404037"/>
              </a:xfrm>
              <a:custGeom>
                <a:avLst/>
                <a:gdLst>
                  <a:gd name="connsiteX0" fmla="*/ 0 w 450165"/>
                  <a:gd name="connsiteY0" fmla="*/ 404037 h 404037"/>
                  <a:gd name="connsiteX1" fmla="*/ 113414 w 450165"/>
                  <a:gd name="connsiteY1" fmla="*/ 311888 h 404037"/>
                  <a:gd name="connsiteX2" fmla="*/ 198474 w 450165"/>
                  <a:gd name="connsiteY2" fmla="*/ 326065 h 404037"/>
                  <a:gd name="connsiteX3" fmla="*/ 389860 w 450165"/>
                  <a:gd name="connsiteY3" fmla="*/ 375684 h 404037"/>
                  <a:gd name="connsiteX4" fmla="*/ 446567 w 450165"/>
                  <a:gd name="connsiteY4" fmla="*/ 219740 h 404037"/>
                  <a:gd name="connsiteX5" fmla="*/ 304800 w 450165"/>
                  <a:gd name="connsiteY5" fmla="*/ 56707 h 404037"/>
                  <a:gd name="connsiteX6" fmla="*/ 205562 w 450165"/>
                  <a:gd name="connsiteY6" fmla="*/ 0 h 40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165" h="404037">
                    <a:moveTo>
                      <a:pt x="0" y="404037"/>
                    </a:moveTo>
                    <a:cubicBezTo>
                      <a:pt x="40167" y="364460"/>
                      <a:pt x="80335" y="324883"/>
                      <a:pt x="113414" y="311888"/>
                    </a:cubicBezTo>
                    <a:cubicBezTo>
                      <a:pt x="146493" y="298893"/>
                      <a:pt x="152400" y="315432"/>
                      <a:pt x="198474" y="326065"/>
                    </a:cubicBezTo>
                    <a:cubicBezTo>
                      <a:pt x="244548" y="336698"/>
                      <a:pt x="348511" y="393405"/>
                      <a:pt x="389860" y="375684"/>
                    </a:cubicBezTo>
                    <a:cubicBezTo>
                      <a:pt x="431209" y="357963"/>
                      <a:pt x="460744" y="272903"/>
                      <a:pt x="446567" y="219740"/>
                    </a:cubicBezTo>
                    <a:cubicBezTo>
                      <a:pt x="432390" y="166577"/>
                      <a:pt x="344967" y="93330"/>
                      <a:pt x="304800" y="56707"/>
                    </a:cubicBezTo>
                    <a:cubicBezTo>
                      <a:pt x="264633" y="20084"/>
                      <a:pt x="205562" y="0"/>
                      <a:pt x="20556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1" name="Freeform 150"/>
              <p:cNvSpPr/>
              <p:nvPr/>
            </p:nvSpPr>
            <p:spPr>
              <a:xfrm>
                <a:off x="1036899" y="5264888"/>
                <a:ext cx="444571" cy="779721"/>
              </a:xfrm>
              <a:custGeom>
                <a:avLst/>
                <a:gdLst>
                  <a:gd name="connsiteX0" fmla="*/ 12180 w 444571"/>
                  <a:gd name="connsiteY0" fmla="*/ 0 h 779721"/>
                  <a:gd name="connsiteX1" fmla="*/ 54710 w 444571"/>
                  <a:gd name="connsiteY1" fmla="*/ 226828 h 779721"/>
                  <a:gd name="connsiteX2" fmla="*/ 444571 w 444571"/>
                  <a:gd name="connsiteY2" fmla="*/ 779721 h 779721"/>
                </a:gdLst>
                <a:ahLst/>
                <a:cxnLst>
                  <a:cxn ang="0">
                    <a:pos x="connsiteX0" y="connsiteY0"/>
                  </a:cxn>
                  <a:cxn ang="0">
                    <a:pos x="connsiteX1" y="connsiteY1"/>
                  </a:cxn>
                  <a:cxn ang="0">
                    <a:pos x="connsiteX2" y="connsiteY2"/>
                  </a:cxn>
                </a:cxnLst>
                <a:rect l="l" t="t" r="r" b="b"/>
                <a:pathLst>
                  <a:path w="444571" h="779721">
                    <a:moveTo>
                      <a:pt x="12180" y="0"/>
                    </a:moveTo>
                    <a:cubicBezTo>
                      <a:pt x="-2588" y="48437"/>
                      <a:pt x="-17355" y="96875"/>
                      <a:pt x="54710" y="226828"/>
                    </a:cubicBezTo>
                    <a:cubicBezTo>
                      <a:pt x="126775" y="356782"/>
                      <a:pt x="285673" y="568251"/>
                      <a:pt x="444571" y="77972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52" name="Freeform 151"/>
              <p:cNvSpPr/>
              <p:nvPr/>
            </p:nvSpPr>
            <p:spPr>
              <a:xfrm>
                <a:off x="1205023" y="4832342"/>
                <a:ext cx="504852" cy="850760"/>
              </a:xfrm>
              <a:custGeom>
                <a:avLst/>
                <a:gdLst>
                  <a:gd name="connsiteX0" fmla="*/ 0 w 467832"/>
                  <a:gd name="connsiteY0" fmla="*/ 857693 h 857693"/>
                  <a:gd name="connsiteX1" fmla="*/ 233916 w 467832"/>
                  <a:gd name="connsiteY1" fmla="*/ 701749 h 857693"/>
                  <a:gd name="connsiteX2" fmla="*/ 340242 w 467832"/>
                  <a:gd name="connsiteY2" fmla="*/ 482009 h 857693"/>
                  <a:gd name="connsiteX3" fmla="*/ 304800 w 467832"/>
                  <a:gd name="connsiteY3" fmla="*/ 205563 h 857693"/>
                  <a:gd name="connsiteX4" fmla="*/ 467832 w 467832"/>
                  <a:gd name="connsiteY4" fmla="*/ 0 h 8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832" h="857693">
                    <a:moveTo>
                      <a:pt x="0" y="857693"/>
                    </a:moveTo>
                    <a:cubicBezTo>
                      <a:pt x="88604" y="811028"/>
                      <a:pt x="177209" y="764363"/>
                      <a:pt x="233916" y="701749"/>
                    </a:cubicBezTo>
                    <a:cubicBezTo>
                      <a:pt x="290623" y="639135"/>
                      <a:pt x="328428" y="564707"/>
                      <a:pt x="340242" y="482009"/>
                    </a:cubicBezTo>
                    <a:cubicBezTo>
                      <a:pt x="352056" y="399311"/>
                      <a:pt x="283535" y="285898"/>
                      <a:pt x="304800" y="205563"/>
                    </a:cubicBezTo>
                    <a:cubicBezTo>
                      <a:pt x="326065" y="125228"/>
                      <a:pt x="467832" y="0"/>
                      <a:pt x="46783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129" name="Freeform 128"/>
            <p:cNvSpPr/>
            <p:nvPr/>
          </p:nvSpPr>
          <p:spPr>
            <a:xfrm>
              <a:off x="637953" y="6010940"/>
              <a:ext cx="226828" cy="205562"/>
            </a:xfrm>
            <a:custGeom>
              <a:avLst/>
              <a:gdLst>
                <a:gd name="connsiteX0" fmla="*/ 226828 w 226828"/>
                <a:gd name="connsiteY0" fmla="*/ 0 h 205562"/>
                <a:gd name="connsiteX1" fmla="*/ 0 w 226828"/>
                <a:gd name="connsiteY1" fmla="*/ 205562 h 205562"/>
              </a:gdLst>
              <a:ahLst/>
              <a:cxnLst>
                <a:cxn ang="0">
                  <a:pos x="connsiteX0" y="connsiteY0"/>
                </a:cxn>
                <a:cxn ang="0">
                  <a:pos x="connsiteX1" y="connsiteY1"/>
                </a:cxn>
              </a:cxnLst>
              <a:rect l="l" t="t" r="r" b="b"/>
              <a:pathLst>
                <a:path w="226828" h="205562">
                  <a:moveTo>
                    <a:pt x="226828" y="0"/>
                  </a:moveTo>
                  <a:lnTo>
                    <a:pt x="0" y="205562"/>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0" name="Freeform 129"/>
            <p:cNvSpPr/>
            <p:nvPr/>
          </p:nvSpPr>
          <p:spPr>
            <a:xfrm>
              <a:off x="552893" y="5755758"/>
              <a:ext cx="248093" cy="21265"/>
            </a:xfrm>
            <a:custGeom>
              <a:avLst/>
              <a:gdLst>
                <a:gd name="connsiteX0" fmla="*/ 248093 w 248093"/>
                <a:gd name="connsiteY0" fmla="*/ 0 h 21265"/>
                <a:gd name="connsiteX1" fmla="*/ 0 w 248093"/>
                <a:gd name="connsiteY1" fmla="*/ 21265 h 21265"/>
              </a:gdLst>
              <a:ahLst/>
              <a:cxnLst>
                <a:cxn ang="0">
                  <a:pos x="connsiteX0" y="connsiteY0"/>
                </a:cxn>
                <a:cxn ang="0">
                  <a:pos x="connsiteX1" y="connsiteY1"/>
                </a:cxn>
              </a:cxnLst>
              <a:rect l="l" t="t" r="r" b="b"/>
              <a:pathLst>
                <a:path w="248093" h="21265">
                  <a:moveTo>
                    <a:pt x="248093" y="0"/>
                  </a:moveTo>
                  <a:lnTo>
                    <a:pt x="0" y="2126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1" name="Freeform 130"/>
            <p:cNvSpPr/>
            <p:nvPr/>
          </p:nvSpPr>
          <p:spPr>
            <a:xfrm>
              <a:off x="446567" y="5266660"/>
              <a:ext cx="333154" cy="293067"/>
            </a:xfrm>
            <a:custGeom>
              <a:avLst/>
              <a:gdLst>
                <a:gd name="connsiteX0" fmla="*/ 333154 w 333154"/>
                <a:gd name="connsiteY0" fmla="*/ 262270 h 293067"/>
                <a:gd name="connsiteX1" fmla="*/ 191386 w 333154"/>
                <a:gd name="connsiteY1" fmla="*/ 269359 h 293067"/>
                <a:gd name="connsiteX2" fmla="*/ 0 w 333154"/>
                <a:gd name="connsiteY2" fmla="*/ 0 h 293067"/>
              </a:gdLst>
              <a:ahLst/>
              <a:cxnLst>
                <a:cxn ang="0">
                  <a:pos x="connsiteX0" y="connsiteY0"/>
                </a:cxn>
                <a:cxn ang="0">
                  <a:pos x="connsiteX1" y="connsiteY1"/>
                </a:cxn>
                <a:cxn ang="0">
                  <a:pos x="connsiteX2" y="connsiteY2"/>
                </a:cxn>
              </a:cxnLst>
              <a:rect l="l" t="t" r="r" b="b"/>
              <a:pathLst>
                <a:path w="333154" h="293067">
                  <a:moveTo>
                    <a:pt x="333154" y="262270"/>
                  </a:moveTo>
                  <a:cubicBezTo>
                    <a:pt x="290033" y="287670"/>
                    <a:pt x="246912" y="313071"/>
                    <a:pt x="191386" y="269359"/>
                  </a:cubicBezTo>
                  <a:cubicBezTo>
                    <a:pt x="135860" y="225647"/>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2" name="Freeform 131"/>
            <p:cNvSpPr/>
            <p:nvPr/>
          </p:nvSpPr>
          <p:spPr>
            <a:xfrm>
              <a:off x="772633" y="4933507"/>
              <a:ext cx="127889" cy="248093"/>
            </a:xfrm>
            <a:custGeom>
              <a:avLst/>
              <a:gdLst>
                <a:gd name="connsiteX0" fmla="*/ 28353 w 127889"/>
                <a:gd name="connsiteY0" fmla="*/ 248093 h 248093"/>
                <a:gd name="connsiteX1" fmla="*/ 127590 w 127889"/>
                <a:gd name="connsiteY1" fmla="*/ 127591 h 248093"/>
                <a:gd name="connsiteX2" fmla="*/ 0 w 127889"/>
                <a:gd name="connsiteY2" fmla="*/ 0 h 248093"/>
              </a:gdLst>
              <a:ahLst/>
              <a:cxnLst>
                <a:cxn ang="0">
                  <a:pos x="connsiteX0" y="connsiteY0"/>
                </a:cxn>
                <a:cxn ang="0">
                  <a:pos x="connsiteX1" y="connsiteY1"/>
                </a:cxn>
                <a:cxn ang="0">
                  <a:pos x="connsiteX2" y="connsiteY2"/>
                </a:cxn>
              </a:cxnLst>
              <a:rect l="l" t="t" r="r" b="b"/>
              <a:pathLst>
                <a:path w="127889" h="248093">
                  <a:moveTo>
                    <a:pt x="28353" y="248093"/>
                  </a:moveTo>
                  <a:cubicBezTo>
                    <a:pt x="80334" y="208516"/>
                    <a:pt x="132315" y="168940"/>
                    <a:pt x="127590" y="127591"/>
                  </a:cubicBezTo>
                  <a:cubicBezTo>
                    <a:pt x="122865" y="86242"/>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3" name="Freeform 132"/>
            <p:cNvSpPr/>
            <p:nvPr/>
          </p:nvSpPr>
          <p:spPr>
            <a:xfrm>
              <a:off x="1098698" y="5059096"/>
              <a:ext cx="182033" cy="420216"/>
            </a:xfrm>
            <a:custGeom>
              <a:avLst/>
              <a:gdLst>
                <a:gd name="connsiteX0" fmla="*/ 0 w 182033"/>
                <a:gd name="connsiteY0" fmla="*/ 9090 h 420216"/>
                <a:gd name="connsiteX1" fmla="*/ 120502 w 182033"/>
                <a:gd name="connsiteY1" fmla="*/ 16178 h 420216"/>
                <a:gd name="connsiteX2" fmla="*/ 177209 w 182033"/>
                <a:gd name="connsiteY2" fmla="*/ 157946 h 420216"/>
                <a:gd name="connsiteX3" fmla="*/ 0 w 182033"/>
                <a:gd name="connsiteY3" fmla="*/ 420216 h 420216"/>
              </a:gdLst>
              <a:ahLst/>
              <a:cxnLst>
                <a:cxn ang="0">
                  <a:pos x="connsiteX0" y="connsiteY0"/>
                </a:cxn>
                <a:cxn ang="0">
                  <a:pos x="connsiteX1" y="connsiteY1"/>
                </a:cxn>
                <a:cxn ang="0">
                  <a:pos x="connsiteX2" y="connsiteY2"/>
                </a:cxn>
                <a:cxn ang="0">
                  <a:pos x="connsiteX3" y="connsiteY3"/>
                </a:cxn>
              </a:cxnLst>
              <a:rect l="l" t="t" r="r" b="b"/>
              <a:pathLst>
                <a:path w="182033" h="420216">
                  <a:moveTo>
                    <a:pt x="0" y="9090"/>
                  </a:moveTo>
                  <a:cubicBezTo>
                    <a:pt x="45483" y="229"/>
                    <a:pt x="90967" y="-8631"/>
                    <a:pt x="120502" y="16178"/>
                  </a:cubicBezTo>
                  <a:cubicBezTo>
                    <a:pt x="150037" y="40987"/>
                    <a:pt x="197293" y="90606"/>
                    <a:pt x="177209" y="157946"/>
                  </a:cubicBezTo>
                  <a:cubicBezTo>
                    <a:pt x="157125" y="225286"/>
                    <a:pt x="0" y="420216"/>
                    <a:pt x="0" y="4202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4" name="Freeform 133"/>
            <p:cNvSpPr/>
            <p:nvPr/>
          </p:nvSpPr>
          <p:spPr>
            <a:xfrm>
              <a:off x="793898" y="5457918"/>
              <a:ext cx="297711" cy="42659"/>
            </a:xfrm>
            <a:custGeom>
              <a:avLst/>
              <a:gdLst>
                <a:gd name="connsiteX0" fmla="*/ 0 w 297711"/>
                <a:gd name="connsiteY0" fmla="*/ 42659 h 42659"/>
                <a:gd name="connsiteX1" fmla="*/ 106325 w 297711"/>
                <a:gd name="connsiteY1" fmla="*/ 129 h 42659"/>
                <a:gd name="connsiteX2" fmla="*/ 297711 w 297711"/>
                <a:gd name="connsiteY2" fmla="*/ 28482 h 42659"/>
              </a:gdLst>
              <a:ahLst/>
              <a:cxnLst>
                <a:cxn ang="0">
                  <a:pos x="connsiteX0" y="connsiteY0"/>
                </a:cxn>
                <a:cxn ang="0">
                  <a:pos x="connsiteX1" y="connsiteY1"/>
                </a:cxn>
                <a:cxn ang="0">
                  <a:pos x="connsiteX2" y="connsiteY2"/>
                </a:cxn>
              </a:cxnLst>
              <a:rect l="l" t="t" r="r" b="b"/>
              <a:pathLst>
                <a:path w="297711" h="42659">
                  <a:moveTo>
                    <a:pt x="0" y="42659"/>
                  </a:moveTo>
                  <a:cubicBezTo>
                    <a:pt x="28353" y="22575"/>
                    <a:pt x="56707" y="2492"/>
                    <a:pt x="106325" y="129"/>
                  </a:cubicBezTo>
                  <a:cubicBezTo>
                    <a:pt x="155943" y="-2234"/>
                    <a:pt x="297711" y="28482"/>
                    <a:pt x="297711" y="28482"/>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5" name="Freeform 134"/>
            <p:cNvSpPr/>
            <p:nvPr/>
          </p:nvSpPr>
          <p:spPr>
            <a:xfrm>
              <a:off x="829340" y="5650097"/>
              <a:ext cx="185278" cy="339577"/>
            </a:xfrm>
            <a:custGeom>
              <a:avLst/>
              <a:gdLst>
                <a:gd name="connsiteX0" fmla="*/ 0 w 185278"/>
                <a:gd name="connsiteY0" fmla="*/ 13512 h 339577"/>
                <a:gd name="connsiteX1" fmla="*/ 163032 w 185278"/>
                <a:gd name="connsiteY1" fmla="*/ 27689 h 339577"/>
                <a:gd name="connsiteX2" fmla="*/ 170120 w 185278"/>
                <a:gd name="connsiteY2" fmla="*/ 261605 h 339577"/>
                <a:gd name="connsiteX3" fmla="*/ 35441 w 185278"/>
                <a:gd name="connsiteY3" fmla="*/ 339577 h 339577"/>
              </a:gdLst>
              <a:ahLst/>
              <a:cxnLst>
                <a:cxn ang="0">
                  <a:pos x="connsiteX0" y="connsiteY0"/>
                </a:cxn>
                <a:cxn ang="0">
                  <a:pos x="connsiteX1" y="connsiteY1"/>
                </a:cxn>
                <a:cxn ang="0">
                  <a:pos x="connsiteX2" y="connsiteY2"/>
                </a:cxn>
                <a:cxn ang="0">
                  <a:pos x="connsiteX3" y="connsiteY3"/>
                </a:cxn>
              </a:cxnLst>
              <a:rect l="l" t="t" r="r" b="b"/>
              <a:pathLst>
                <a:path w="185278" h="339577">
                  <a:moveTo>
                    <a:pt x="0" y="13512"/>
                  </a:moveTo>
                  <a:cubicBezTo>
                    <a:pt x="67339" y="-74"/>
                    <a:pt x="134679" y="-13660"/>
                    <a:pt x="163032" y="27689"/>
                  </a:cubicBezTo>
                  <a:cubicBezTo>
                    <a:pt x="191385" y="69038"/>
                    <a:pt x="191385" y="209624"/>
                    <a:pt x="170120" y="261605"/>
                  </a:cubicBezTo>
                  <a:cubicBezTo>
                    <a:pt x="148855" y="313586"/>
                    <a:pt x="35441" y="339577"/>
                    <a:pt x="35441" y="339577"/>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6" name="Freeform 135"/>
            <p:cNvSpPr/>
            <p:nvPr/>
          </p:nvSpPr>
          <p:spPr>
            <a:xfrm>
              <a:off x="1020726" y="5833582"/>
              <a:ext cx="233916" cy="219888"/>
            </a:xfrm>
            <a:custGeom>
              <a:avLst/>
              <a:gdLst>
                <a:gd name="connsiteX0" fmla="*/ 0 w 233916"/>
                <a:gd name="connsiteY0" fmla="*/ 148 h 219888"/>
                <a:gd name="connsiteX1" fmla="*/ 134679 w 233916"/>
                <a:gd name="connsiteY1" fmla="*/ 35590 h 219888"/>
                <a:gd name="connsiteX2" fmla="*/ 233916 w 233916"/>
                <a:gd name="connsiteY2" fmla="*/ 219888 h 219888"/>
              </a:gdLst>
              <a:ahLst/>
              <a:cxnLst>
                <a:cxn ang="0">
                  <a:pos x="connsiteX0" y="connsiteY0"/>
                </a:cxn>
                <a:cxn ang="0">
                  <a:pos x="connsiteX1" y="connsiteY1"/>
                </a:cxn>
                <a:cxn ang="0">
                  <a:pos x="connsiteX2" y="connsiteY2"/>
                </a:cxn>
              </a:cxnLst>
              <a:rect l="l" t="t" r="r" b="b"/>
              <a:pathLst>
                <a:path w="233916" h="219888">
                  <a:moveTo>
                    <a:pt x="0" y="148"/>
                  </a:moveTo>
                  <a:cubicBezTo>
                    <a:pt x="47846" y="-443"/>
                    <a:pt x="95693" y="-1033"/>
                    <a:pt x="134679" y="35590"/>
                  </a:cubicBezTo>
                  <a:cubicBezTo>
                    <a:pt x="173665" y="72213"/>
                    <a:pt x="233916" y="219888"/>
                    <a:pt x="233916" y="21988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7" name="Freeform 136"/>
            <p:cNvSpPr/>
            <p:nvPr/>
          </p:nvSpPr>
          <p:spPr>
            <a:xfrm>
              <a:off x="1176670" y="5380074"/>
              <a:ext cx="155944" cy="248093"/>
            </a:xfrm>
            <a:custGeom>
              <a:avLst/>
              <a:gdLst>
                <a:gd name="connsiteX0" fmla="*/ 0 w 155944"/>
                <a:gd name="connsiteY0" fmla="*/ 0 h 248093"/>
                <a:gd name="connsiteX1" fmla="*/ 155944 w 155944"/>
                <a:gd name="connsiteY1" fmla="*/ 248093 h 248093"/>
              </a:gdLst>
              <a:ahLst/>
              <a:cxnLst>
                <a:cxn ang="0">
                  <a:pos x="connsiteX0" y="connsiteY0"/>
                </a:cxn>
                <a:cxn ang="0">
                  <a:pos x="connsiteX1" y="connsiteY1"/>
                </a:cxn>
              </a:cxnLst>
              <a:rect l="l" t="t" r="r" b="b"/>
              <a:pathLst>
                <a:path w="155944" h="248093">
                  <a:moveTo>
                    <a:pt x="0" y="0"/>
                  </a:moveTo>
                  <a:lnTo>
                    <a:pt x="155944" y="248093"/>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8" name="Freeform 137"/>
            <p:cNvSpPr/>
            <p:nvPr/>
          </p:nvSpPr>
          <p:spPr>
            <a:xfrm>
              <a:off x="1275907" y="5238307"/>
              <a:ext cx="290623" cy="109489"/>
            </a:xfrm>
            <a:custGeom>
              <a:avLst/>
              <a:gdLst>
                <a:gd name="connsiteX0" fmla="*/ 0 w 290623"/>
                <a:gd name="connsiteY0" fmla="*/ 0 h 109489"/>
                <a:gd name="connsiteX1" fmla="*/ 113414 w 290623"/>
                <a:gd name="connsiteY1" fmla="*/ 99237 h 109489"/>
                <a:gd name="connsiteX2" fmla="*/ 290623 w 290623"/>
                <a:gd name="connsiteY2" fmla="*/ 106326 h 109489"/>
              </a:gdLst>
              <a:ahLst/>
              <a:cxnLst>
                <a:cxn ang="0">
                  <a:pos x="connsiteX0" y="connsiteY0"/>
                </a:cxn>
                <a:cxn ang="0">
                  <a:pos x="connsiteX1" y="connsiteY1"/>
                </a:cxn>
                <a:cxn ang="0">
                  <a:pos x="connsiteX2" y="connsiteY2"/>
                </a:cxn>
              </a:cxnLst>
              <a:rect l="l" t="t" r="r" b="b"/>
              <a:pathLst>
                <a:path w="290623" h="109489">
                  <a:moveTo>
                    <a:pt x="0" y="0"/>
                  </a:moveTo>
                  <a:cubicBezTo>
                    <a:pt x="32488" y="40758"/>
                    <a:pt x="64977" y="81516"/>
                    <a:pt x="113414" y="99237"/>
                  </a:cubicBezTo>
                  <a:cubicBezTo>
                    <a:pt x="161851" y="116958"/>
                    <a:pt x="290623" y="106326"/>
                    <a:pt x="290623" y="10632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39" name="Freeform 138"/>
            <p:cNvSpPr/>
            <p:nvPr/>
          </p:nvSpPr>
          <p:spPr>
            <a:xfrm>
              <a:off x="1254642" y="4735033"/>
              <a:ext cx="276446" cy="378290"/>
            </a:xfrm>
            <a:custGeom>
              <a:avLst/>
              <a:gdLst>
                <a:gd name="connsiteX0" fmla="*/ 0 w 276446"/>
                <a:gd name="connsiteY0" fmla="*/ 354418 h 378290"/>
                <a:gd name="connsiteX1" fmla="*/ 85060 w 276446"/>
                <a:gd name="connsiteY1" fmla="*/ 354418 h 378290"/>
                <a:gd name="connsiteX2" fmla="*/ 241005 w 276446"/>
                <a:gd name="connsiteY2" fmla="*/ 106325 h 378290"/>
                <a:gd name="connsiteX3" fmla="*/ 276446 w 276446"/>
                <a:gd name="connsiteY3" fmla="*/ 0 h 378290"/>
              </a:gdLst>
              <a:ahLst/>
              <a:cxnLst>
                <a:cxn ang="0">
                  <a:pos x="connsiteX0" y="connsiteY0"/>
                </a:cxn>
                <a:cxn ang="0">
                  <a:pos x="connsiteX1" y="connsiteY1"/>
                </a:cxn>
                <a:cxn ang="0">
                  <a:pos x="connsiteX2" y="connsiteY2"/>
                </a:cxn>
                <a:cxn ang="0">
                  <a:pos x="connsiteX3" y="connsiteY3"/>
                </a:cxn>
              </a:cxnLst>
              <a:rect l="l" t="t" r="r" b="b"/>
              <a:pathLst>
                <a:path w="276446" h="378290">
                  <a:moveTo>
                    <a:pt x="0" y="354418"/>
                  </a:moveTo>
                  <a:cubicBezTo>
                    <a:pt x="22446" y="375092"/>
                    <a:pt x="44893" y="395767"/>
                    <a:pt x="85060" y="354418"/>
                  </a:cubicBezTo>
                  <a:cubicBezTo>
                    <a:pt x="125228" y="313069"/>
                    <a:pt x="209107" y="165395"/>
                    <a:pt x="241005" y="106325"/>
                  </a:cubicBezTo>
                  <a:cubicBezTo>
                    <a:pt x="272903" y="47255"/>
                    <a:pt x="276446" y="0"/>
                    <a:pt x="276446"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0" name="Freeform 139"/>
            <p:cNvSpPr/>
            <p:nvPr/>
          </p:nvSpPr>
          <p:spPr>
            <a:xfrm>
              <a:off x="1137532" y="4749209"/>
              <a:ext cx="280142" cy="212651"/>
            </a:xfrm>
            <a:custGeom>
              <a:avLst/>
              <a:gdLst>
                <a:gd name="connsiteX0" fmla="*/ 10784 w 280142"/>
                <a:gd name="connsiteY0" fmla="*/ 0 h 212651"/>
                <a:gd name="connsiteX1" fmla="*/ 32049 w 280142"/>
                <a:gd name="connsiteY1" fmla="*/ 113414 h 212651"/>
                <a:gd name="connsiteX2" fmla="*/ 280142 w 280142"/>
                <a:gd name="connsiteY2" fmla="*/ 212651 h 212651"/>
              </a:gdLst>
              <a:ahLst/>
              <a:cxnLst>
                <a:cxn ang="0">
                  <a:pos x="connsiteX0" y="connsiteY0"/>
                </a:cxn>
                <a:cxn ang="0">
                  <a:pos x="connsiteX1" y="connsiteY1"/>
                </a:cxn>
                <a:cxn ang="0">
                  <a:pos x="connsiteX2" y="connsiteY2"/>
                </a:cxn>
              </a:cxnLst>
              <a:rect l="l" t="t" r="r" b="b"/>
              <a:pathLst>
                <a:path w="280142" h="212651">
                  <a:moveTo>
                    <a:pt x="10784" y="0"/>
                  </a:moveTo>
                  <a:cubicBezTo>
                    <a:pt x="-1030" y="38986"/>
                    <a:pt x="-12844" y="77972"/>
                    <a:pt x="32049" y="113414"/>
                  </a:cubicBezTo>
                  <a:cubicBezTo>
                    <a:pt x="76942" y="148856"/>
                    <a:pt x="280142" y="212651"/>
                    <a:pt x="280142" y="21265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1" name="Freeform 140"/>
            <p:cNvSpPr/>
            <p:nvPr/>
          </p:nvSpPr>
          <p:spPr>
            <a:xfrm>
              <a:off x="1842316" y="5538738"/>
              <a:ext cx="234812" cy="265929"/>
            </a:xfrm>
            <a:custGeom>
              <a:avLst/>
              <a:gdLst>
                <a:gd name="connsiteX0" fmla="*/ 184958 w 234812"/>
                <a:gd name="connsiteY0" fmla="*/ 259550 h 265929"/>
                <a:gd name="connsiteX1" fmla="*/ 234577 w 234812"/>
                <a:gd name="connsiteY1" fmla="*/ 146136 h 265929"/>
                <a:gd name="connsiteX2" fmla="*/ 170782 w 234812"/>
                <a:gd name="connsiteY2" fmla="*/ 4369 h 265929"/>
                <a:gd name="connsiteX3" fmla="*/ 21926 w 234812"/>
                <a:gd name="connsiteY3" fmla="*/ 53988 h 265929"/>
                <a:gd name="connsiteX4" fmla="*/ 14837 w 234812"/>
                <a:gd name="connsiteY4" fmla="*/ 231197 h 265929"/>
                <a:gd name="connsiteX5" fmla="*/ 184958 w 234812"/>
                <a:gd name="connsiteY5" fmla="*/ 259550 h 2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812" h="265929">
                  <a:moveTo>
                    <a:pt x="184958" y="259550"/>
                  </a:moveTo>
                  <a:cubicBezTo>
                    <a:pt x="221581" y="245373"/>
                    <a:pt x="236940" y="188666"/>
                    <a:pt x="234577" y="146136"/>
                  </a:cubicBezTo>
                  <a:cubicBezTo>
                    <a:pt x="232214" y="103606"/>
                    <a:pt x="206224" y="19727"/>
                    <a:pt x="170782" y="4369"/>
                  </a:cubicBezTo>
                  <a:cubicBezTo>
                    <a:pt x="135340" y="-10989"/>
                    <a:pt x="47917" y="16183"/>
                    <a:pt x="21926" y="53988"/>
                  </a:cubicBezTo>
                  <a:cubicBezTo>
                    <a:pt x="-4065" y="91793"/>
                    <a:pt x="-7609" y="198118"/>
                    <a:pt x="14837" y="231197"/>
                  </a:cubicBezTo>
                  <a:cubicBezTo>
                    <a:pt x="37283" y="264276"/>
                    <a:pt x="148335" y="273727"/>
                    <a:pt x="184958" y="259550"/>
                  </a:cubicBezTo>
                  <a:close/>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2" name="Freeform 141"/>
            <p:cNvSpPr/>
            <p:nvPr/>
          </p:nvSpPr>
          <p:spPr>
            <a:xfrm>
              <a:off x="1332614" y="5621079"/>
              <a:ext cx="235700" cy="318977"/>
            </a:xfrm>
            <a:custGeom>
              <a:avLst/>
              <a:gdLst>
                <a:gd name="connsiteX0" fmla="*/ 99237 w 235700"/>
                <a:gd name="connsiteY0" fmla="*/ 318977 h 318977"/>
                <a:gd name="connsiteX1" fmla="*/ 219739 w 235700"/>
                <a:gd name="connsiteY1" fmla="*/ 269358 h 318977"/>
                <a:gd name="connsiteX2" fmla="*/ 219739 w 235700"/>
                <a:gd name="connsiteY2" fmla="*/ 85061 h 318977"/>
                <a:gd name="connsiteX3" fmla="*/ 85060 w 235700"/>
                <a:gd name="connsiteY3" fmla="*/ 85061 h 318977"/>
                <a:gd name="connsiteX4" fmla="*/ 0 w 235700"/>
                <a:gd name="connsiteY4" fmla="*/ 0 h 31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00" h="318977">
                  <a:moveTo>
                    <a:pt x="99237" y="318977"/>
                  </a:moveTo>
                  <a:cubicBezTo>
                    <a:pt x="149446" y="313660"/>
                    <a:pt x="199655" y="308344"/>
                    <a:pt x="219739" y="269358"/>
                  </a:cubicBezTo>
                  <a:cubicBezTo>
                    <a:pt x="239823" y="230372"/>
                    <a:pt x="242186" y="115777"/>
                    <a:pt x="219739" y="85061"/>
                  </a:cubicBezTo>
                  <a:cubicBezTo>
                    <a:pt x="197293" y="54345"/>
                    <a:pt x="121683" y="99238"/>
                    <a:pt x="85060" y="85061"/>
                  </a:cubicBezTo>
                  <a:cubicBezTo>
                    <a:pt x="48437" y="70884"/>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3" name="Freeform 142"/>
            <p:cNvSpPr/>
            <p:nvPr/>
          </p:nvSpPr>
          <p:spPr>
            <a:xfrm>
              <a:off x="1531088" y="5605113"/>
              <a:ext cx="311889" cy="86850"/>
            </a:xfrm>
            <a:custGeom>
              <a:avLst/>
              <a:gdLst>
                <a:gd name="connsiteX0" fmla="*/ 0 w 311889"/>
                <a:gd name="connsiteY0" fmla="*/ 86850 h 86850"/>
                <a:gd name="connsiteX1" fmla="*/ 56707 w 311889"/>
                <a:gd name="connsiteY1" fmla="*/ 1789 h 86850"/>
                <a:gd name="connsiteX2" fmla="*/ 241005 w 311889"/>
                <a:gd name="connsiteY2" fmla="*/ 30143 h 86850"/>
                <a:gd name="connsiteX3" fmla="*/ 311889 w 311889"/>
                <a:gd name="connsiteY3" fmla="*/ 44320 h 86850"/>
              </a:gdLst>
              <a:ahLst/>
              <a:cxnLst>
                <a:cxn ang="0">
                  <a:pos x="connsiteX0" y="connsiteY0"/>
                </a:cxn>
                <a:cxn ang="0">
                  <a:pos x="connsiteX1" y="connsiteY1"/>
                </a:cxn>
                <a:cxn ang="0">
                  <a:pos x="connsiteX2" y="connsiteY2"/>
                </a:cxn>
                <a:cxn ang="0">
                  <a:pos x="connsiteX3" y="connsiteY3"/>
                </a:cxn>
              </a:cxnLst>
              <a:rect l="l" t="t" r="r" b="b"/>
              <a:pathLst>
                <a:path w="311889" h="86850">
                  <a:moveTo>
                    <a:pt x="0" y="86850"/>
                  </a:moveTo>
                  <a:cubicBezTo>
                    <a:pt x="8270" y="49045"/>
                    <a:pt x="16540" y="11240"/>
                    <a:pt x="56707" y="1789"/>
                  </a:cubicBezTo>
                  <a:cubicBezTo>
                    <a:pt x="96874" y="-7662"/>
                    <a:pt x="198475" y="23054"/>
                    <a:pt x="241005" y="30143"/>
                  </a:cubicBezTo>
                  <a:cubicBezTo>
                    <a:pt x="283535" y="37232"/>
                    <a:pt x="311889" y="44320"/>
                    <a:pt x="311889" y="4432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4" name="Freeform 143"/>
            <p:cNvSpPr/>
            <p:nvPr/>
          </p:nvSpPr>
          <p:spPr>
            <a:xfrm>
              <a:off x="1734892" y="5755180"/>
              <a:ext cx="115173" cy="369173"/>
            </a:xfrm>
            <a:custGeom>
              <a:avLst/>
              <a:gdLst>
                <a:gd name="connsiteX0" fmla="*/ 15936 w 115173"/>
                <a:gd name="connsiteY0" fmla="*/ 369173 h 369173"/>
                <a:gd name="connsiteX1" fmla="*/ 1759 w 115173"/>
                <a:gd name="connsiteY1" fmla="*/ 213229 h 369173"/>
                <a:gd name="connsiteX2" fmla="*/ 51378 w 115173"/>
                <a:gd name="connsiteY2" fmla="*/ 28932 h 369173"/>
                <a:gd name="connsiteX3" fmla="*/ 115173 w 115173"/>
                <a:gd name="connsiteY3" fmla="*/ 578 h 369173"/>
              </a:gdLst>
              <a:ahLst/>
              <a:cxnLst>
                <a:cxn ang="0">
                  <a:pos x="connsiteX0" y="connsiteY0"/>
                </a:cxn>
                <a:cxn ang="0">
                  <a:pos x="connsiteX1" y="connsiteY1"/>
                </a:cxn>
                <a:cxn ang="0">
                  <a:pos x="connsiteX2" y="connsiteY2"/>
                </a:cxn>
                <a:cxn ang="0">
                  <a:pos x="connsiteX3" y="connsiteY3"/>
                </a:cxn>
              </a:cxnLst>
              <a:rect l="l" t="t" r="r" b="b"/>
              <a:pathLst>
                <a:path w="115173" h="369173">
                  <a:moveTo>
                    <a:pt x="15936" y="369173"/>
                  </a:moveTo>
                  <a:cubicBezTo>
                    <a:pt x="5894" y="319554"/>
                    <a:pt x="-4148" y="269936"/>
                    <a:pt x="1759" y="213229"/>
                  </a:cubicBezTo>
                  <a:cubicBezTo>
                    <a:pt x="7666" y="156522"/>
                    <a:pt x="32476" y="64374"/>
                    <a:pt x="51378" y="28932"/>
                  </a:cubicBezTo>
                  <a:cubicBezTo>
                    <a:pt x="70280" y="-6510"/>
                    <a:pt x="115173" y="578"/>
                    <a:pt x="115173" y="57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5" name="Freeform 144"/>
            <p:cNvSpPr/>
            <p:nvPr/>
          </p:nvSpPr>
          <p:spPr>
            <a:xfrm>
              <a:off x="1566530" y="5330456"/>
              <a:ext cx="375684" cy="212651"/>
            </a:xfrm>
            <a:custGeom>
              <a:avLst/>
              <a:gdLst>
                <a:gd name="connsiteX0" fmla="*/ 375684 w 375684"/>
                <a:gd name="connsiteY0" fmla="*/ 212651 h 212651"/>
                <a:gd name="connsiteX1" fmla="*/ 106326 w 375684"/>
                <a:gd name="connsiteY1" fmla="*/ 148856 h 212651"/>
                <a:gd name="connsiteX2" fmla="*/ 120503 w 375684"/>
                <a:gd name="connsiteY2" fmla="*/ 35442 h 212651"/>
                <a:gd name="connsiteX3" fmla="*/ 0 w 375684"/>
                <a:gd name="connsiteY3" fmla="*/ 0 h 212651"/>
              </a:gdLst>
              <a:ahLst/>
              <a:cxnLst>
                <a:cxn ang="0">
                  <a:pos x="connsiteX0" y="connsiteY0"/>
                </a:cxn>
                <a:cxn ang="0">
                  <a:pos x="connsiteX1" y="connsiteY1"/>
                </a:cxn>
                <a:cxn ang="0">
                  <a:pos x="connsiteX2" y="connsiteY2"/>
                </a:cxn>
                <a:cxn ang="0">
                  <a:pos x="connsiteX3" y="connsiteY3"/>
                </a:cxn>
              </a:cxnLst>
              <a:rect l="l" t="t" r="r" b="b"/>
              <a:pathLst>
                <a:path w="375684" h="212651">
                  <a:moveTo>
                    <a:pt x="375684" y="212651"/>
                  </a:moveTo>
                  <a:cubicBezTo>
                    <a:pt x="262270" y="195521"/>
                    <a:pt x="148856" y="178391"/>
                    <a:pt x="106326" y="148856"/>
                  </a:cubicBezTo>
                  <a:cubicBezTo>
                    <a:pt x="63796" y="119321"/>
                    <a:pt x="138224" y="60251"/>
                    <a:pt x="120503" y="35442"/>
                  </a:cubicBezTo>
                  <a:cubicBezTo>
                    <a:pt x="102782" y="10633"/>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6" name="Freeform 145"/>
            <p:cNvSpPr/>
            <p:nvPr/>
          </p:nvSpPr>
          <p:spPr>
            <a:xfrm>
              <a:off x="1687033" y="5316240"/>
              <a:ext cx="538716" cy="319016"/>
            </a:xfrm>
            <a:custGeom>
              <a:avLst/>
              <a:gdLst>
                <a:gd name="connsiteX0" fmla="*/ 0 w 538716"/>
                <a:gd name="connsiteY0" fmla="*/ 49658 h 319016"/>
                <a:gd name="connsiteX1" fmla="*/ 77972 w 538716"/>
                <a:gd name="connsiteY1" fmla="*/ 39 h 319016"/>
                <a:gd name="connsiteX2" fmla="*/ 283534 w 538716"/>
                <a:gd name="connsiteY2" fmla="*/ 56746 h 319016"/>
                <a:gd name="connsiteX3" fmla="*/ 432390 w 538716"/>
                <a:gd name="connsiteY3" fmla="*/ 212690 h 319016"/>
                <a:gd name="connsiteX4" fmla="*/ 538716 w 538716"/>
                <a:gd name="connsiteY4" fmla="*/ 319016 h 319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16" h="319016">
                  <a:moveTo>
                    <a:pt x="0" y="49658"/>
                  </a:moveTo>
                  <a:cubicBezTo>
                    <a:pt x="15358" y="24258"/>
                    <a:pt x="30716" y="-1142"/>
                    <a:pt x="77972" y="39"/>
                  </a:cubicBezTo>
                  <a:cubicBezTo>
                    <a:pt x="125228" y="1220"/>
                    <a:pt x="224464" y="21304"/>
                    <a:pt x="283534" y="56746"/>
                  </a:cubicBezTo>
                  <a:cubicBezTo>
                    <a:pt x="342604" y="92188"/>
                    <a:pt x="389860" y="168978"/>
                    <a:pt x="432390" y="212690"/>
                  </a:cubicBezTo>
                  <a:cubicBezTo>
                    <a:pt x="474920" y="256402"/>
                    <a:pt x="506818" y="287709"/>
                    <a:pt x="538716" y="3190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47" name="Freeform 146"/>
            <p:cNvSpPr/>
            <p:nvPr/>
          </p:nvSpPr>
          <p:spPr>
            <a:xfrm>
              <a:off x="1729524" y="4919330"/>
              <a:ext cx="127629" cy="396949"/>
            </a:xfrm>
            <a:custGeom>
              <a:avLst/>
              <a:gdLst>
                <a:gd name="connsiteX0" fmla="*/ 49657 w 127629"/>
                <a:gd name="connsiteY0" fmla="*/ 396949 h 396949"/>
                <a:gd name="connsiteX1" fmla="*/ 39 w 127629"/>
                <a:gd name="connsiteY1" fmla="*/ 248093 h 396949"/>
                <a:gd name="connsiteX2" fmla="*/ 56746 w 127629"/>
                <a:gd name="connsiteY2" fmla="*/ 70884 h 396949"/>
                <a:gd name="connsiteX3" fmla="*/ 127629 w 127629"/>
                <a:gd name="connsiteY3" fmla="*/ 0 h 396949"/>
              </a:gdLst>
              <a:ahLst/>
              <a:cxnLst>
                <a:cxn ang="0">
                  <a:pos x="connsiteX0" y="connsiteY0"/>
                </a:cxn>
                <a:cxn ang="0">
                  <a:pos x="connsiteX1" y="connsiteY1"/>
                </a:cxn>
                <a:cxn ang="0">
                  <a:pos x="connsiteX2" y="connsiteY2"/>
                </a:cxn>
                <a:cxn ang="0">
                  <a:pos x="connsiteX3" y="connsiteY3"/>
                </a:cxn>
              </a:cxnLst>
              <a:rect l="l" t="t" r="r" b="b"/>
              <a:pathLst>
                <a:path w="127629" h="396949">
                  <a:moveTo>
                    <a:pt x="49657" y="396949"/>
                  </a:moveTo>
                  <a:cubicBezTo>
                    <a:pt x="24257" y="349693"/>
                    <a:pt x="-1142" y="302437"/>
                    <a:pt x="39" y="248093"/>
                  </a:cubicBezTo>
                  <a:cubicBezTo>
                    <a:pt x="1220" y="193749"/>
                    <a:pt x="35481" y="112233"/>
                    <a:pt x="56746" y="70884"/>
                  </a:cubicBezTo>
                  <a:cubicBezTo>
                    <a:pt x="78011" y="29535"/>
                    <a:pt x="127629" y="0"/>
                    <a:pt x="127629"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grpSp>
        <p:nvGrpSpPr>
          <p:cNvPr id="88" name="Group 87"/>
          <p:cNvGrpSpPr/>
          <p:nvPr/>
        </p:nvGrpSpPr>
        <p:grpSpPr>
          <a:xfrm>
            <a:off x="4482604" y="3054945"/>
            <a:ext cx="1445692" cy="1452960"/>
            <a:chOff x="5193507" y="1662241"/>
            <a:chExt cx="1211376" cy="1158284"/>
          </a:xfrm>
        </p:grpSpPr>
        <p:sp>
          <p:nvSpPr>
            <p:cNvPr id="105" name="Rectangle 104"/>
            <p:cNvSpPr/>
            <p:nvPr/>
          </p:nvSpPr>
          <p:spPr>
            <a:xfrm>
              <a:off x="5193507" y="1662241"/>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6" name="TextBox 105"/>
            <p:cNvSpPr txBox="1"/>
            <p:nvPr/>
          </p:nvSpPr>
          <p:spPr>
            <a:xfrm>
              <a:off x="5226501" y="1662241"/>
              <a:ext cx="1178382" cy="1158284"/>
            </a:xfrm>
            <a:prstGeom prst="rect">
              <a:avLst/>
            </a:prstGeom>
            <a:noFill/>
          </p:spPr>
          <p:txBody>
            <a:bodyPr wrap="square" rtlCol="0">
              <a:spAutoFit/>
            </a:bodyPr>
            <a:lstStyle/>
            <a:p>
              <a:pPr defTabSz="802020"/>
              <a:r>
                <a:rPr lang="en-US" sz="702" dirty="0">
                  <a:solidFill>
                    <a:prstClr val="black"/>
                  </a:solidFill>
                  <a:latin typeface="Courier New" charset="0"/>
                  <a:ea typeface="Courier New" charset="0"/>
                  <a:cs typeface="Courier New" charset="0"/>
                </a:rPr>
                <a:t> </a:t>
              </a:r>
              <a:r>
                <a:rPr lang="en-US" sz="877" dirty="0">
                  <a:solidFill>
                    <a:prstClr val="black"/>
                  </a:solidFill>
                  <a:latin typeface="Courier New" charset="0"/>
                  <a:ea typeface="Courier New" charset="0"/>
                  <a:cs typeface="Courier New" charset="0"/>
                </a:rPr>
                <a:t>Pop Male  Fem</a:t>
              </a:r>
            </a:p>
            <a:p>
              <a:pPr defTabSz="802020"/>
              <a:r>
                <a:rPr lang="en-US" sz="877" dirty="0">
                  <a:solidFill>
                    <a:prstClr val="black"/>
                  </a:solidFill>
                  <a:latin typeface="Courier New" charset="0"/>
                  <a:ea typeface="Courier New" charset="0"/>
                  <a:cs typeface="Courier New" charset="0"/>
                </a:rPr>
                <a:t>3800 1900 1900</a:t>
              </a:r>
            </a:p>
            <a:p>
              <a:pPr defTabSz="802020"/>
              <a:r>
                <a:rPr lang="en-US" sz="877" dirty="0">
                  <a:solidFill>
                    <a:prstClr val="black"/>
                  </a:solidFill>
                  <a:latin typeface="Courier New" charset="0"/>
                  <a:ea typeface="Courier New" charset="0"/>
                  <a:cs typeface="Courier New" charset="0"/>
                </a:rPr>
                <a:t>3600 1800 1800</a:t>
              </a:r>
            </a:p>
            <a:p>
              <a:pPr defTabSz="802020"/>
              <a:r>
                <a:rPr lang="en-US" sz="877" dirty="0">
                  <a:solidFill>
                    <a:prstClr val="black"/>
                  </a:solidFill>
                  <a:latin typeface="Courier New" charset="0"/>
                  <a:ea typeface="Courier New" charset="0"/>
                  <a:cs typeface="Courier New" charset="0"/>
                </a:rPr>
                <a:t>3200 1600 1600</a:t>
              </a:r>
            </a:p>
            <a:p>
              <a:pPr defTabSz="802020"/>
              <a:r>
                <a:rPr lang="en-US" sz="877" dirty="0">
                  <a:solidFill>
                    <a:prstClr val="black"/>
                  </a:solidFill>
                  <a:latin typeface="Courier New" charset="0"/>
                  <a:ea typeface="Courier New" charset="0"/>
                  <a:cs typeface="Courier New" charset="0"/>
                </a:rPr>
                <a:t>2800 1400 1400</a:t>
              </a:r>
            </a:p>
            <a:p>
              <a:pPr defTabSz="802020"/>
              <a:r>
                <a:rPr lang="en-US" sz="877" dirty="0">
                  <a:solidFill>
                    <a:prstClr val="black"/>
                  </a:solidFill>
                  <a:latin typeface="Courier New" charset="0"/>
                  <a:ea typeface="Courier New" charset="0"/>
                  <a:cs typeface="Courier New" charset="0"/>
                </a:rPr>
                <a:t>2600 1300 1300</a:t>
              </a:r>
            </a:p>
            <a:p>
              <a:pPr defTabSz="802020"/>
              <a:r>
                <a:rPr lang="en-US" sz="877" dirty="0">
                  <a:solidFill>
                    <a:prstClr val="black"/>
                  </a:solidFill>
                  <a:latin typeface="Courier New" charset="0"/>
                  <a:ea typeface="Courier New" charset="0"/>
                  <a:cs typeface="Courier New" charset="0"/>
                </a:rPr>
                <a:t>2400 1200 1200</a:t>
              </a:r>
            </a:p>
            <a:p>
              <a:pPr defTabSz="802020"/>
              <a:r>
                <a:rPr lang="en-US" sz="877" dirty="0">
                  <a:solidFill>
                    <a:prstClr val="black"/>
                  </a:solidFill>
                  <a:latin typeface="Courier New" charset="0"/>
                  <a:ea typeface="Courier New" charset="0"/>
                  <a:cs typeface="Courier New" charset="0"/>
                </a:rPr>
                <a:t>2200 1100 1100</a:t>
              </a:r>
            </a:p>
          </p:txBody>
        </p:sp>
      </p:grpSp>
      <p:sp>
        <p:nvSpPr>
          <p:cNvPr id="91" name="Rectangle 90"/>
          <p:cNvSpPr/>
          <p:nvPr/>
        </p:nvSpPr>
        <p:spPr>
          <a:xfrm>
            <a:off x="2805665" y="4493747"/>
            <a:ext cx="1616081" cy="801195"/>
          </a:xfrm>
          <a:prstGeom prst="rect">
            <a:avLst/>
          </a:prstGeom>
          <a:noFill/>
        </p:spPr>
        <p:txBody>
          <a:bodyPr wrap="square" rtlCol="0">
            <a:spAutoFit/>
          </a:bodyPr>
          <a:lstStyle/>
          <a:p>
            <a:pPr algn="ctr" defTabSz="802020"/>
            <a:r>
              <a:rPr lang="en-US" dirty="0">
                <a:latin typeface="Arial" panose="020B0604020202020204" pitchFamily="34" charset="0"/>
                <a:ea typeface="Avenir Book" charset="0"/>
                <a:cs typeface="Arial" panose="020B0604020202020204" pitchFamily="34" charset="0"/>
              </a:rPr>
              <a:t>Admin boundaries</a:t>
            </a:r>
          </a:p>
        </p:txBody>
      </p:sp>
      <p:sp>
        <p:nvSpPr>
          <p:cNvPr id="93" name="Rectangle 92"/>
          <p:cNvSpPr/>
          <p:nvPr/>
        </p:nvSpPr>
        <p:spPr>
          <a:xfrm>
            <a:off x="4398004" y="4493747"/>
            <a:ext cx="1462290" cy="801195"/>
          </a:xfrm>
          <a:prstGeom prst="rect">
            <a:avLst/>
          </a:prstGeom>
          <a:noFill/>
        </p:spPr>
        <p:txBody>
          <a:bodyPr wrap="square" rtlCol="0">
            <a:spAutoFit/>
          </a:bodyPr>
          <a:lstStyle/>
          <a:p>
            <a:pPr algn="ctr" defTabSz="802020"/>
            <a:r>
              <a:rPr lang="en-US">
                <a:latin typeface="Arial" panose="020B0604020202020204" pitchFamily="34" charset="0"/>
                <a:ea typeface="Avenir Book" charset="0"/>
                <a:cs typeface="Arial" panose="020B0604020202020204" pitchFamily="34" charset="0"/>
              </a:rPr>
              <a:t>Population figures</a:t>
            </a:r>
            <a:endParaRPr lang="en-US" dirty="0">
              <a:latin typeface="Arial" panose="020B0604020202020204" pitchFamily="34" charset="0"/>
              <a:ea typeface="Avenir Book" charset="0"/>
              <a:cs typeface="Arial" panose="020B0604020202020204" pitchFamily="34" charset="0"/>
            </a:endParaRPr>
          </a:p>
        </p:txBody>
      </p:sp>
      <p:grpSp>
        <p:nvGrpSpPr>
          <p:cNvPr id="8" name="Group 7">
            <a:extLst>
              <a:ext uri="{FF2B5EF4-FFF2-40B4-BE49-F238E27FC236}">
                <a16:creationId xmlns:a16="http://schemas.microsoft.com/office/drawing/2014/main" id="{CB6C60C9-16BC-45CF-9283-C90A1B114530}"/>
              </a:ext>
            </a:extLst>
          </p:cNvPr>
          <p:cNvGrpSpPr/>
          <p:nvPr/>
        </p:nvGrpSpPr>
        <p:grpSpPr>
          <a:xfrm>
            <a:off x="5808207" y="3085362"/>
            <a:ext cx="1527392" cy="2255043"/>
            <a:chOff x="4656749" y="2849452"/>
            <a:chExt cx="1306661" cy="1819163"/>
          </a:xfrm>
        </p:grpSpPr>
        <p:grpSp>
          <p:nvGrpSpPr>
            <p:cNvPr id="89" name="Group 88"/>
            <p:cNvGrpSpPr/>
            <p:nvPr/>
          </p:nvGrpSpPr>
          <p:grpSpPr>
            <a:xfrm>
              <a:off x="4726641" y="2849452"/>
              <a:ext cx="1236769" cy="1172116"/>
              <a:chOff x="5193507" y="1662241"/>
              <a:chExt cx="1211377" cy="1158284"/>
            </a:xfrm>
          </p:grpSpPr>
          <p:sp>
            <p:nvSpPr>
              <p:cNvPr id="103" name="Rectangle 102"/>
              <p:cNvSpPr/>
              <p:nvPr/>
            </p:nvSpPr>
            <p:spPr>
              <a:xfrm>
                <a:off x="5193507" y="1662241"/>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104" name="TextBox 103"/>
              <p:cNvSpPr txBox="1"/>
              <p:nvPr/>
            </p:nvSpPr>
            <p:spPr>
              <a:xfrm>
                <a:off x="5226502" y="1662241"/>
                <a:ext cx="1178382" cy="1158284"/>
              </a:xfrm>
              <a:prstGeom prst="rect">
                <a:avLst/>
              </a:prstGeom>
              <a:noFill/>
            </p:spPr>
            <p:txBody>
              <a:bodyPr wrap="square" rtlCol="0">
                <a:spAutoFit/>
              </a:bodyPr>
              <a:lstStyle/>
              <a:p>
                <a:pPr defTabSz="802020"/>
                <a:r>
                  <a:rPr lang="en-US" sz="702" dirty="0">
                    <a:solidFill>
                      <a:prstClr val="black"/>
                    </a:solidFill>
                    <a:latin typeface="Courier New" charset="0"/>
                    <a:ea typeface="Courier New" charset="0"/>
                    <a:cs typeface="Courier New" charset="0"/>
                  </a:rPr>
                  <a:t> </a:t>
                </a:r>
                <a:r>
                  <a:rPr lang="en-US" sz="877" dirty="0">
                    <a:solidFill>
                      <a:prstClr val="black"/>
                    </a:solidFill>
                    <a:latin typeface="Courier New" charset="0"/>
                    <a:ea typeface="Courier New" charset="0"/>
                    <a:cs typeface="Courier New" charset="0"/>
                  </a:rPr>
                  <a:t>Pop Male  Fem</a:t>
                </a:r>
              </a:p>
              <a:p>
                <a:pPr defTabSz="802020"/>
                <a:r>
                  <a:rPr lang="en-US" sz="877" dirty="0">
                    <a:solidFill>
                      <a:prstClr val="black"/>
                    </a:solidFill>
                    <a:latin typeface="Courier New" charset="0"/>
                    <a:ea typeface="Courier New" charset="0"/>
                    <a:cs typeface="Courier New" charset="0"/>
                  </a:rPr>
                  <a:t>3800 1900 1900</a:t>
                </a:r>
              </a:p>
              <a:p>
                <a:pPr defTabSz="802020"/>
                <a:r>
                  <a:rPr lang="en-US" sz="877" dirty="0">
                    <a:solidFill>
                      <a:prstClr val="black"/>
                    </a:solidFill>
                    <a:latin typeface="Courier New" charset="0"/>
                    <a:ea typeface="Courier New" charset="0"/>
                    <a:cs typeface="Courier New" charset="0"/>
                  </a:rPr>
                  <a:t>3600 1800 1800</a:t>
                </a:r>
              </a:p>
              <a:p>
                <a:pPr defTabSz="802020"/>
                <a:r>
                  <a:rPr lang="en-US" sz="877" dirty="0">
                    <a:solidFill>
                      <a:prstClr val="black"/>
                    </a:solidFill>
                    <a:latin typeface="Courier New" charset="0"/>
                    <a:ea typeface="Courier New" charset="0"/>
                    <a:cs typeface="Courier New" charset="0"/>
                  </a:rPr>
                  <a:t>3200 1600 1600</a:t>
                </a:r>
              </a:p>
              <a:p>
                <a:pPr defTabSz="802020"/>
                <a:r>
                  <a:rPr lang="en-US" sz="877" dirty="0">
                    <a:solidFill>
                      <a:prstClr val="black"/>
                    </a:solidFill>
                    <a:latin typeface="Courier New" charset="0"/>
                    <a:ea typeface="Courier New" charset="0"/>
                    <a:cs typeface="Courier New" charset="0"/>
                  </a:rPr>
                  <a:t>2800 1400 1400</a:t>
                </a:r>
              </a:p>
              <a:p>
                <a:pPr defTabSz="802020"/>
                <a:r>
                  <a:rPr lang="en-US" sz="877" dirty="0">
                    <a:solidFill>
                      <a:prstClr val="black"/>
                    </a:solidFill>
                    <a:latin typeface="Courier New" charset="0"/>
                    <a:ea typeface="Courier New" charset="0"/>
                    <a:cs typeface="Courier New" charset="0"/>
                  </a:rPr>
                  <a:t>2600 1300 1300</a:t>
                </a:r>
              </a:p>
              <a:p>
                <a:pPr defTabSz="802020"/>
                <a:r>
                  <a:rPr lang="en-US" sz="877" dirty="0">
                    <a:solidFill>
                      <a:prstClr val="black"/>
                    </a:solidFill>
                    <a:latin typeface="Courier New" charset="0"/>
                    <a:ea typeface="Courier New" charset="0"/>
                    <a:cs typeface="Courier New" charset="0"/>
                  </a:rPr>
                  <a:t>2400 1200 1200</a:t>
                </a:r>
              </a:p>
              <a:p>
                <a:pPr defTabSz="802020"/>
                <a:r>
                  <a:rPr lang="en-US" sz="877" dirty="0">
                    <a:solidFill>
                      <a:prstClr val="black"/>
                    </a:solidFill>
                    <a:latin typeface="Courier New" charset="0"/>
                    <a:ea typeface="Courier New" charset="0"/>
                    <a:cs typeface="Courier New" charset="0"/>
                  </a:rPr>
                  <a:t>2200 1100 1100</a:t>
                </a:r>
              </a:p>
            </p:txBody>
          </p:sp>
        </p:grpSp>
        <p:sp>
          <p:nvSpPr>
            <p:cNvPr id="94" name="Rectangle 93"/>
            <p:cNvSpPr/>
            <p:nvPr/>
          </p:nvSpPr>
          <p:spPr>
            <a:xfrm>
              <a:off x="4656749" y="4022284"/>
              <a:ext cx="1178593" cy="646331"/>
            </a:xfrm>
            <a:prstGeom prst="rect">
              <a:avLst/>
            </a:prstGeom>
            <a:noFill/>
          </p:spPr>
          <p:txBody>
            <a:bodyPr wrap="square" rtlCol="0">
              <a:spAutoFit/>
            </a:bodyPr>
            <a:lstStyle/>
            <a:p>
              <a:pPr algn="ctr" defTabSz="802020"/>
              <a:r>
                <a:rPr lang="en-US">
                  <a:latin typeface="Arial" panose="020B0604020202020204" pitchFamily="34" charset="0"/>
                  <a:ea typeface="Avenir Book" charset="0"/>
                  <a:cs typeface="Arial" panose="020B0604020202020204" pitchFamily="34" charset="0"/>
                </a:rPr>
                <a:t>Caseload figures</a:t>
              </a:r>
              <a:endParaRPr lang="en-US" dirty="0">
                <a:latin typeface="Arial" panose="020B0604020202020204" pitchFamily="34" charset="0"/>
                <a:ea typeface="Avenir Book" charset="0"/>
                <a:cs typeface="Arial" panose="020B0604020202020204" pitchFamily="34" charset="0"/>
              </a:endParaRPr>
            </a:p>
          </p:txBody>
        </p:sp>
      </p:grpSp>
      <p:sp>
        <p:nvSpPr>
          <p:cNvPr id="3" name="Rectangle: Rounded Corners 2">
            <a:extLst>
              <a:ext uri="{FF2B5EF4-FFF2-40B4-BE49-F238E27FC236}">
                <a16:creationId xmlns:a16="http://schemas.microsoft.com/office/drawing/2014/main" id="{EA2F1118-B43A-405F-9E4C-6F0E35A76C48}"/>
              </a:ext>
            </a:extLst>
          </p:cNvPr>
          <p:cNvSpPr/>
          <p:nvPr/>
        </p:nvSpPr>
        <p:spPr>
          <a:xfrm>
            <a:off x="2938935" y="2611893"/>
            <a:ext cx="4396663" cy="2952328"/>
          </a:xfrm>
          <a:prstGeom prst="roundRect">
            <a:avLst/>
          </a:prstGeom>
          <a:noFill/>
          <a:ln w="38100">
            <a:solidFill>
              <a:srgbClr val="E56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bject 5">
            <a:extLst>
              <a:ext uri="{FF2B5EF4-FFF2-40B4-BE49-F238E27FC236}">
                <a16:creationId xmlns:a16="http://schemas.microsoft.com/office/drawing/2014/main" id="{5255544A-CA06-4870-B37C-61A9A2D472E3}"/>
              </a:ext>
            </a:extLst>
          </p:cNvPr>
          <p:cNvSpPr/>
          <p:nvPr/>
        </p:nvSpPr>
        <p:spPr>
          <a:xfrm>
            <a:off x="738188" y="1477169"/>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114949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946" y="673238"/>
            <a:ext cx="8688388" cy="584775"/>
          </a:xfrm>
          <a:prstGeom prst="rect">
            <a:avLst/>
          </a:prstGeom>
          <a:ln w="25400">
            <a:noFill/>
          </a:ln>
        </p:spPr>
        <p:txBody>
          <a:bodyPr wrap="square" lIns="0" tIns="0" rIns="0" bIns="0" rtlCol="0"/>
          <a:lstStyle>
            <a:defPPr>
              <a:defRPr lang="en-US"/>
            </a:defPPr>
            <a:lvl1pPr>
              <a:defRPr sz="3200" b="1" cap="all">
                <a:latin typeface="Roboto Slab" pitchFamily="2" charset="0"/>
                <a:ea typeface="Roboto Slab" pitchFamily="2" charset="0"/>
              </a:defRPr>
            </a:lvl1pPr>
          </a:lstStyle>
          <a:p>
            <a:r>
              <a:rPr lang="en-US" dirty="0"/>
              <a:t>Core CODs in initial response</a:t>
            </a:r>
          </a:p>
        </p:txBody>
      </p:sp>
      <p:grpSp>
        <p:nvGrpSpPr>
          <p:cNvPr id="200" name="Group 199">
            <a:extLst>
              <a:ext uri="{FF2B5EF4-FFF2-40B4-BE49-F238E27FC236}">
                <a16:creationId xmlns:a16="http://schemas.microsoft.com/office/drawing/2014/main" id="{79BC5AF9-ABE3-457E-B5EE-219597820633}"/>
              </a:ext>
            </a:extLst>
          </p:cNvPr>
          <p:cNvGrpSpPr/>
          <p:nvPr/>
        </p:nvGrpSpPr>
        <p:grpSpPr>
          <a:xfrm>
            <a:off x="925738" y="2242199"/>
            <a:ext cx="1090635" cy="1069995"/>
            <a:chOff x="359442" y="4555896"/>
            <a:chExt cx="1905000" cy="1905000"/>
          </a:xfrm>
        </p:grpSpPr>
        <p:sp>
          <p:nvSpPr>
            <p:cNvPr id="213" name="Rectangle 212">
              <a:extLst>
                <a:ext uri="{FF2B5EF4-FFF2-40B4-BE49-F238E27FC236}">
                  <a16:creationId xmlns:a16="http://schemas.microsoft.com/office/drawing/2014/main" id="{FD428630-E085-4590-ADDF-AABDD1EAE032}"/>
                </a:ext>
              </a:extLst>
            </p:cNvPr>
            <p:cNvSpPr/>
            <p:nvPr/>
          </p:nvSpPr>
          <p:spPr>
            <a:xfrm>
              <a:off x="359442" y="4555896"/>
              <a:ext cx="1905000" cy="190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14" name="Freeform 126">
              <a:extLst>
                <a:ext uri="{FF2B5EF4-FFF2-40B4-BE49-F238E27FC236}">
                  <a16:creationId xmlns:a16="http://schemas.microsoft.com/office/drawing/2014/main" id="{BD24A94F-6AF9-42CE-BB83-36FEB1C2856E}"/>
                </a:ext>
              </a:extLst>
            </p:cNvPr>
            <p:cNvSpPr/>
            <p:nvPr/>
          </p:nvSpPr>
          <p:spPr>
            <a:xfrm>
              <a:off x="397542" y="4731156"/>
              <a:ext cx="1828800" cy="1554480"/>
            </a:xfrm>
            <a:custGeom>
              <a:avLst/>
              <a:gdLst>
                <a:gd name="connsiteX0" fmla="*/ 1524000 w 1828800"/>
                <a:gd name="connsiteY0" fmla="*/ 243840 h 1554480"/>
                <a:gd name="connsiteX1" fmla="*/ 1371600 w 1828800"/>
                <a:gd name="connsiteY1" fmla="*/ 91440 h 1554480"/>
                <a:gd name="connsiteX2" fmla="*/ 1143000 w 1828800"/>
                <a:gd name="connsiteY2" fmla="*/ 0 h 1554480"/>
                <a:gd name="connsiteX3" fmla="*/ 944880 w 1828800"/>
                <a:gd name="connsiteY3" fmla="*/ 0 h 1554480"/>
                <a:gd name="connsiteX4" fmla="*/ 762000 w 1828800"/>
                <a:gd name="connsiteY4" fmla="*/ 15240 h 1554480"/>
                <a:gd name="connsiteX5" fmla="*/ 594360 w 1828800"/>
                <a:gd name="connsiteY5" fmla="*/ 60960 h 1554480"/>
                <a:gd name="connsiteX6" fmla="*/ 365760 w 1828800"/>
                <a:gd name="connsiteY6" fmla="*/ 198120 h 1554480"/>
                <a:gd name="connsiteX7" fmla="*/ 91440 w 1828800"/>
                <a:gd name="connsiteY7" fmla="*/ 411480 h 1554480"/>
                <a:gd name="connsiteX8" fmla="*/ 0 w 1828800"/>
                <a:gd name="connsiteY8" fmla="*/ 655320 h 1554480"/>
                <a:gd name="connsiteX9" fmla="*/ 121920 w 1828800"/>
                <a:gd name="connsiteY9" fmla="*/ 868680 h 1554480"/>
                <a:gd name="connsiteX10" fmla="*/ 152400 w 1828800"/>
                <a:gd name="connsiteY10" fmla="*/ 1021080 h 1554480"/>
                <a:gd name="connsiteX11" fmla="*/ 106680 w 1828800"/>
                <a:gd name="connsiteY11" fmla="*/ 1234440 h 1554480"/>
                <a:gd name="connsiteX12" fmla="*/ 152400 w 1828800"/>
                <a:gd name="connsiteY12" fmla="*/ 1447800 h 1554480"/>
                <a:gd name="connsiteX13" fmla="*/ 365760 w 1828800"/>
                <a:gd name="connsiteY13" fmla="*/ 1554480 h 1554480"/>
                <a:gd name="connsiteX14" fmla="*/ 594360 w 1828800"/>
                <a:gd name="connsiteY14" fmla="*/ 1478280 h 1554480"/>
                <a:gd name="connsiteX15" fmla="*/ 853440 w 1828800"/>
                <a:gd name="connsiteY15" fmla="*/ 1310640 h 1554480"/>
                <a:gd name="connsiteX16" fmla="*/ 1082040 w 1828800"/>
                <a:gd name="connsiteY16" fmla="*/ 1310640 h 1554480"/>
                <a:gd name="connsiteX17" fmla="*/ 1341120 w 1828800"/>
                <a:gd name="connsiteY17" fmla="*/ 1402080 h 1554480"/>
                <a:gd name="connsiteX18" fmla="*/ 1630680 w 1828800"/>
                <a:gd name="connsiteY18" fmla="*/ 1280160 h 1554480"/>
                <a:gd name="connsiteX19" fmla="*/ 1767840 w 1828800"/>
                <a:gd name="connsiteY19" fmla="*/ 1143000 h 1554480"/>
                <a:gd name="connsiteX20" fmla="*/ 1828800 w 1828800"/>
                <a:gd name="connsiteY20" fmla="*/ 899160 h 1554480"/>
                <a:gd name="connsiteX21" fmla="*/ 1813560 w 1828800"/>
                <a:gd name="connsiteY21" fmla="*/ 609600 h 1554480"/>
                <a:gd name="connsiteX22" fmla="*/ 1676400 w 1828800"/>
                <a:gd name="connsiteY22" fmla="*/ 457200 h 1554480"/>
                <a:gd name="connsiteX23" fmla="*/ 1524000 w 1828800"/>
                <a:gd name="connsiteY23" fmla="*/ 24384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800" h="1554480">
                  <a:moveTo>
                    <a:pt x="1524000" y="243840"/>
                  </a:moveTo>
                  <a:lnTo>
                    <a:pt x="1371600" y="91440"/>
                  </a:lnTo>
                  <a:lnTo>
                    <a:pt x="1143000" y="0"/>
                  </a:lnTo>
                  <a:lnTo>
                    <a:pt x="944880" y="0"/>
                  </a:lnTo>
                  <a:lnTo>
                    <a:pt x="762000" y="15240"/>
                  </a:lnTo>
                  <a:lnTo>
                    <a:pt x="594360" y="60960"/>
                  </a:lnTo>
                  <a:lnTo>
                    <a:pt x="365760" y="198120"/>
                  </a:lnTo>
                  <a:lnTo>
                    <a:pt x="91440" y="411480"/>
                  </a:lnTo>
                  <a:lnTo>
                    <a:pt x="0" y="655320"/>
                  </a:lnTo>
                  <a:lnTo>
                    <a:pt x="121920" y="868680"/>
                  </a:lnTo>
                  <a:lnTo>
                    <a:pt x="152400" y="1021080"/>
                  </a:lnTo>
                  <a:lnTo>
                    <a:pt x="106680" y="1234440"/>
                  </a:lnTo>
                  <a:lnTo>
                    <a:pt x="152400" y="1447800"/>
                  </a:lnTo>
                  <a:lnTo>
                    <a:pt x="365760" y="1554480"/>
                  </a:lnTo>
                  <a:lnTo>
                    <a:pt x="594360" y="1478280"/>
                  </a:lnTo>
                  <a:lnTo>
                    <a:pt x="853440" y="1310640"/>
                  </a:lnTo>
                  <a:lnTo>
                    <a:pt x="1082040" y="1310640"/>
                  </a:lnTo>
                  <a:lnTo>
                    <a:pt x="1341120" y="1402080"/>
                  </a:lnTo>
                  <a:lnTo>
                    <a:pt x="1630680" y="1280160"/>
                  </a:lnTo>
                  <a:lnTo>
                    <a:pt x="1767840" y="1143000"/>
                  </a:lnTo>
                  <a:lnTo>
                    <a:pt x="1828800" y="899160"/>
                  </a:lnTo>
                  <a:lnTo>
                    <a:pt x="1813560" y="609600"/>
                  </a:lnTo>
                  <a:lnTo>
                    <a:pt x="1676400" y="457200"/>
                  </a:lnTo>
                  <a:lnTo>
                    <a:pt x="1524000" y="243840"/>
                  </a:lnTo>
                  <a:close/>
                </a:path>
              </a:pathLst>
            </a:cu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nvGrpSpPr>
            <p:cNvPr id="215" name="Group 214">
              <a:extLst>
                <a:ext uri="{FF2B5EF4-FFF2-40B4-BE49-F238E27FC236}">
                  <a16:creationId xmlns:a16="http://schemas.microsoft.com/office/drawing/2014/main" id="{677662FF-5673-4F53-ACA7-E698A03E46EF}"/>
                </a:ext>
              </a:extLst>
            </p:cNvPr>
            <p:cNvGrpSpPr/>
            <p:nvPr/>
          </p:nvGrpSpPr>
          <p:grpSpPr>
            <a:xfrm>
              <a:off x="503274" y="4832342"/>
              <a:ext cx="1206601" cy="1339858"/>
              <a:chOff x="503274" y="4832342"/>
              <a:chExt cx="1206601" cy="1339858"/>
            </a:xfrm>
          </p:grpSpPr>
          <p:sp>
            <p:nvSpPr>
              <p:cNvPr id="235" name="Freeform 147">
                <a:extLst>
                  <a:ext uri="{FF2B5EF4-FFF2-40B4-BE49-F238E27FC236}">
                    <a16:creationId xmlns:a16="http://schemas.microsoft.com/office/drawing/2014/main" id="{26B78BE7-04C2-45AC-AF3E-44DD1E06D557}"/>
                  </a:ext>
                </a:extLst>
              </p:cNvPr>
              <p:cNvSpPr/>
              <p:nvPr/>
            </p:nvSpPr>
            <p:spPr>
              <a:xfrm>
                <a:off x="517451" y="5927429"/>
                <a:ext cx="517451" cy="244771"/>
              </a:xfrm>
              <a:custGeom>
                <a:avLst/>
                <a:gdLst>
                  <a:gd name="connsiteX0" fmla="*/ 0 w 517451"/>
                  <a:gd name="connsiteY0" fmla="*/ 60473 h 244771"/>
                  <a:gd name="connsiteX1" fmla="*/ 255182 w 517451"/>
                  <a:gd name="connsiteY1" fmla="*/ 10855 h 244771"/>
                  <a:gd name="connsiteX2" fmla="*/ 517451 w 517451"/>
                  <a:gd name="connsiteY2" fmla="*/ 244771 h 244771"/>
                </a:gdLst>
                <a:ahLst/>
                <a:cxnLst>
                  <a:cxn ang="0">
                    <a:pos x="connsiteX0" y="connsiteY0"/>
                  </a:cxn>
                  <a:cxn ang="0">
                    <a:pos x="connsiteX1" y="connsiteY1"/>
                  </a:cxn>
                  <a:cxn ang="0">
                    <a:pos x="connsiteX2" y="connsiteY2"/>
                  </a:cxn>
                </a:cxnLst>
                <a:rect l="l" t="t" r="r" b="b"/>
                <a:pathLst>
                  <a:path w="517451" h="244771">
                    <a:moveTo>
                      <a:pt x="0" y="60473"/>
                    </a:moveTo>
                    <a:cubicBezTo>
                      <a:pt x="84470" y="20306"/>
                      <a:pt x="168940" y="-19861"/>
                      <a:pt x="255182" y="10855"/>
                    </a:cubicBezTo>
                    <a:cubicBezTo>
                      <a:pt x="341424" y="41571"/>
                      <a:pt x="517451" y="244771"/>
                      <a:pt x="517451" y="24477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36" name="Freeform 148">
                <a:extLst>
                  <a:ext uri="{FF2B5EF4-FFF2-40B4-BE49-F238E27FC236}">
                    <a16:creationId xmlns:a16="http://schemas.microsoft.com/office/drawing/2014/main" id="{1B8A5B48-BD18-4222-B6A4-763953CB290A}"/>
                  </a:ext>
                </a:extLst>
              </p:cNvPr>
              <p:cNvSpPr/>
              <p:nvPr/>
            </p:nvSpPr>
            <p:spPr>
              <a:xfrm>
                <a:off x="503274" y="5151474"/>
                <a:ext cx="305220" cy="779721"/>
              </a:xfrm>
              <a:custGeom>
                <a:avLst/>
                <a:gdLst>
                  <a:gd name="connsiteX0" fmla="*/ 269359 w 305220"/>
                  <a:gd name="connsiteY0" fmla="*/ 779721 h 779721"/>
                  <a:gd name="connsiteX1" fmla="*/ 304800 w 305220"/>
                  <a:gd name="connsiteY1" fmla="*/ 595424 h 779721"/>
                  <a:gd name="connsiteX2" fmla="*/ 248093 w 305220"/>
                  <a:gd name="connsiteY2" fmla="*/ 283535 h 779721"/>
                  <a:gd name="connsiteX3" fmla="*/ 0 w 305220"/>
                  <a:gd name="connsiteY3" fmla="*/ 0 h 779721"/>
                </a:gdLst>
                <a:ahLst/>
                <a:cxnLst>
                  <a:cxn ang="0">
                    <a:pos x="connsiteX0" y="connsiteY0"/>
                  </a:cxn>
                  <a:cxn ang="0">
                    <a:pos x="connsiteX1" y="connsiteY1"/>
                  </a:cxn>
                  <a:cxn ang="0">
                    <a:pos x="connsiteX2" y="connsiteY2"/>
                  </a:cxn>
                  <a:cxn ang="0">
                    <a:pos x="connsiteX3" y="connsiteY3"/>
                  </a:cxn>
                </a:cxnLst>
                <a:rect l="l" t="t" r="r" b="b"/>
                <a:pathLst>
                  <a:path w="305220" h="779721">
                    <a:moveTo>
                      <a:pt x="269359" y="779721"/>
                    </a:moveTo>
                    <a:cubicBezTo>
                      <a:pt x="288851" y="728921"/>
                      <a:pt x="308344" y="678122"/>
                      <a:pt x="304800" y="595424"/>
                    </a:cubicBezTo>
                    <a:cubicBezTo>
                      <a:pt x="301256" y="512726"/>
                      <a:pt x="298893" y="382772"/>
                      <a:pt x="248093" y="283535"/>
                    </a:cubicBezTo>
                    <a:cubicBezTo>
                      <a:pt x="197293" y="184298"/>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37" name="Freeform 149">
                <a:extLst>
                  <a:ext uri="{FF2B5EF4-FFF2-40B4-BE49-F238E27FC236}">
                    <a16:creationId xmlns:a16="http://schemas.microsoft.com/office/drawing/2014/main" id="{DE2367D3-F640-4131-B0B1-02B9041EEAF3}"/>
                  </a:ext>
                </a:extLst>
              </p:cNvPr>
              <p:cNvSpPr/>
              <p:nvPr/>
            </p:nvSpPr>
            <p:spPr>
              <a:xfrm>
                <a:off x="659219" y="4896293"/>
                <a:ext cx="450165" cy="404037"/>
              </a:xfrm>
              <a:custGeom>
                <a:avLst/>
                <a:gdLst>
                  <a:gd name="connsiteX0" fmla="*/ 0 w 450165"/>
                  <a:gd name="connsiteY0" fmla="*/ 404037 h 404037"/>
                  <a:gd name="connsiteX1" fmla="*/ 113414 w 450165"/>
                  <a:gd name="connsiteY1" fmla="*/ 311888 h 404037"/>
                  <a:gd name="connsiteX2" fmla="*/ 198474 w 450165"/>
                  <a:gd name="connsiteY2" fmla="*/ 326065 h 404037"/>
                  <a:gd name="connsiteX3" fmla="*/ 389860 w 450165"/>
                  <a:gd name="connsiteY3" fmla="*/ 375684 h 404037"/>
                  <a:gd name="connsiteX4" fmla="*/ 446567 w 450165"/>
                  <a:gd name="connsiteY4" fmla="*/ 219740 h 404037"/>
                  <a:gd name="connsiteX5" fmla="*/ 304800 w 450165"/>
                  <a:gd name="connsiteY5" fmla="*/ 56707 h 404037"/>
                  <a:gd name="connsiteX6" fmla="*/ 205562 w 450165"/>
                  <a:gd name="connsiteY6" fmla="*/ 0 h 40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165" h="404037">
                    <a:moveTo>
                      <a:pt x="0" y="404037"/>
                    </a:moveTo>
                    <a:cubicBezTo>
                      <a:pt x="40167" y="364460"/>
                      <a:pt x="80335" y="324883"/>
                      <a:pt x="113414" y="311888"/>
                    </a:cubicBezTo>
                    <a:cubicBezTo>
                      <a:pt x="146493" y="298893"/>
                      <a:pt x="152400" y="315432"/>
                      <a:pt x="198474" y="326065"/>
                    </a:cubicBezTo>
                    <a:cubicBezTo>
                      <a:pt x="244548" y="336698"/>
                      <a:pt x="348511" y="393405"/>
                      <a:pt x="389860" y="375684"/>
                    </a:cubicBezTo>
                    <a:cubicBezTo>
                      <a:pt x="431209" y="357963"/>
                      <a:pt x="460744" y="272903"/>
                      <a:pt x="446567" y="219740"/>
                    </a:cubicBezTo>
                    <a:cubicBezTo>
                      <a:pt x="432390" y="166577"/>
                      <a:pt x="344967" y="93330"/>
                      <a:pt x="304800" y="56707"/>
                    </a:cubicBezTo>
                    <a:cubicBezTo>
                      <a:pt x="264633" y="20084"/>
                      <a:pt x="205562" y="0"/>
                      <a:pt x="20556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38" name="Freeform 150">
                <a:extLst>
                  <a:ext uri="{FF2B5EF4-FFF2-40B4-BE49-F238E27FC236}">
                    <a16:creationId xmlns:a16="http://schemas.microsoft.com/office/drawing/2014/main" id="{C111BC7C-FFF2-4276-BBCA-E44A182B6DE8}"/>
                  </a:ext>
                </a:extLst>
              </p:cNvPr>
              <p:cNvSpPr/>
              <p:nvPr/>
            </p:nvSpPr>
            <p:spPr>
              <a:xfrm>
                <a:off x="1036899" y="5264888"/>
                <a:ext cx="444571" cy="779721"/>
              </a:xfrm>
              <a:custGeom>
                <a:avLst/>
                <a:gdLst>
                  <a:gd name="connsiteX0" fmla="*/ 12180 w 444571"/>
                  <a:gd name="connsiteY0" fmla="*/ 0 h 779721"/>
                  <a:gd name="connsiteX1" fmla="*/ 54710 w 444571"/>
                  <a:gd name="connsiteY1" fmla="*/ 226828 h 779721"/>
                  <a:gd name="connsiteX2" fmla="*/ 444571 w 444571"/>
                  <a:gd name="connsiteY2" fmla="*/ 779721 h 779721"/>
                </a:gdLst>
                <a:ahLst/>
                <a:cxnLst>
                  <a:cxn ang="0">
                    <a:pos x="connsiteX0" y="connsiteY0"/>
                  </a:cxn>
                  <a:cxn ang="0">
                    <a:pos x="connsiteX1" y="connsiteY1"/>
                  </a:cxn>
                  <a:cxn ang="0">
                    <a:pos x="connsiteX2" y="connsiteY2"/>
                  </a:cxn>
                </a:cxnLst>
                <a:rect l="l" t="t" r="r" b="b"/>
                <a:pathLst>
                  <a:path w="444571" h="779721">
                    <a:moveTo>
                      <a:pt x="12180" y="0"/>
                    </a:moveTo>
                    <a:cubicBezTo>
                      <a:pt x="-2588" y="48437"/>
                      <a:pt x="-17355" y="96875"/>
                      <a:pt x="54710" y="226828"/>
                    </a:cubicBezTo>
                    <a:cubicBezTo>
                      <a:pt x="126775" y="356782"/>
                      <a:pt x="285673" y="568251"/>
                      <a:pt x="444571" y="77972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39" name="Freeform 151">
                <a:extLst>
                  <a:ext uri="{FF2B5EF4-FFF2-40B4-BE49-F238E27FC236}">
                    <a16:creationId xmlns:a16="http://schemas.microsoft.com/office/drawing/2014/main" id="{FA5CD03C-913E-4C27-9016-03F5A3455B1C}"/>
                  </a:ext>
                </a:extLst>
              </p:cNvPr>
              <p:cNvSpPr/>
              <p:nvPr/>
            </p:nvSpPr>
            <p:spPr>
              <a:xfrm>
                <a:off x="1205023" y="4832342"/>
                <a:ext cx="504852" cy="850760"/>
              </a:xfrm>
              <a:custGeom>
                <a:avLst/>
                <a:gdLst>
                  <a:gd name="connsiteX0" fmla="*/ 0 w 467832"/>
                  <a:gd name="connsiteY0" fmla="*/ 857693 h 857693"/>
                  <a:gd name="connsiteX1" fmla="*/ 233916 w 467832"/>
                  <a:gd name="connsiteY1" fmla="*/ 701749 h 857693"/>
                  <a:gd name="connsiteX2" fmla="*/ 340242 w 467832"/>
                  <a:gd name="connsiteY2" fmla="*/ 482009 h 857693"/>
                  <a:gd name="connsiteX3" fmla="*/ 304800 w 467832"/>
                  <a:gd name="connsiteY3" fmla="*/ 205563 h 857693"/>
                  <a:gd name="connsiteX4" fmla="*/ 467832 w 467832"/>
                  <a:gd name="connsiteY4" fmla="*/ 0 h 8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832" h="857693">
                    <a:moveTo>
                      <a:pt x="0" y="857693"/>
                    </a:moveTo>
                    <a:cubicBezTo>
                      <a:pt x="88604" y="811028"/>
                      <a:pt x="177209" y="764363"/>
                      <a:pt x="233916" y="701749"/>
                    </a:cubicBezTo>
                    <a:cubicBezTo>
                      <a:pt x="290623" y="639135"/>
                      <a:pt x="328428" y="564707"/>
                      <a:pt x="340242" y="482009"/>
                    </a:cubicBezTo>
                    <a:cubicBezTo>
                      <a:pt x="352056" y="399311"/>
                      <a:pt x="283535" y="285898"/>
                      <a:pt x="304800" y="205563"/>
                    </a:cubicBezTo>
                    <a:cubicBezTo>
                      <a:pt x="326065" y="125228"/>
                      <a:pt x="467832" y="0"/>
                      <a:pt x="46783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216" name="Freeform 128">
              <a:extLst>
                <a:ext uri="{FF2B5EF4-FFF2-40B4-BE49-F238E27FC236}">
                  <a16:creationId xmlns:a16="http://schemas.microsoft.com/office/drawing/2014/main" id="{DCA38A91-CD9B-4C88-A7C0-C685D096D747}"/>
                </a:ext>
              </a:extLst>
            </p:cNvPr>
            <p:cNvSpPr/>
            <p:nvPr/>
          </p:nvSpPr>
          <p:spPr>
            <a:xfrm>
              <a:off x="637953" y="6010940"/>
              <a:ext cx="226828" cy="205562"/>
            </a:xfrm>
            <a:custGeom>
              <a:avLst/>
              <a:gdLst>
                <a:gd name="connsiteX0" fmla="*/ 226828 w 226828"/>
                <a:gd name="connsiteY0" fmla="*/ 0 h 205562"/>
                <a:gd name="connsiteX1" fmla="*/ 0 w 226828"/>
                <a:gd name="connsiteY1" fmla="*/ 205562 h 205562"/>
              </a:gdLst>
              <a:ahLst/>
              <a:cxnLst>
                <a:cxn ang="0">
                  <a:pos x="connsiteX0" y="connsiteY0"/>
                </a:cxn>
                <a:cxn ang="0">
                  <a:pos x="connsiteX1" y="connsiteY1"/>
                </a:cxn>
              </a:cxnLst>
              <a:rect l="l" t="t" r="r" b="b"/>
              <a:pathLst>
                <a:path w="226828" h="205562">
                  <a:moveTo>
                    <a:pt x="226828" y="0"/>
                  </a:moveTo>
                  <a:lnTo>
                    <a:pt x="0" y="205562"/>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17" name="Freeform 129">
              <a:extLst>
                <a:ext uri="{FF2B5EF4-FFF2-40B4-BE49-F238E27FC236}">
                  <a16:creationId xmlns:a16="http://schemas.microsoft.com/office/drawing/2014/main" id="{3BE44205-4647-407F-93C6-66545632C54A}"/>
                </a:ext>
              </a:extLst>
            </p:cNvPr>
            <p:cNvSpPr/>
            <p:nvPr/>
          </p:nvSpPr>
          <p:spPr>
            <a:xfrm>
              <a:off x="552893" y="5755758"/>
              <a:ext cx="248093" cy="21265"/>
            </a:xfrm>
            <a:custGeom>
              <a:avLst/>
              <a:gdLst>
                <a:gd name="connsiteX0" fmla="*/ 248093 w 248093"/>
                <a:gd name="connsiteY0" fmla="*/ 0 h 21265"/>
                <a:gd name="connsiteX1" fmla="*/ 0 w 248093"/>
                <a:gd name="connsiteY1" fmla="*/ 21265 h 21265"/>
              </a:gdLst>
              <a:ahLst/>
              <a:cxnLst>
                <a:cxn ang="0">
                  <a:pos x="connsiteX0" y="connsiteY0"/>
                </a:cxn>
                <a:cxn ang="0">
                  <a:pos x="connsiteX1" y="connsiteY1"/>
                </a:cxn>
              </a:cxnLst>
              <a:rect l="l" t="t" r="r" b="b"/>
              <a:pathLst>
                <a:path w="248093" h="21265">
                  <a:moveTo>
                    <a:pt x="248093" y="0"/>
                  </a:moveTo>
                  <a:lnTo>
                    <a:pt x="0" y="2126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18" name="Freeform 130">
              <a:extLst>
                <a:ext uri="{FF2B5EF4-FFF2-40B4-BE49-F238E27FC236}">
                  <a16:creationId xmlns:a16="http://schemas.microsoft.com/office/drawing/2014/main" id="{1F4F32FE-AEE2-4A09-9247-6C32BFBC2DA4}"/>
                </a:ext>
              </a:extLst>
            </p:cNvPr>
            <p:cNvSpPr/>
            <p:nvPr/>
          </p:nvSpPr>
          <p:spPr>
            <a:xfrm>
              <a:off x="446567" y="5266660"/>
              <a:ext cx="333154" cy="293067"/>
            </a:xfrm>
            <a:custGeom>
              <a:avLst/>
              <a:gdLst>
                <a:gd name="connsiteX0" fmla="*/ 333154 w 333154"/>
                <a:gd name="connsiteY0" fmla="*/ 262270 h 293067"/>
                <a:gd name="connsiteX1" fmla="*/ 191386 w 333154"/>
                <a:gd name="connsiteY1" fmla="*/ 269359 h 293067"/>
                <a:gd name="connsiteX2" fmla="*/ 0 w 333154"/>
                <a:gd name="connsiteY2" fmla="*/ 0 h 293067"/>
              </a:gdLst>
              <a:ahLst/>
              <a:cxnLst>
                <a:cxn ang="0">
                  <a:pos x="connsiteX0" y="connsiteY0"/>
                </a:cxn>
                <a:cxn ang="0">
                  <a:pos x="connsiteX1" y="connsiteY1"/>
                </a:cxn>
                <a:cxn ang="0">
                  <a:pos x="connsiteX2" y="connsiteY2"/>
                </a:cxn>
              </a:cxnLst>
              <a:rect l="l" t="t" r="r" b="b"/>
              <a:pathLst>
                <a:path w="333154" h="293067">
                  <a:moveTo>
                    <a:pt x="333154" y="262270"/>
                  </a:moveTo>
                  <a:cubicBezTo>
                    <a:pt x="290033" y="287670"/>
                    <a:pt x="246912" y="313071"/>
                    <a:pt x="191386" y="269359"/>
                  </a:cubicBezTo>
                  <a:cubicBezTo>
                    <a:pt x="135860" y="225647"/>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19" name="Freeform 131">
              <a:extLst>
                <a:ext uri="{FF2B5EF4-FFF2-40B4-BE49-F238E27FC236}">
                  <a16:creationId xmlns:a16="http://schemas.microsoft.com/office/drawing/2014/main" id="{E62552E8-3732-4829-9A0F-672A85C0B8C9}"/>
                </a:ext>
              </a:extLst>
            </p:cNvPr>
            <p:cNvSpPr/>
            <p:nvPr/>
          </p:nvSpPr>
          <p:spPr>
            <a:xfrm>
              <a:off x="772633" y="4933507"/>
              <a:ext cx="127889" cy="248093"/>
            </a:xfrm>
            <a:custGeom>
              <a:avLst/>
              <a:gdLst>
                <a:gd name="connsiteX0" fmla="*/ 28353 w 127889"/>
                <a:gd name="connsiteY0" fmla="*/ 248093 h 248093"/>
                <a:gd name="connsiteX1" fmla="*/ 127590 w 127889"/>
                <a:gd name="connsiteY1" fmla="*/ 127591 h 248093"/>
                <a:gd name="connsiteX2" fmla="*/ 0 w 127889"/>
                <a:gd name="connsiteY2" fmla="*/ 0 h 248093"/>
              </a:gdLst>
              <a:ahLst/>
              <a:cxnLst>
                <a:cxn ang="0">
                  <a:pos x="connsiteX0" y="connsiteY0"/>
                </a:cxn>
                <a:cxn ang="0">
                  <a:pos x="connsiteX1" y="connsiteY1"/>
                </a:cxn>
                <a:cxn ang="0">
                  <a:pos x="connsiteX2" y="connsiteY2"/>
                </a:cxn>
              </a:cxnLst>
              <a:rect l="l" t="t" r="r" b="b"/>
              <a:pathLst>
                <a:path w="127889" h="248093">
                  <a:moveTo>
                    <a:pt x="28353" y="248093"/>
                  </a:moveTo>
                  <a:cubicBezTo>
                    <a:pt x="80334" y="208516"/>
                    <a:pt x="132315" y="168940"/>
                    <a:pt x="127590" y="127591"/>
                  </a:cubicBezTo>
                  <a:cubicBezTo>
                    <a:pt x="122865" y="86242"/>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20" name="Freeform 132">
              <a:extLst>
                <a:ext uri="{FF2B5EF4-FFF2-40B4-BE49-F238E27FC236}">
                  <a16:creationId xmlns:a16="http://schemas.microsoft.com/office/drawing/2014/main" id="{061F50FC-4F92-490D-9150-A84B0A5CFA90}"/>
                </a:ext>
              </a:extLst>
            </p:cNvPr>
            <p:cNvSpPr/>
            <p:nvPr/>
          </p:nvSpPr>
          <p:spPr>
            <a:xfrm>
              <a:off x="1098698" y="5059096"/>
              <a:ext cx="182033" cy="420216"/>
            </a:xfrm>
            <a:custGeom>
              <a:avLst/>
              <a:gdLst>
                <a:gd name="connsiteX0" fmla="*/ 0 w 182033"/>
                <a:gd name="connsiteY0" fmla="*/ 9090 h 420216"/>
                <a:gd name="connsiteX1" fmla="*/ 120502 w 182033"/>
                <a:gd name="connsiteY1" fmla="*/ 16178 h 420216"/>
                <a:gd name="connsiteX2" fmla="*/ 177209 w 182033"/>
                <a:gd name="connsiteY2" fmla="*/ 157946 h 420216"/>
                <a:gd name="connsiteX3" fmla="*/ 0 w 182033"/>
                <a:gd name="connsiteY3" fmla="*/ 420216 h 420216"/>
              </a:gdLst>
              <a:ahLst/>
              <a:cxnLst>
                <a:cxn ang="0">
                  <a:pos x="connsiteX0" y="connsiteY0"/>
                </a:cxn>
                <a:cxn ang="0">
                  <a:pos x="connsiteX1" y="connsiteY1"/>
                </a:cxn>
                <a:cxn ang="0">
                  <a:pos x="connsiteX2" y="connsiteY2"/>
                </a:cxn>
                <a:cxn ang="0">
                  <a:pos x="connsiteX3" y="connsiteY3"/>
                </a:cxn>
              </a:cxnLst>
              <a:rect l="l" t="t" r="r" b="b"/>
              <a:pathLst>
                <a:path w="182033" h="420216">
                  <a:moveTo>
                    <a:pt x="0" y="9090"/>
                  </a:moveTo>
                  <a:cubicBezTo>
                    <a:pt x="45483" y="229"/>
                    <a:pt x="90967" y="-8631"/>
                    <a:pt x="120502" y="16178"/>
                  </a:cubicBezTo>
                  <a:cubicBezTo>
                    <a:pt x="150037" y="40987"/>
                    <a:pt x="197293" y="90606"/>
                    <a:pt x="177209" y="157946"/>
                  </a:cubicBezTo>
                  <a:cubicBezTo>
                    <a:pt x="157125" y="225286"/>
                    <a:pt x="0" y="420216"/>
                    <a:pt x="0" y="4202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21" name="Freeform 133">
              <a:extLst>
                <a:ext uri="{FF2B5EF4-FFF2-40B4-BE49-F238E27FC236}">
                  <a16:creationId xmlns:a16="http://schemas.microsoft.com/office/drawing/2014/main" id="{72977E19-B4CD-4A88-8343-015FAA43E7EB}"/>
                </a:ext>
              </a:extLst>
            </p:cNvPr>
            <p:cNvSpPr/>
            <p:nvPr/>
          </p:nvSpPr>
          <p:spPr>
            <a:xfrm>
              <a:off x="793898" y="5457918"/>
              <a:ext cx="297711" cy="42659"/>
            </a:xfrm>
            <a:custGeom>
              <a:avLst/>
              <a:gdLst>
                <a:gd name="connsiteX0" fmla="*/ 0 w 297711"/>
                <a:gd name="connsiteY0" fmla="*/ 42659 h 42659"/>
                <a:gd name="connsiteX1" fmla="*/ 106325 w 297711"/>
                <a:gd name="connsiteY1" fmla="*/ 129 h 42659"/>
                <a:gd name="connsiteX2" fmla="*/ 297711 w 297711"/>
                <a:gd name="connsiteY2" fmla="*/ 28482 h 42659"/>
              </a:gdLst>
              <a:ahLst/>
              <a:cxnLst>
                <a:cxn ang="0">
                  <a:pos x="connsiteX0" y="connsiteY0"/>
                </a:cxn>
                <a:cxn ang="0">
                  <a:pos x="connsiteX1" y="connsiteY1"/>
                </a:cxn>
                <a:cxn ang="0">
                  <a:pos x="connsiteX2" y="connsiteY2"/>
                </a:cxn>
              </a:cxnLst>
              <a:rect l="l" t="t" r="r" b="b"/>
              <a:pathLst>
                <a:path w="297711" h="42659">
                  <a:moveTo>
                    <a:pt x="0" y="42659"/>
                  </a:moveTo>
                  <a:cubicBezTo>
                    <a:pt x="28353" y="22575"/>
                    <a:pt x="56707" y="2492"/>
                    <a:pt x="106325" y="129"/>
                  </a:cubicBezTo>
                  <a:cubicBezTo>
                    <a:pt x="155943" y="-2234"/>
                    <a:pt x="297711" y="28482"/>
                    <a:pt x="297711" y="28482"/>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22" name="Freeform 134">
              <a:extLst>
                <a:ext uri="{FF2B5EF4-FFF2-40B4-BE49-F238E27FC236}">
                  <a16:creationId xmlns:a16="http://schemas.microsoft.com/office/drawing/2014/main" id="{A217B767-CC34-41FB-B4C8-AC70A5330EC3}"/>
                </a:ext>
              </a:extLst>
            </p:cNvPr>
            <p:cNvSpPr/>
            <p:nvPr/>
          </p:nvSpPr>
          <p:spPr>
            <a:xfrm>
              <a:off x="829340" y="5650097"/>
              <a:ext cx="185278" cy="339577"/>
            </a:xfrm>
            <a:custGeom>
              <a:avLst/>
              <a:gdLst>
                <a:gd name="connsiteX0" fmla="*/ 0 w 185278"/>
                <a:gd name="connsiteY0" fmla="*/ 13512 h 339577"/>
                <a:gd name="connsiteX1" fmla="*/ 163032 w 185278"/>
                <a:gd name="connsiteY1" fmla="*/ 27689 h 339577"/>
                <a:gd name="connsiteX2" fmla="*/ 170120 w 185278"/>
                <a:gd name="connsiteY2" fmla="*/ 261605 h 339577"/>
                <a:gd name="connsiteX3" fmla="*/ 35441 w 185278"/>
                <a:gd name="connsiteY3" fmla="*/ 339577 h 339577"/>
              </a:gdLst>
              <a:ahLst/>
              <a:cxnLst>
                <a:cxn ang="0">
                  <a:pos x="connsiteX0" y="connsiteY0"/>
                </a:cxn>
                <a:cxn ang="0">
                  <a:pos x="connsiteX1" y="connsiteY1"/>
                </a:cxn>
                <a:cxn ang="0">
                  <a:pos x="connsiteX2" y="connsiteY2"/>
                </a:cxn>
                <a:cxn ang="0">
                  <a:pos x="connsiteX3" y="connsiteY3"/>
                </a:cxn>
              </a:cxnLst>
              <a:rect l="l" t="t" r="r" b="b"/>
              <a:pathLst>
                <a:path w="185278" h="339577">
                  <a:moveTo>
                    <a:pt x="0" y="13512"/>
                  </a:moveTo>
                  <a:cubicBezTo>
                    <a:pt x="67339" y="-74"/>
                    <a:pt x="134679" y="-13660"/>
                    <a:pt x="163032" y="27689"/>
                  </a:cubicBezTo>
                  <a:cubicBezTo>
                    <a:pt x="191385" y="69038"/>
                    <a:pt x="191385" y="209624"/>
                    <a:pt x="170120" y="261605"/>
                  </a:cubicBezTo>
                  <a:cubicBezTo>
                    <a:pt x="148855" y="313586"/>
                    <a:pt x="35441" y="339577"/>
                    <a:pt x="35441" y="339577"/>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23" name="Freeform 135">
              <a:extLst>
                <a:ext uri="{FF2B5EF4-FFF2-40B4-BE49-F238E27FC236}">
                  <a16:creationId xmlns:a16="http://schemas.microsoft.com/office/drawing/2014/main" id="{06DC2AE5-302C-4006-AB6C-6C04360913E1}"/>
                </a:ext>
              </a:extLst>
            </p:cNvPr>
            <p:cNvSpPr/>
            <p:nvPr/>
          </p:nvSpPr>
          <p:spPr>
            <a:xfrm>
              <a:off x="1020726" y="5833582"/>
              <a:ext cx="233916" cy="219888"/>
            </a:xfrm>
            <a:custGeom>
              <a:avLst/>
              <a:gdLst>
                <a:gd name="connsiteX0" fmla="*/ 0 w 233916"/>
                <a:gd name="connsiteY0" fmla="*/ 148 h 219888"/>
                <a:gd name="connsiteX1" fmla="*/ 134679 w 233916"/>
                <a:gd name="connsiteY1" fmla="*/ 35590 h 219888"/>
                <a:gd name="connsiteX2" fmla="*/ 233916 w 233916"/>
                <a:gd name="connsiteY2" fmla="*/ 219888 h 219888"/>
              </a:gdLst>
              <a:ahLst/>
              <a:cxnLst>
                <a:cxn ang="0">
                  <a:pos x="connsiteX0" y="connsiteY0"/>
                </a:cxn>
                <a:cxn ang="0">
                  <a:pos x="connsiteX1" y="connsiteY1"/>
                </a:cxn>
                <a:cxn ang="0">
                  <a:pos x="connsiteX2" y="connsiteY2"/>
                </a:cxn>
              </a:cxnLst>
              <a:rect l="l" t="t" r="r" b="b"/>
              <a:pathLst>
                <a:path w="233916" h="219888">
                  <a:moveTo>
                    <a:pt x="0" y="148"/>
                  </a:moveTo>
                  <a:cubicBezTo>
                    <a:pt x="47846" y="-443"/>
                    <a:pt x="95693" y="-1033"/>
                    <a:pt x="134679" y="35590"/>
                  </a:cubicBezTo>
                  <a:cubicBezTo>
                    <a:pt x="173665" y="72213"/>
                    <a:pt x="233916" y="219888"/>
                    <a:pt x="233916" y="21988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24" name="Freeform 136">
              <a:extLst>
                <a:ext uri="{FF2B5EF4-FFF2-40B4-BE49-F238E27FC236}">
                  <a16:creationId xmlns:a16="http://schemas.microsoft.com/office/drawing/2014/main" id="{CE0CA009-A395-436C-9A52-E807071E367A}"/>
                </a:ext>
              </a:extLst>
            </p:cNvPr>
            <p:cNvSpPr/>
            <p:nvPr/>
          </p:nvSpPr>
          <p:spPr>
            <a:xfrm>
              <a:off x="1176670" y="5380074"/>
              <a:ext cx="155944" cy="248093"/>
            </a:xfrm>
            <a:custGeom>
              <a:avLst/>
              <a:gdLst>
                <a:gd name="connsiteX0" fmla="*/ 0 w 155944"/>
                <a:gd name="connsiteY0" fmla="*/ 0 h 248093"/>
                <a:gd name="connsiteX1" fmla="*/ 155944 w 155944"/>
                <a:gd name="connsiteY1" fmla="*/ 248093 h 248093"/>
              </a:gdLst>
              <a:ahLst/>
              <a:cxnLst>
                <a:cxn ang="0">
                  <a:pos x="connsiteX0" y="connsiteY0"/>
                </a:cxn>
                <a:cxn ang="0">
                  <a:pos x="connsiteX1" y="connsiteY1"/>
                </a:cxn>
              </a:cxnLst>
              <a:rect l="l" t="t" r="r" b="b"/>
              <a:pathLst>
                <a:path w="155944" h="248093">
                  <a:moveTo>
                    <a:pt x="0" y="0"/>
                  </a:moveTo>
                  <a:lnTo>
                    <a:pt x="155944" y="248093"/>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25" name="Freeform 137">
              <a:extLst>
                <a:ext uri="{FF2B5EF4-FFF2-40B4-BE49-F238E27FC236}">
                  <a16:creationId xmlns:a16="http://schemas.microsoft.com/office/drawing/2014/main" id="{79F70092-EF07-413E-8150-98B3CCF372CB}"/>
                </a:ext>
              </a:extLst>
            </p:cNvPr>
            <p:cNvSpPr/>
            <p:nvPr/>
          </p:nvSpPr>
          <p:spPr>
            <a:xfrm>
              <a:off x="1275907" y="5238307"/>
              <a:ext cx="290623" cy="109489"/>
            </a:xfrm>
            <a:custGeom>
              <a:avLst/>
              <a:gdLst>
                <a:gd name="connsiteX0" fmla="*/ 0 w 290623"/>
                <a:gd name="connsiteY0" fmla="*/ 0 h 109489"/>
                <a:gd name="connsiteX1" fmla="*/ 113414 w 290623"/>
                <a:gd name="connsiteY1" fmla="*/ 99237 h 109489"/>
                <a:gd name="connsiteX2" fmla="*/ 290623 w 290623"/>
                <a:gd name="connsiteY2" fmla="*/ 106326 h 109489"/>
              </a:gdLst>
              <a:ahLst/>
              <a:cxnLst>
                <a:cxn ang="0">
                  <a:pos x="connsiteX0" y="connsiteY0"/>
                </a:cxn>
                <a:cxn ang="0">
                  <a:pos x="connsiteX1" y="connsiteY1"/>
                </a:cxn>
                <a:cxn ang="0">
                  <a:pos x="connsiteX2" y="connsiteY2"/>
                </a:cxn>
              </a:cxnLst>
              <a:rect l="l" t="t" r="r" b="b"/>
              <a:pathLst>
                <a:path w="290623" h="109489">
                  <a:moveTo>
                    <a:pt x="0" y="0"/>
                  </a:moveTo>
                  <a:cubicBezTo>
                    <a:pt x="32488" y="40758"/>
                    <a:pt x="64977" y="81516"/>
                    <a:pt x="113414" y="99237"/>
                  </a:cubicBezTo>
                  <a:cubicBezTo>
                    <a:pt x="161851" y="116958"/>
                    <a:pt x="290623" y="106326"/>
                    <a:pt x="290623" y="10632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26" name="Freeform 138">
              <a:extLst>
                <a:ext uri="{FF2B5EF4-FFF2-40B4-BE49-F238E27FC236}">
                  <a16:creationId xmlns:a16="http://schemas.microsoft.com/office/drawing/2014/main" id="{581ED8AC-3892-4AB2-A17F-9C86964D4DC1}"/>
                </a:ext>
              </a:extLst>
            </p:cNvPr>
            <p:cNvSpPr/>
            <p:nvPr/>
          </p:nvSpPr>
          <p:spPr>
            <a:xfrm>
              <a:off x="1254642" y="4735033"/>
              <a:ext cx="276446" cy="378290"/>
            </a:xfrm>
            <a:custGeom>
              <a:avLst/>
              <a:gdLst>
                <a:gd name="connsiteX0" fmla="*/ 0 w 276446"/>
                <a:gd name="connsiteY0" fmla="*/ 354418 h 378290"/>
                <a:gd name="connsiteX1" fmla="*/ 85060 w 276446"/>
                <a:gd name="connsiteY1" fmla="*/ 354418 h 378290"/>
                <a:gd name="connsiteX2" fmla="*/ 241005 w 276446"/>
                <a:gd name="connsiteY2" fmla="*/ 106325 h 378290"/>
                <a:gd name="connsiteX3" fmla="*/ 276446 w 276446"/>
                <a:gd name="connsiteY3" fmla="*/ 0 h 378290"/>
              </a:gdLst>
              <a:ahLst/>
              <a:cxnLst>
                <a:cxn ang="0">
                  <a:pos x="connsiteX0" y="connsiteY0"/>
                </a:cxn>
                <a:cxn ang="0">
                  <a:pos x="connsiteX1" y="connsiteY1"/>
                </a:cxn>
                <a:cxn ang="0">
                  <a:pos x="connsiteX2" y="connsiteY2"/>
                </a:cxn>
                <a:cxn ang="0">
                  <a:pos x="connsiteX3" y="connsiteY3"/>
                </a:cxn>
              </a:cxnLst>
              <a:rect l="l" t="t" r="r" b="b"/>
              <a:pathLst>
                <a:path w="276446" h="378290">
                  <a:moveTo>
                    <a:pt x="0" y="354418"/>
                  </a:moveTo>
                  <a:cubicBezTo>
                    <a:pt x="22446" y="375092"/>
                    <a:pt x="44893" y="395767"/>
                    <a:pt x="85060" y="354418"/>
                  </a:cubicBezTo>
                  <a:cubicBezTo>
                    <a:pt x="125228" y="313069"/>
                    <a:pt x="209107" y="165395"/>
                    <a:pt x="241005" y="106325"/>
                  </a:cubicBezTo>
                  <a:cubicBezTo>
                    <a:pt x="272903" y="47255"/>
                    <a:pt x="276446" y="0"/>
                    <a:pt x="276446"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27" name="Freeform 139">
              <a:extLst>
                <a:ext uri="{FF2B5EF4-FFF2-40B4-BE49-F238E27FC236}">
                  <a16:creationId xmlns:a16="http://schemas.microsoft.com/office/drawing/2014/main" id="{F6C4011D-54E8-4ED4-9C32-EA660BE4B75C}"/>
                </a:ext>
              </a:extLst>
            </p:cNvPr>
            <p:cNvSpPr/>
            <p:nvPr/>
          </p:nvSpPr>
          <p:spPr>
            <a:xfrm>
              <a:off x="1137532" y="4749209"/>
              <a:ext cx="280142" cy="212651"/>
            </a:xfrm>
            <a:custGeom>
              <a:avLst/>
              <a:gdLst>
                <a:gd name="connsiteX0" fmla="*/ 10784 w 280142"/>
                <a:gd name="connsiteY0" fmla="*/ 0 h 212651"/>
                <a:gd name="connsiteX1" fmla="*/ 32049 w 280142"/>
                <a:gd name="connsiteY1" fmla="*/ 113414 h 212651"/>
                <a:gd name="connsiteX2" fmla="*/ 280142 w 280142"/>
                <a:gd name="connsiteY2" fmla="*/ 212651 h 212651"/>
              </a:gdLst>
              <a:ahLst/>
              <a:cxnLst>
                <a:cxn ang="0">
                  <a:pos x="connsiteX0" y="connsiteY0"/>
                </a:cxn>
                <a:cxn ang="0">
                  <a:pos x="connsiteX1" y="connsiteY1"/>
                </a:cxn>
                <a:cxn ang="0">
                  <a:pos x="connsiteX2" y="connsiteY2"/>
                </a:cxn>
              </a:cxnLst>
              <a:rect l="l" t="t" r="r" b="b"/>
              <a:pathLst>
                <a:path w="280142" h="212651">
                  <a:moveTo>
                    <a:pt x="10784" y="0"/>
                  </a:moveTo>
                  <a:cubicBezTo>
                    <a:pt x="-1030" y="38986"/>
                    <a:pt x="-12844" y="77972"/>
                    <a:pt x="32049" y="113414"/>
                  </a:cubicBezTo>
                  <a:cubicBezTo>
                    <a:pt x="76942" y="148856"/>
                    <a:pt x="280142" y="212651"/>
                    <a:pt x="280142" y="21265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28" name="Freeform 140">
              <a:extLst>
                <a:ext uri="{FF2B5EF4-FFF2-40B4-BE49-F238E27FC236}">
                  <a16:creationId xmlns:a16="http://schemas.microsoft.com/office/drawing/2014/main" id="{E0DD851F-D936-4632-AF55-E305D89CAB16}"/>
                </a:ext>
              </a:extLst>
            </p:cNvPr>
            <p:cNvSpPr/>
            <p:nvPr/>
          </p:nvSpPr>
          <p:spPr>
            <a:xfrm>
              <a:off x="1842316" y="5538738"/>
              <a:ext cx="234812" cy="265929"/>
            </a:xfrm>
            <a:custGeom>
              <a:avLst/>
              <a:gdLst>
                <a:gd name="connsiteX0" fmla="*/ 184958 w 234812"/>
                <a:gd name="connsiteY0" fmla="*/ 259550 h 265929"/>
                <a:gd name="connsiteX1" fmla="*/ 234577 w 234812"/>
                <a:gd name="connsiteY1" fmla="*/ 146136 h 265929"/>
                <a:gd name="connsiteX2" fmla="*/ 170782 w 234812"/>
                <a:gd name="connsiteY2" fmla="*/ 4369 h 265929"/>
                <a:gd name="connsiteX3" fmla="*/ 21926 w 234812"/>
                <a:gd name="connsiteY3" fmla="*/ 53988 h 265929"/>
                <a:gd name="connsiteX4" fmla="*/ 14837 w 234812"/>
                <a:gd name="connsiteY4" fmla="*/ 231197 h 265929"/>
                <a:gd name="connsiteX5" fmla="*/ 184958 w 234812"/>
                <a:gd name="connsiteY5" fmla="*/ 259550 h 2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812" h="265929">
                  <a:moveTo>
                    <a:pt x="184958" y="259550"/>
                  </a:moveTo>
                  <a:cubicBezTo>
                    <a:pt x="221581" y="245373"/>
                    <a:pt x="236940" y="188666"/>
                    <a:pt x="234577" y="146136"/>
                  </a:cubicBezTo>
                  <a:cubicBezTo>
                    <a:pt x="232214" y="103606"/>
                    <a:pt x="206224" y="19727"/>
                    <a:pt x="170782" y="4369"/>
                  </a:cubicBezTo>
                  <a:cubicBezTo>
                    <a:pt x="135340" y="-10989"/>
                    <a:pt x="47917" y="16183"/>
                    <a:pt x="21926" y="53988"/>
                  </a:cubicBezTo>
                  <a:cubicBezTo>
                    <a:pt x="-4065" y="91793"/>
                    <a:pt x="-7609" y="198118"/>
                    <a:pt x="14837" y="231197"/>
                  </a:cubicBezTo>
                  <a:cubicBezTo>
                    <a:pt x="37283" y="264276"/>
                    <a:pt x="148335" y="273727"/>
                    <a:pt x="184958" y="259550"/>
                  </a:cubicBezTo>
                  <a:close/>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29" name="Freeform 141">
              <a:extLst>
                <a:ext uri="{FF2B5EF4-FFF2-40B4-BE49-F238E27FC236}">
                  <a16:creationId xmlns:a16="http://schemas.microsoft.com/office/drawing/2014/main" id="{0E245859-4CAB-42BD-90E9-D50A8CDB7A5A}"/>
                </a:ext>
              </a:extLst>
            </p:cNvPr>
            <p:cNvSpPr/>
            <p:nvPr/>
          </p:nvSpPr>
          <p:spPr>
            <a:xfrm>
              <a:off x="1332614" y="5621079"/>
              <a:ext cx="235700" cy="318977"/>
            </a:xfrm>
            <a:custGeom>
              <a:avLst/>
              <a:gdLst>
                <a:gd name="connsiteX0" fmla="*/ 99237 w 235700"/>
                <a:gd name="connsiteY0" fmla="*/ 318977 h 318977"/>
                <a:gd name="connsiteX1" fmla="*/ 219739 w 235700"/>
                <a:gd name="connsiteY1" fmla="*/ 269358 h 318977"/>
                <a:gd name="connsiteX2" fmla="*/ 219739 w 235700"/>
                <a:gd name="connsiteY2" fmla="*/ 85061 h 318977"/>
                <a:gd name="connsiteX3" fmla="*/ 85060 w 235700"/>
                <a:gd name="connsiteY3" fmla="*/ 85061 h 318977"/>
                <a:gd name="connsiteX4" fmla="*/ 0 w 235700"/>
                <a:gd name="connsiteY4" fmla="*/ 0 h 31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00" h="318977">
                  <a:moveTo>
                    <a:pt x="99237" y="318977"/>
                  </a:moveTo>
                  <a:cubicBezTo>
                    <a:pt x="149446" y="313660"/>
                    <a:pt x="199655" y="308344"/>
                    <a:pt x="219739" y="269358"/>
                  </a:cubicBezTo>
                  <a:cubicBezTo>
                    <a:pt x="239823" y="230372"/>
                    <a:pt x="242186" y="115777"/>
                    <a:pt x="219739" y="85061"/>
                  </a:cubicBezTo>
                  <a:cubicBezTo>
                    <a:pt x="197293" y="54345"/>
                    <a:pt x="121683" y="99238"/>
                    <a:pt x="85060" y="85061"/>
                  </a:cubicBezTo>
                  <a:cubicBezTo>
                    <a:pt x="48437" y="70884"/>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30" name="Freeform 142">
              <a:extLst>
                <a:ext uri="{FF2B5EF4-FFF2-40B4-BE49-F238E27FC236}">
                  <a16:creationId xmlns:a16="http://schemas.microsoft.com/office/drawing/2014/main" id="{8B362AC5-EE55-48D2-9B26-8F8AEFDC1F1D}"/>
                </a:ext>
              </a:extLst>
            </p:cNvPr>
            <p:cNvSpPr/>
            <p:nvPr/>
          </p:nvSpPr>
          <p:spPr>
            <a:xfrm>
              <a:off x="1531088" y="5605113"/>
              <a:ext cx="311889" cy="86850"/>
            </a:xfrm>
            <a:custGeom>
              <a:avLst/>
              <a:gdLst>
                <a:gd name="connsiteX0" fmla="*/ 0 w 311889"/>
                <a:gd name="connsiteY0" fmla="*/ 86850 h 86850"/>
                <a:gd name="connsiteX1" fmla="*/ 56707 w 311889"/>
                <a:gd name="connsiteY1" fmla="*/ 1789 h 86850"/>
                <a:gd name="connsiteX2" fmla="*/ 241005 w 311889"/>
                <a:gd name="connsiteY2" fmla="*/ 30143 h 86850"/>
                <a:gd name="connsiteX3" fmla="*/ 311889 w 311889"/>
                <a:gd name="connsiteY3" fmla="*/ 44320 h 86850"/>
              </a:gdLst>
              <a:ahLst/>
              <a:cxnLst>
                <a:cxn ang="0">
                  <a:pos x="connsiteX0" y="connsiteY0"/>
                </a:cxn>
                <a:cxn ang="0">
                  <a:pos x="connsiteX1" y="connsiteY1"/>
                </a:cxn>
                <a:cxn ang="0">
                  <a:pos x="connsiteX2" y="connsiteY2"/>
                </a:cxn>
                <a:cxn ang="0">
                  <a:pos x="connsiteX3" y="connsiteY3"/>
                </a:cxn>
              </a:cxnLst>
              <a:rect l="l" t="t" r="r" b="b"/>
              <a:pathLst>
                <a:path w="311889" h="86850">
                  <a:moveTo>
                    <a:pt x="0" y="86850"/>
                  </a:moveTo>
                  <a:cubicBezTo>
                    <a:pt x="8270" y="49045"/>
                    <a:pt x="16540" y="11240"/>
                    <a:pt x="56707" y="1789"/>
                  </a:cubicBezTo>
                  <a:cubicBezTo>
                    <a:pt x="96874" y="-7662"/>
                    <a:pt x="198475" y="23054"/>
                    <a:pt x="241005" y="30143"/>
                  </a:cubicBezTo>
                  <a:cubicBezTo>
                    <a:pt x="283535" y="37232"/>
                    <a:pt x="311889" y="44320"/>
                    <a:pt x="311889" y="4432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31" name="Freeform 143">
              <a:extLst>
                <a:ext uri="{FF2B5EF4-FFF2-40B4-BE49-F238E27FC236}">
                  <a16:creationId xmlns:a16="http://schemas.microsoft.com/office/drawing/2014/main" id="{C5595E3C-05E1-4D6A-83EC-3196AB5466D4}"/>
                </a:ext>
              </a:extLst>
            </p:cNvPr>
            <p:cNvSpPr/>
            <p:nvPr/>
          </p:nvSpPr>
          <p:spPr>
            <a:xfrm>
              <a:off x="1734892" y="5755180"/>
              <a:ext cx="115173" cy="369173"/>
            </a:xfrm>
            <a:custGeom>
              <a:avLst/>
              <a:gdLst>
                <a:gd name="connsiteX0" fmla="*/ 15936 w 115173"/>
                <a:gd name="connsiteY0" fmla="*/ 369173 h 369173"/>
                <a:gd name="connsiteX1" fmla="*/ 1759 w 115173"/>
                <a:gd name="connsiteY1" fmla="*/ 213229 h 369173"/>
                <a:gd name="connsiteX2" fmla="*/ 51378 w 115173"/>
                <a:gd name="connsiteY2" fmla="*/ 28932 h 369173"/>
                <a:gd name="connsiteX3" fmla="*/ 115173 w 115173"/>
                <a:gd name="connsiteY3" fmla="*/ 578 h 369173"/>
              </a:gdLst>
              <a:ahLst/>
              <a:cxnLst>
                <a:cxn ang="0">
                  <a:pos x="connsiteX0" y="connsiteY0"/>
                </a:cxn>
                <a:cxn ang="0">
                  <a:pos x="connsiteX1" y="connsiteY1"/>
                </a:cxn>
                <a:cxn ang="0">
                  <a:pos x="connsiteX2" y="connsiteY2"/>
                </a:cxn>
                <a:cxn ang="0">
                  <a:pos x="connsiteX3" y="connsiteY3"/>
                </a:cxn>
              </a:cxnLst>
              <a:rect l="l" t="t" r="r" b="b"/>
              <a:pathLst>
                <a:path w="115173" h="369173">
                  <a:moveTo>
                    <a:pt x="15936" y="369173"/>
                  </a:moveTo>
                  <a:cubicBezTo>
                    <a:pt x="5894" y="319554"/>
                    <a:pt x="-4148" y="269936"/>
                    <a:pt x="1759" y="213229"/>
                  </a:cubicBezTo>
                  <a:cubicBezTo>
                    <a:pt x="7666" y="156522"/>
                    <a:pt x="32476" y="64374"/>
                    <a:pt x="51378" y="28932"/>
                  </a:cubicBezTo>
                  <a:cubicBezTo>
                    <a:pt x="70280" y="-6510"/>
                    <a:pt x="115173" y="578"/>
                    <a:pt x="115173" y="57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32" name="Freeform 144">
              <a:extLst>
                <a:ext uri="{FF2B5EF4-FFF2-40B4-BE49-F238E27FC236}">
                  <a16:creationId xmlns:a16="http://schemas.microsoft.com/office/drawing/2014/main" id="{57C26754-F680-4A2C-9F8E-A3D5493EE3F9}"/>
                </a:ext>
              </a:extLst>
            </p:cNvPr>
            <p:cNvSpPr/>
            <p:nvPr/>
          </p:nvSpPr>
          <p:spPr>
            <a:xfrm>
              <a:off x="1566530" y="5330456"/>
              <a:ext cx="375684" cy="212651"/>
            </a:xfrm>
            <a:custGeom>
              <a:avLst/>
              <a:gdLst>
                <a:gd name="connsiteX0" fmla="*/ 375684 w 375684"/>
                <a:gd name="connsiteY0" fmla="*/ 212651 h 212651"/>
                <a:gd name="connsiteX1" fmla="*/ 106326 w 375684"/>
                <a:gd name="connsiteY1" fmla="*/ 148856 h 212651"/>
                <a:gd name="connsiteX2" fmla="*/ 120503 w 375684"/>
                <a:gd name="connsiteY2" fmla="*/ 35442 h 212651"/>
                <a:gd name="connsiteX3" fmla="*/ 0 w 375684"/>
                <a:gd name="connsiteY3" fmla="*/ 0 h 212651"/>
              </a:gdLst>
              <a:ahLst/>
              <a:cxnLst>
                <a:cxn ang="0">
                  <a:pos x="connsiteX0" y="connsiteY0"/>
                </a:cxn>
                <a:cxn ang="0">
                  <a:pos x="connsiteX1" y="connsiteY1"/>
                </a:cxn>
                <a:cxn ang="0">
                  <a:pos x="connsiteX2" y="connsiteY2"/>
                </a:cxn>
                <a:cxn ang="0">
                  <a:pos x="connsiteX3" y="connsiteY3"/>
                </a:cxn>
              </a:cxnLst>
              <a:rect l="l" t="t" r="r" b="b"/>
              <a:pathLst>
                <a:path w="375684" h="212651">
                  <a:moveTo>
                    <a:pt x="375684" y="212651"/>
                  </a:moveTo>
                  <a:cubicBezTo>
                    <a:pt x="262270" y="195521"/>
                    <a:pt x="148856" y="178391"/>
                    <a:pt x="106326" y="148856"/>
                  </a:cubicBezTo>
                  <a:cubicBezTo>
                    <a:pt x="63796" y="119321"/>
                    <a:pt x="138224" y="60251"/>
                    <a:pt x="120503" y="35442"/>
                  </a:cubicBezTo>
                  <a:cubicBezTo>
                    <a:pt x="102782" y="10633"/>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33" name="Freeform 145">
              <a:extLst>
                <a:ext uri="{FF2B5EF4-FFF2-40B4-BE49-F238E27FC236}">
                  <a16:creationId xmlns:a16="http://schemas.microsoft.com/office/drawing/2014/main" id="{70547B39-340F-4186-987A-A3A329594BEA}"/>
                </a:ext>
              </a:extLst>
            </p:cNvPr>
            <p:cNvSpPr/>
            <p:nvPr/>
          </p:nvSpPr>
          <p:spPr>
            <a:xfrm>
              <a:off x="1687033" y="5316240"/>
              <a:ext cx="538716" cy="319016"/>
            </a:xfrm>
            <a:custGeom>
              <a:avLst/>
              <a:gdLst>
                <a:gd name="connsiteX0" fmla="*/ 0 w 538716"/>
                <a:gd name="connsiteY0" fmla="*/ 49658 h 319016"/>
                <a:gd name="connsiteX1" fmla="*/ 77972 w 538716"/>
                <a:gd name="connsiteY1" fmla="*/ 39 h 319016"/>
                <a:gd name="connsiteX2" fmla="*/ 283534 w 538716"/>
                <a:gd name="connsiteY2" fmla="*/ 56746 h 319016"/>
                <a:gd name="connsiteX3" fmla="*/ 432390 w 538716"/>
                <a:gd name="connsiteY3" fmla="*/ 212690 h 319016"/>
                <a:gd name="connsiteX4" fmla="*/ 538716 w 538716"/>
                <a:gd name="connsiteY4" fmla="*/ 319016 h 319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16" h="319016">
                  <a:moveTo>
                    <a:pt x="0" y="49658"/>
                  </a:moveTo>
                  <a:cubicBezTo>
                    <a:pt x="15358" y="24258"/>
                    <a:pt x="30716" y="-1142"/>
                    <a:pt x="77972" y="39"/>
                  </a:cubicBezTo>
                  <a:cubicBezTo>
                    <a:pt x="125228" y="1220"/>
                    <a:pt x="224464" y="21304"/>
                    <a:pt x="283534" y="56746"/>
                  </a:cubicBezTo>
                  <a:cubicBezTo>
                    <a:pt x="342604" y="92188"/>
                    <a:pt x="389860" y="168978"/>
                    <a:pt x="432390" y="212690"/>
                  </a:cubicBezTo>
                  <a:cubicBezTo>
                    <a:pt x="474920" y="256402"/>
                    <a:pt x="506818" y="287709"/>
                    <a:pt x="538716" y="3190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34" name="Freeform 146">
              <a:extLst>
                <a:ext uri="{FF2B5EF4-FFF2-40B4-BE49-F238E27FC236}">
                  <a16:creationId xmlns:a16="http://schemas.microsoft.com/office/drawing/2014/main" id="{0568CCFC-E90E-4308-8FD1-C9D8877AAA24}"/>
                </a:ext>
              </a:extLst>
            </p:cNvPr>
            <p:cNvSpPr/>
            <p:nvPr/>
          </p:nvSpPr>
          <p:spPr>
            <a:xfrm>
              <a:off x="1729524" y="4919330"/>
              <a:ext cx="127629" cy="396949"/>
            </a:xfrm>
            <a:custGeom>
              <a:avLst/>
              <a:gdLst>
                <a:gd name="connsiteX0" fmla="*/ 49657 w 127629"/>
                <a:gd name="connsiteY0" fmla="*/ 396949 h 396949"/>
                <a:gd name="connsiteX1" fmla="*/ 39 w 127629"/>
                <a:gd name="connsiteY1" fmla="*/ 248093 h 396949"/>
                <a:gd name="connsiteX2" fmla="*/ 56746 w 127629"/>
                <a:gd name="connsiteY2" fmla="*/ 70884 h 396949"/>
                <a:gd name="connsiteX3" fmla="*/ 127629 w 127629"/>
                <a:gd name="connsiteY3" fmla="*/ 0 h 396949"/>
              </a:gdLst>
              <a:ahLst/>
              <a:cxnLst>
                <a:cxn ang="0">
                  <a:pos x="connsiteX0" y="connsiteY0"/>
                </a:cxn>
                <a:cxn ang="0">
                  <a:pos x="connsiteX1" y="connsiteY1"/>
                </a:cxn>
                <a:cxn ang="0">
                  <a:pos x="connsiteX2" y="connsiteY2"/>
                </a:cxn>
                <a:cxn ang="0">
                  <a:pos x="connsiteX3" y="connsiteY3"/>
                </a:cxn>
              </a:cxnLst>
              <a:rect l="l" t="t" r="r" b="b"/>
              <a:pathLst>
                <a:path w="127629" h="396949">
                  <a:moveTo>
                    <a:pt x="49657" y="396949"/>
                  </a:moveTo>
                  <a:cubicBezTo>
                    <a:pt x="24257" y="349693"/>
                    <a:pt x="-1142" y="302437"/>
                    <a:pt x="39" y="248093"/>
                  </a:cubicBezTo>
                  <a:cubicBezTo>
                    <a:pt x="1220" y="193749"/>
                    <a:pt x="35481" y="112233"/>
                    <a:pt x="56746" y="70884"/>
                  </a:cubicBezTo>
                  <a:cubicBezTo>
                    <a:pt x="78011" y="29535"/>
                    <a:pt x="127629" y="0"/>
                    <a:pt x="127629"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grpSp>
        <p:nvGrpSpPr>
          <p:cNvPr id="201" name="Group 200">
            <a:extLst>
              <a:ext uri="{FF2B5EF4-FFF2-40B4-BE49-F238E27FC236}">
                <a16:creationId xmlns:a16="http://schemas.microsoft.com/office/drawing/2014/main" id="{B5EF6566-071C-4A6E-BCBD-110C545743CE}"/>
              </a:ext>
            </a:extLst>
          </p:cNvPr>
          <p:cNvGrpSpPr/>
          <p:nvPr/>
        </p:nvGrpSpPr>
        <p:grpSpPr>
          <a:xfrm>
            <a:off x="2112655" y="2250379"/>
            <a:ext cx="1236768" cy="1172116"/>
            <a:chOff x="5193507" y="1662241"/>
            <a:chExt cx="1211376" cy="1158284"/>
          </a:xfrm>
        </p:grpSpPr>
        <p:sp>
          <p:nvSpPr>
            <p:cNvPr id="211" name="Rectangle 210">
              <a:extLst>
                <a:ext uri="{FF2B5EF4-FFF2-40B4-BE49-F238E27FC236}">
                  <a16:creationId xmlns:a16="http://schemas.microsoft.com/office/drawing/2014/main" id="{06499F81-BDDD-45B0-97EA-969BD6D400EC}"/>
                </a:ext>
              </a:extLst>
            </p:cNvPr>
            <p:cNvSpPr/>
            <p:nvPr/>
          </p:nvSpPr>
          <p:spPr>
            <a:xfrm>
              <a:off x="5193507" y="1662241"/>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12" name="TextBox 211">
              <a:extLst>
                <a:ext uri="{FF2B5EF4-FFF2-40B4-BE49-F238E27FC236}">
                  <a16:creationId xmlns:a16="http://schemas.microsoft.com/office/drawing/2014/main" id="{3CC5A008-4725-4583-B0C5-097558ED6108}"/>
                </a:ext>
              </a:extLst>
            </p:cNvPr>
            <p:cNvSpPr txBox="1"/>
            <p:nvPr/>
          </p:nvSpPr>
          <p:spPr>
            <a:xfrm>
              <a:off x="5226501" y="1662241"/>
              <a:ext cx="1178382" cy="1158284"/>
            </a:xfrm>
            <a:prstGeom prst="rect">
              <a:avLst/>
            </a:prstGeom>
            <a:noFill/>
          </p:spPr>
          <p:txBody>
            <a:bodyPr wrap="square" rtlCol="0">
              <a:spAutoFit/>
            </a:bodyPr>
            <a:lstStyle/>
            <a:p>
              <a:pPr defTabSz="802020"/>
              <a:r>
                <a:rPr lang="en-US" sz="702" dirty="0">
                  <a:solidFill>
                    <a:prstClr val="black"/>
                  </a:solidFill>
                  <a:latin typeface="Courier New" charset="0"/>
                  <a:ea typeface="Courier New" charset="0"/>
                  <a:cs typeface="Courier New" charset="0"/>
                </a:rPr>
                <a:t> </a:t>
              </a:r>
              <a:r>
                <a:rPr lang="en-US" sz="877" dirty="0">
                  <a:solidFill>
                    <a:prstClr val="black"/>
                  </a:solidFill>
                  <a:latin typeface="Courier New" charset="0"/>
                  <a:ea typeface="Courier New" charset="0"/>
                  <a:cs typeface="Courier New" charset="0"/>
                </a:rPr>
                <a:t>Pop Male  Fem</a:t>
              </a:r>
            </a:p>
            <a:p>
              <a:pPr defTabSz="802020"/>
              <a:r>
                <a:rPr lang="en-US" sz="877" dirty="0">
                  <a:solidFill>
                    <a:prstClr val="black"/>
                  </a:solidFill>
                  <a:latin typeface="Courier New" charset="0"/>
                  <a:ea typeface="Courier New" charset="0"/>
                  <a:cs typeface="Courier New" charset="0"/>
                </a:rPr>
                <a:t>3800 1900 1900</a:t>
              </a:r>
            </a:p>
            <a:p>
              <a:pPr defTabSz="802020"/>
              <a:r>
                <a:rPr lang="en-US" sz="877" dirty="0">
                  <a:solidFill>
                    <a:prstClr val="black"/>
                  </a:solidFill>
                  <a:latin typeface="Courier New" charset="0"/>
                  <a:ea typeface="Courier New" charset="0"/>
                  <a:cs typeface="Courier New" charset="0"/>
                </a:rPr>
                <a:t>3600 1800 1800</a:t>
              </a:r>
            </a:p>
            <a:p>
              <a:pPr defTabSz="802020"/>
              <a:r>
                <a:rPr lang="en-US" sz="877" dirty="0">
                  <a:solidFill>
                    <a:prstClr val="black"/>
                  </a:solidFill>
                  <a:latin typeface="Courier New" charset="0"/>
                  <a:ea typeface="Courier New" charset="0"/>
                  <a:cs typeface="Courier New" charset="0"/>
                </a:rPr>
                <a:t>3200 1600 1600</a:t>
              </a:r>
            </a:p>
            <a:p>
              <a:pPr defTabSz="802020"/>
              <a:r>
                <a:rPr lang="en-US" sz="877" dirty="0">
                  <a:solidFill>
                    <a:prstClr val="black"/>
                  </a:solidFill>
                  <a:latin typeface="Courier New" charset="0"/>
                  <a:ea typeface="Courier New" charset="0"/>
                  <a:cs typeface="Courier New" charset="0"/>
                </a:rPr>
                <a:t>2800 1400 1400</a:t>
              </a:r>
            </a:p>
            <a:p>
              <a:pPr defTabSz="802020"/>
              <a:r>
                <a:rPr lang="en-US" sz="877" dirty="0">
                  <a:solidFill>
                    <a:prstClr val="black"/>
                  </a:solidFill>
                  <a:latin typeface="Courier New" charset="0"/>
                  <a:ea typeface="Courier New" charset="0"/>
                  <a:cs typeface="Courier New" charset="0"/>
                </a:rPr>
                <a:t>2600 1300 1300</a:t>
              </a:r>
            </a:p>
            <a:p>
              <a:pPr defTabSz="802020"/>
              <a:r>
                <a:rPr lang="en-US" sz="877" dirty="0">
                  <a:solidFill>
                    <a:prstClr val="black"/>
                  </a:solidFill>
                  <a:latin typeface="Courier New" charset="0"/>
                  <a:ea typeface="Courier New" charset="0"/>
                  <a:cs typeface="Courier New" charset="0"/>
                </a:rPr>
                <a:t>2400 1200 1200</a:t>
              </a:r>
            </a:p>
            <a:p>
              <a:pPr defTabSz="802020"/>
              <a:r>
                <a:rPr lang="en-US" sz="877" dirty="0">
                  <a:solidFill>
                    <a:prstClr val="black"/>
                  </a:solidFill>
                  <a:latin typeface="Courier New" charset="0"/>
                  <a:ea typeface="Courier New" charset="0"/>
                  <a:cs typeface="Courier New" charset="0"/>
                </a:rPr>
                <a:t>2200 1100 1100</a:t>
              </a:r>
            </a:p>
          </p:txBody>
        </p:sp>
      </p:grpSp>
      <p:sp>
        <p:nvSpPr>
          <p:cNvPr id="202" name="Rectangle 201">
            <a:extLst>
              <a:ext uri="{FF2B5EF4-FFF2-40B4-BE49-F238E27FC236}">
                <a16:creationId xmlns:a16="http://schemas.microsoft.com/office/drawing/2014/main" id="{AD77B40E-3E92-4986-86A7-782378BCF5BD}"/>
              </a:ext>
            </a:extLst>
          </p:cNvPr>
          <p:cNvSpPr/>
          <p:nvPr/>
        </p:nvSpPr>
        <p:spPr>
          <a:xfrm>
            <a:off x="736234" y="3480303"/>
            <a:ext cx="1382533" cy="523220"/>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Admin boundaries</a:t>
            </a:r>
          </a:p>
        </p:txBody>
      </p:sp>
      <p:sp>
        <p:nvSpPr>
          <p:cNvPr id="203" name="Rectangle 202">
            <a:extLst>
              <a:ext uri="{FF2B5EF4-FFF2-40B4-BE49-F238E27FC236}">
                <a16:creationId xmlns:a16="http://schemas.microsoft.com/office/drawing/2014/main" id="{A73D54D7-43BE-403D-AF2C-C0F0D5BF443C}"/>
              </a:ext>
            </a:extLst>
          </p:cNvPr>
          <p:cNvSpPr/>
          <p:nvPr/>
        </p:nvSpPr>
        <p:spPr>
          <a:xfrm>
            <a:off x="2098456" y="3480303"/>
            <a:ext cx="1250967" cy="523220"/>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Population figures</a:t>
            </a:r>
          </a:p>
        </p:txBody>
      </p:sp>
      <p:sp>
        <p:nvSpPr>
          <p:cNvPr id="240" name="Explosion: 8 Points 239">
            <a:extLst>
              <a:ext uri="{FF2B5EF4-FFF2-40B4-BE49-F238E27FC236}">
                <a16:creationId xmlns:a16="http://schemas.microsoft.com/office/drawing/2014/main" id="{82A8D705-CA26-44DA-9A05-C0EA29D5D876}"/>
              </a:ext>
            </a:extLst>
          </p:cNvPr>
          <p:cNvSpPr/>
          <p:nvPr/>
        </p:nvSpPr>
        <p:spPr>
          <a:xfrm>
            <a:off x="4144006" y="2064908"/>
            <a:ext cx="1209261" cy="1726340"/>
          </a:xfrm>
          <a:prstGeom prst="irregularSeal1">
            <a:avLst/>
          </a:prstGeom>
          <a:solidFill>
            <a:srgbClr val="EFA497"/>
          </a:solidFill>
          <a:ln>
            <a:solidFill>
              <a:srgbClr val="EFA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Arrow: Right 243">
            <a:extLst>
              <a:ext uri="{FF2B5EF4-FFF2-40B4-BE49-F238E27FC236}">
                <a16:creationId xmlns:a16="http://schemas.microsoft.com/office/drawing/2014/main" id="{E2ED8561-6826-4D9A-9A0A-F2818CACC9AF}"/>
              </a:ext>
            </a:extLst>
          </p:cNvPr>
          <p:cNvSpPr/>
          <p:nvPr/>
        </p:nvSpPr>
        <p:spPr>
          <a:xfrm>
            <a:off x="3378865" y="2651622"/>
            <a:ext cx="637073" cy="37843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a:extLst>
              <a:ext uri="{FF2B5EF4-FFF2-40B4-BE49-F238E27FC236}">
                <a16:creationId xmlns:a16="http://schemas.microsoft.com/office/drawing/2014/main" id="{3711807C-1159-482A-B6FA-C6BF028B881F}"/>
              </a:ext>
            </a:extLst>
          </p:cNvPr>
          <p:cNvGrpSpPr/>
          <p:nvPr/>
        </p:nvGrpSpPr>
        <p:grpSpPr>
          <a:xfrm>
            <a:off x="5794296" y="2253856"/>
            <a:ext cx="2228954" cy="1837084"/>
            <a:chOff x="4149749" y="2849452"/>
            <a:chExt cx="2145719" cy="1841243"/>
          </a:xfrm>
        </p:grpSpPr>
        <p:sp>
          <p:nvSpPr>
            <p:cNvPr id="209" name="Rectangle 208">
              <a:extLst>
                <a:ext uri="{FF2B5EF4-FFF2-40B4-BE49-F238E27FC236}">
                  <a16:creationId xmlns:a16="http://schemas.microsoft.com/office/drawing/2014/main" id="{062AEC89-00DF-4131-957C-B24C3D41926B}"/>
                </a:ext>
              </a:extLst>
            </p:cNvPr>
            <p:cNvSpPr/>
            <p:nvPr/>
          </p:nvSpPr>
          <p:spPr>
            <a:xfrm>
              <a:off x="4726641" y="2849452"/>
              <a:ext cx="1108701" cy="1087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400">
                <a:solidFill>
                  <a:schemeClr val="tx1"/>
                </a:solidFill>
                <a:latin typeface="Arial" panose="020B0604020202020204" pitchFamily="34" charset="0"/>
                <a:cs typeface="Arial" panose="020B0604020202020204" pitchFamily="34" charset="0"/>
              </a:endParaRPr>
            </a:p>
          </p:txBody>
        </p:sp>
        <p:sp>
          <p:nvSpPr>
            <p:cNvPr id="208" name="Rectangle 207">
              <a:extLst>
                <a:ext uri="{FF2B5EF4-FFF2-40B4-BE49-F238E27FC236}">
                  <a16:creationId xmlns:a16="http://schemas.microsoft.com/office/drawing/2014/main" id="{8FC76397-4CF1-4C6D-B956-274BD79CA387}"/>
                </a:ext>
              </a:extLst>
            </p:cNvPr>
            <p:cNvSpPr/>
            <p:nvPr/>
          </p:nvSpPr>
          <p:spPr>
            <a:xfrm>
              <a:off x="4149749" y="3950359"/>
              <a:ext cx="2145719" cy="740336"/>
            </a:xfrm>
            <a:prstGeom prst="rect">
              <a:avLst/>
            </a:prstGeom>
            <a:noFill/>
          </p:spPr>
          <p:txBody>
            <a:bodyPr wrap="square" rtlCol="0">
              <a:spAutoFit/>
            </a:bodyPr>
            <a:lstStyle/>
            <a:p>
              <a:pPr algn="ctr" defTabSz="802020"/>
              <a:r>
                <a:rPr lang="en-US" sz="1400" dirty="0">
                  <a:latin typeface="Arial" panose="020B0604020202020204" pitchFamily="34" charset="0"/>
                  <a:ea typeface="Avenir Book" charset="0"/>
                  <a:cs typeface="Arial" panose="020B0604020202020204" pitchFamily="34" charset="0"/>
                </a:rPr>
                <a:t>Humanitarian Profile</a:t>
              </a:r>
            </a:p>
            <a:p>
              <a:pPr algn="ctr" defTabSz="802020"/>
              <a:r>
                <a:rPr lang="en-US" sz="1400" dirty="0">
                  <a:latin typeface="Arial" panose="020B0604020202020204" pitchFamily="34" charset="0"/>
                  <a:ea typeface="Avenir Book" charset="0"/>
                  <a:cs typeface="Arial" panose="020B0604020202020204" pitchFamily="34" charset="0"/>
                </a:rPr>
                <a:t>(Affected Population)</a:t>
              </a:r>
            </a:p>
            <a:p>
              <a:pPr algn="ctr" defTabSz="802020"/>
              <a:r>
                <a:rPr lang="en-US" sz="1400" dirty="0">
                  <a:latin typeface="Arial" panose="020B0604020202020204" pitchFamily="34" charset="0"/>
                  <a:ea typeface="Avenir Book" charset="0"/>
                  <a:cs typeface="Arial" panose="020B0604020202020204" pitchFamily="34" charset="0"/>
                </a:rPr>
                <a:t>(Humanitarian Caseload)</a:t>
              </a:r>
            </a:p>
          </p:txBody>
        </p:sp>
      </p:grpSp>
      <p:pic>
        <p:nvPicPr>
          <p:cNvPr id="11" name="Picture 10" descr="A close up of a sign&#10;&#10;Description automatically generated">
            <a:extLst>
              <a:ext uri="{FF2B5EF4-FFF2-40B4-BE49-F238E27FC236}">
                <a16:creationId xmlns:a16="http://schemas.microsoft.com/office/drawing/2014/main" id="{0D3F50F3-AF77-49A1-ADDB-B244B47135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6336" y="2500427"/>
            <a:ext cx="285273" cy="506350"/>
          </a:xfrm>
          <a:prstGeom prst="rect">
            <a:avLst/>
          </a:prstGeom>
        </p:spPr>
      </p:pic>
      <p:pic>
        <p:nvPicPr>
          <p:cNvPr id="13" name="Picture 12" descr="A close up of a sign&#10;&#10;Description automatically generated">
            <a:extLst>
              <a:ext uri="{FF2B5EF4-FFF2-40B4-BE49-F238E27FC236}">
                <a16:creationId xmlns:a16="http://schemas.microsoft.com/office/drawing/2014/main" id="{80FCA076-E504-4CBF-AC63-AFAF1E307E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5049" y="2495244"/>
            <a:ext cx="285241" cy="506293"/>
          </a:xfrm>
          <a:prstGeom prst="rect">
            <a:avLst/>
          </a:prstGeom>
        </p:spPr>
      </p:pic>
      <p:pic>
        <p:nvPicPr>
          <p:cNvPr id="245" name="Picture 244" descr="A close up of a sign&#10;&#10;Description automatically generated">
            <a:extLst>
              <a:ext uri="{FF2B5EF4-FFF2-40B4-BE49-F238E27FC236}">
                <a16:creationId xmlns:a16="http://schemas.microsoft.com/office/drawing/2014/main" id="{47C7D747-88D1-4F1A-BAC0-205FEBEDCD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4510" y="2656249"/>
            <a:ext cx="188353" cy="334323"/>
          </a:xfrm>
          <a:prstGeom prst="rect">
            <a:avLst/>
          </a:prstGeom>
        </p:spPr>
      </p:pic>
      <p:pic>
        <p:nvPicPr>
          <p:cNvPr id="246" name="Picture 245" descr="A close up of a sign&#10;&#10;Description automatically generated">
            <a:extLst>
              <a:ext uri="{FF2B5EF4-FFF2-40B4-BE49-F238E27FC236}">
                <a16:creationId xmlns:a16="http://schemas.microsoft.com/office/drawing/2014/main" id="{8CC7F394-68CD-4A88-9715-E0253948E7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1298" y="2635587"/>
            <a:ext cx="188333" cy="334285"/>
          </a:xfrm>
          <a:prstGeom prst="rect">
            <a:avLst/>
          </a:prstGeom>
        </p:spPr>
      </p:pic>
      <p:sp>
        <p:nvSpPr>
          <p:cNvPr id="247" name="Arrow: Right 246">
            <a:extLst>
              <a:ext uri="{FF2B5EF4-FFF2-40B4-BE49-F238E27FC236}">
                <a16:creationId xmlns:a16="http://schemas.microsoft.com/office/drawing/2014/main" id="{D0B7EB42-0E5F-4A70-BE6A-33AFEFE58621}"/>
              </a:ext>
            </a:extLst>
          </p:cNvPr>
          <p:cNvSpPr/>
          <p:nvPr/>
        </p:nvSpPr>
        <p:spPr>
          <a:xfrm>
            <a:off x="5511380" y="2634127"/>
            <a:ext cx="637073" cy="37843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C1A88D0-398F-4E38-8001-B5D4DAD05192}"/>
              </a:ext>
            </a:extLst>
          </p:cNvPr>
          <p:cNvSpPr txBox="1"/>
          <p:nvPr/>
        </p:nvSpPr>
        <p:spPr>
          <a:xfrm>
            <a:off x="4378135" y="2684256"/>
            <a:ext cx="873045" cy="369332"/>
          </a:xfrm>
          <a:prstGeom prst="rect">
            <a:avLst/>
          </a:prstGeom>
          <a:noFill/>
        </p:spPr>
        <p:txBody>
          <a:bodyPr wrap="square" rtlCol="0">
            <a:spAutoFit/>
          </a:bodyPr>
          <a:lstStyle/>
          <a:p>
            <a:r>
              <a:rPr lang="en-US" b="1" dirty="0">
                <a:solidFill>
                  <a:srgbClr val="E56A54"/>
                </a:solidFill>
              </a:rPr>
              <a:t>Event</a:t>
            </a:r>
          </a:p>
        </p:txBody>
      </p:sp>
      <p:cxnSp>
        <p:nvCxnSpPr>
          <p:cNvPr id="17" name="Straight Connector 16">
            <a:extLst>
              <a:ext uri="{FF2B5EF4-FFF2-40B4-BE49-F238E27FC236}">
                <a16:creationId xmlns:a16="http://schemas.microsoft.com/office/drawing/2014/main" id="{157FCBB4-FA1F-47FB-A370-784F8E2EBA1B}"/>
              </a:ext>
            </a:extLst>
          </p:cNvPr>
          <p:cNvCxnSpPr>
            <a:cxnSpLocks/>
          </p:cNvCxnSpPr>
          <p:nvPr/>
        </p:nvCxnSpPr>
        <p:spPr>
          <a:xfrm>
            <a:off x="6611816" y="2303893"/>
            <a:ext cx="89793" cy="1330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D3A5CAA7-53CD-4075-915D-BB9C1640E9BB}"/>
              </a:ext>
            </a:extLst>
          </p:cNvPr>
          <p:cNvCxnSpPr>
            <a:cxnSpLocks/>
          </p:cNvCxnSpPr>
          <p:nvPr/>
        </p:nvCxnSpPr>
        <p:spPr>
          <a:xfrm>
            <a:off x="7222834" y="3112455"/>
            <a:ext cx="89793" cy="1330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C5713EB8-32F5-4830-B3F7-81419F206CCF}"/>
              </a:ext>
            </a:extLst>
          </p:cNvPr>
          <p:cNvCxnSpPr>
            <a:cxnSpLocks/>
          </p:cNvCxnSpPr>
          <p:nvPr/>
        </p:nvCxnSpPr>
        <p:spPr>
          <a:xfrm flipH="1">
            <a:off x="7276194" y="2333597"/>
            <a:ext cx="102312" cy="1206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4692F45A-1E3C-4969-9120-272745883A1D}"/>
              </a:ext>
            </a:extLst>
          </p:cNvPr>
          <p:cNvCxnSpPr>
            <a:cxnSpLocks/>
          </p:cNvCxnSpPr>
          <p:nvPr/>
        </p:nvCxnSpPr>
        <p:spPr>
          <a:xfrm flipH="1">
            <a:off x="6656712" y="3106024"/>
            <a:ext cx="102312" cy="12069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descr="A close up of a logo&#10;&#10;Description automatically generated">
            <a:extLst>
              <a:ext uri="{FF2B5EF4-FFF2-40B4-BE49-F238E27FC236}">
                <a16:creationId xmlns:a16="http://schemas.microsoft.com/office/drawing/2014/main" id="{52C96147-B2A6-4192-8E94-4E75651E09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92065" y="2555293"/>
            <a:ext cx="609632" cy="432839"/>
          </a:xfrm>
          <a:prstGeom prst="rect">
            <a:avLst/>
          </a:prstGeom>
        </p:spPr>
      </p:pic>
      <p:pic>
        <p:nvPicPr>
          <p:cNvPr id="24" name="Picture 23" descr="A close up of a logo&#10;&#10;Description automatically generated">
            <a:extLst>
              <a:ext uri="{FF2B5EF4-FFF2-40B4-BE49-F238E27FC236}">
                <a16:creationId xmlns:a16="http://schemas.microsoft.com/office/drawing/2014/main" id="{59A5F8D5-BC59-42EF-9618-5F4E925294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89806" y="2368001"/>
            <a:ext cx="609591" cy="609591"/>
          </a:xfrm>
          <a:prstGeom prst="rect">
            <a:avLst/>
          </a:prstGeom>
        </p:spPr>
      </p:pic>
      <p:sp>
        <p:nvSpPr>
          <p:cNvPr id="252" name="Rectangle 251">
            <a:extLst>
              <a:ext uri="{FF2B5EF4-FFF2-40B4-BE49-F238E27FC236}">
                <a16:creationId xmlns:a16="http://schemas.microsoft.com/office/drawing/2014/main" id="{1E5880F8-3C4B-4E02-9A98-EE046225FBB9}"/>
              </a:ext>
            </a:extLst>
          </p:cNvPr>
          <p:cNvSpPr/>
          <p:nvPr/>
        </p:nvSpPr>
        <p:spPr>
          <a:xfrm>
            <a:off x="8343837" y="3218693"/>
            <a:ext cx="1506087" cy="523220"/>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People </a:t>
            </a:r>
          </a:p>
          <a:p>
            <a:pPr algn="ctr" defTabSz="802020"/>
            <a:r>
              <a:rPr lang="en-US" sz="1400" dirty="0">
                <a:latin typeface="Arial" panose="020B0604020202020204" pitchFamily="34" charset="0"/>
                <a:cs typeface="Arial" panose="020B0604020202020204" pitchFamily="34" charset="0"/>
              </a:rPr>
              <a:t>in Need</a:t>
            </a:r>
          </a:p>
        </p:txBody>
      </p:sp>
      <p:sp>
        <p:nvSpPr>
          <p:cNvPr id="253" name="Rectangle 252">
            <a:extLst>
              <a:ext uri="{FF2B5EF4-FFF2-40B4-BE49-F238E27FC236}">
                <a16:creationId xmlns:a16="http://schemas.microsoft.com/office/drawing/2014/main" id="{74BBBE96-81E4-4F73-A2B4-172CF52B79C9}"/>
              </a:ext>
            </a:extLst>
          </p:cNvPr>
          <p:cNvSpPr/>
          <p:nvPr/>
        </p:nvSpPr>
        <p:spPr>
          <a:xfrm>
            <a:off x="9343591" y="3208259"/>
            <a:ext cx="1506087" cy="523220"/>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People </a:t>
            </a:r>
          </a:p>
          <a:p>
            <a:pPr algn="ctr" defTabSz="802020"/>
            <a:r>
              <a:rPr lang="en-US" sz="1400" dirty="0">
                <a:latin typeface="Arial" panose="020B0604020202020204" pitchFamily="34" charset="0"/>
                <a:cs typeface="Arial" panose="020B0604020202020204" pitchFamily="34" charset="0"/>
              </a:rPr>
              <a:t>Targeted</a:t>
            </a:r>
          </a:p>
        </p:txBody>
      </p:sp>
      <p:sp>
        <p:nvSpPr>
          <p:cNvPr id="254" name="Arrow: Right 253">
            <a:extLst>
              <a:ext uri="{FF2B5EF4-FFF2-40B4-BE49-F238E27FC236}">
                <a16:creationId xmlns:a16="http://schemas.microsoft.com/office/drawing/2014/main" id="{8D71F688-5E32-40A1-8A7D-B96C0C873D02}"/>
              </a:ext>
            </a:extLst>
          </p:cNvPr>
          <p:cNvSpPr/>
          <p:nvPr/>
        </p:nvSpPr>
        <p:spPr>
          <a:xfrm>
            <a:off x="8188506" y="2640527"/>
            <a:ext cx="518189" cy="37843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87D2FE8-4317-4BFB-80B8-355A8A7892DE}"/>
              </a:ext>
            </a:extLst>
          </p:cNvPr>
          <p:cNvSpPr/>
          <p:nvPr/>
        </p:nvSpPr>
        <p:spPr>
          <a:xfrm>
            <a:off x="750016" y="1975537"/>
            <a:ext cx="7370521" cy="2381669"/>
          </a:xfrm>
          <a:prstGeom prst="roundRect">
            <a:avLst/>
          </a:prstGeom>
          <a:noFill/>
          <a:ln w="38100">
            <a:solidFill>
              <a:srgbClr val="E56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EDAD1EC-FE0B-4847-B14F-576584D69B49}"/>
              </a:ext>
            </a:extLst>
          </p:cNvPr>
          <p:cNvGrpSpPr/>
          <p:nvPr/>
        </p:nvGrpSpPr>
        <p:grpSpPr>
          <a:xfrm>
            <a:off x="3650909" y="4906521"/>
            <a:ext cx="2884955" cy="2381669"/>
            <a:chOff x="2895368" y="4556244"/>
            <a:chExt cx="2884955" cy="2381669"/>
          </a:xfrm>
        </p:grpSpPr>
        <p:grpSp>
          <p:nvGrpSpPr>
            <p:cNvPr id="258" name="Group 257">
              <a:extLst>
                <a:ext uri="{FF2B5EF4-FFF2-40B4-BE49-F238E27FC236}">
                  <a16:creationId xmlns:a16="http://schemas.microsoft.com/office/drawing/2014/main" id="{3887FF6C-FB15-43E9-A178-50BF5EDBD90F}"/>
                </a:ext>
              </a:extLst>
            </p:cNvPr>
            <p:cNvGrpSpPr/>
            <p:nvPr/>
          </p:nvGrpSpPr>
          <p:grpSpPr>
            <a:xfrm>
              <a:off x="3162850" y="4929814"/>
              <a:ext cx="1177838" cy="1069995"/>
              <a:chOff x="359442" y="4555896"/>
              <a:chExt cx="1905000" cy="1905000"/>
            </a:xfrm>
          </p:grpSpPr>
          <p:sp>
            <p:nvSpPr>
              <p:cNvPr id="270" name="Rectangle 269">
                <a:extLst>
                  <a:ext uri="{FF2B5EF4-FFF2-40B4-BE49-F238E27FC236}">
                    <a16:creationId xmlns:a16="http://schemas.microsoft.com/office/drawing/2014/main" id="{28D037CC-6C48-4E10-924C-D9664159310E}"/>
                  </a:ext>
                </a:extLst>
              </p:cNvPr>
              <p:cNvSpPr/>
              <p:nvPr/>
            </p:nvSpPr>
            <p:spPr>
              <a:xfrm>
                <a:off x="359442" y="4555896"/>
                <a:ext cx="1905000" cy="1905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71" name="Freeform 126">
                <a:extLst>
                  <a:ext uri="{FF2B5EF4-FFF2-40B4-BE49-F238E27FC236}">
                    <a16:creationId xmlns:a16="http://schemas.microsoft.com/office/drawing/2014/main" id="{061F76CD-1296-4113-B1BB-C1BB00F41888}"/>
                  </a:ext>
                </a:extLst>
              </p:cNvPr>
              <p:cNvSpPr/>
              <p:nvPr/>
            </p:nvSpPr>
            <p:spPr>
              <a:xfrm>
                <a:off x="397542" y="4731156"/>
                <a:ext cx="1828800" cy="1554480"/>
              </a:xfrm>
              <a:custGeom>
                <a:avLst/>
                <a:gdLst>
                  <a:gd name="connsiteX0" fmla="*/ 1524000 w 1828800"/>
                  <a:gd name="connsiteY0" fmla="*/ 243840 h 1554480"/>
                  <a:gd name="connsiteX1" fmla="*/ 1371600 w 1828800"/>
                  <a:gd name="connsiteY1" fmla="*/ 91440 h 1554480"/>
                  <a:gd name="connsiteX2" fmla="*/ 1143000 w 1828800"/>
                  <a:gd name="connsiteY2" fmla="*/ 0 h 1554480"/>
                  <a:gd name="connsiteX3" fmla="*/ 944880 w 1828800"/>
                  <a:gd name="connsiteY3" fmla="*/ 0 h 1554480"/>
                  <a:gd name="connsiteX4" fmla="*/ 762000 w 1828800"/>
                  <a:gd name="connsiteY4" fmla="*/ 15240 h 1554480"/>
                  <a:gd name="connsiteX5" fmla="*/ 594360 w 1828800"/>
                  <a:gd name="connsiteY5" fmla="*/ 60960 h 1554480"/>
                  <a:gd name="connsiteX6" fmla="*/ 365760 w 1828800"/>
                  <a:gd name="connsiteY6" fmla="*/ 198120 h 1554480"/>
                  <a:gd name="connsiteX7" fmla="*/ 91440 w 1828800"/>
                  <a:gd name="connsiteY7" fmla="*/ 411480 h 1554480"/>
                  <a:gd name="connsiteX8" fmla="*/ 0 w 1828800"/>
                  <a:gd name="connsiteY8" fmla="*/ 655320 h 1554480"/>
                  <a:gd name="connsiteX9" fmla="*/ 121920 w 1828800"/>
                  <a:gd name="connsiteY9" fmla="*/ 868680 h 1554480"/>
                  <a:gd name="connsiteX10" fmla="*/ 152400 w 1828800"/>
                  <a:gd name="connsiteY10" fmla="*/ 1021080 h 1554480"/>
                  <a:gd name="connsiteX11" fmla="*/ 106680 w 1828800"/>
                  <a:gd name="connsiteY11" fmla="*/ 1234440 h 1554480"/>
                  <a:gd name="connsiteX12" fmla="*/ 152400 w 1828800"/>
                  <a:gd name="connsiteY12" fmla="*/ 1447800 h 1554480"/>
                  <a:gd name="connsiteX13" fmla="*/ 365760 w 1828800"/>
                  <a:gd name="connsiteY13" fmla="*/ 1554480 h 1554480"/>
                  <a:gd name="connsiteX14" fmla="*/ 594360 w 1828800"/>
                  <a:gd name="connsiteY14" fmla="*/ 1478280 h 1554480"/>
                  <a:gd name="connsiteX15" fmla="*/ 853440 w 1828800"/>
                  <a:gd name="connsiteY15" fmla="*/ 1310640 h 1554480"/>
                  <a:gd name="connsiteX16" fmla="*/ 1082040 w 1828800"/>
                  <a:gd name="connsiteY16" fmla="*/ 1310640 h 1554480"/>
                  <a:gd name="connsiteX17" fmla="*/ 1341120 w 1828800"/>
                  <a:gd name="connsiteY17" fmla="*/ 1402080 h 1554480"/>
                  <a:gd name="connsiteX18" fmla="*/ 1630680 w 1828800"/>
                  <a:gd name="connsiteY18" fmla="*/ 1280160 h 1554480"/>
                  <a:gd name="connsiteX19" fmla="*/ 1767840 w 1828800"/>
                  <a:gd name="connsiteY19" fmla="*/ 1143000 h 1554480"/>
                  <a:gd name="connsiteX20" fmla="*/ 1828800 w 1828800"/>
                  <a:gd name="connsiteY20" fmla="*/ 899160 h 1554480"/>
                  <a:gd name="connsiteX21" fmla="*/ 1813560 w 1828800"/>
                  <a:gd name="connsiteY21" fmla="*/ 609600 h 1554480"/>
                  <a:gd name="connsiteX22" fmla="*/ 1676400 w 1828800"/>
                  <a:gd name="connsiteY22" fmla="*/ 457200 h 1554480"/>
                  <a:gd name="connsiteX23" fmla="*/ 1524000 w 1828800"/>
                  <a:gd name="connsiteY23" fmla="*/ 24384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800" h="1554480">
                    <a:moveTo>
                      <a:pt x="1524000" y="243840"/>
                    </a:moveTo>
                    <a:lnTo>
                      <a:pt x="1371600" y="91440"/>
                    </a:lnTo>
                    <a:lnTo>
                      <a:pt x="1143000" y="0"/>
                    </a:lnTo>
                    <a:lnTo>
                      <a:pt x="944880" y="0"/>
                    </a:lnTo>
                    <a:lnTo>
                      <a:pt x="762000" y="15240"/>
                    </a:lnTo>
                    <a:lnTo>
                      <a:pt x="594360" y="60960"/>
                    </a:lnTo>
                    <a:lnTo>
                      <a:pt x="365760" y="198120"/>
                    </a:lnTo>
                    <a:lnTo>
                      <a:pt x="91440" y="411480"/>
                    </a:lnTo>
                    <a:lnTo>
                      <a:pt x="0" y="655320"/>
                    </a:lnTo>
                    <a:lnTo>
                      <a:pt x="121920" y="868680"/>
                    </a:lnTo>
                    <a:lnTo>
                      <a:pt x="152400" y="1021080"/>
                    </a:lnTo>
                    <a:lnTo>
                      <a:pt x="106680" y="1234440"/>
                    </a:lnTo>
                    <a:lnTo>
                      <a:pt x="152400" y="1447800"/>
                    </a:lnTo>
                    <a:lnTo>
                      <a:pt x="365760" y="1554480"/>
                    </a:lnTo>
                    <a:lnTo>
                      <a:pt x="594360" y="1478280"/>
                    </a:lnTo>
                    <a:lnTo>
                      <a:pt x="853440" y="1310640"/>
                    </a:lnTo>
                    <a:lnTo>
                      <a:pt x="1082040" y="1310640"/>
                    </a:lnTo>
                    <a:lnTo>
                      <a:pt x="1341120" y="1402080"/>
                    </a:lnTo>
                    <a:lnTo>
                      <a:pt x="1630680" y="1280160"/>
                    </a:lnTo>
                    <a:lnTo>
                      <a:pt x="1767840" y="1143000"/>
                    </a:lnTo>
                    <a:lnTo>
                      <a:pt x="1828800" y="899160"/>
                    </a:lnTo>
                    <a:lnTo>
                      <a:pt x="1813560" y="609600"/>
                    </a:lnTo>
                    <a:lnTo>
                      <a:pt x="1676400" y="457200"/>
                    </a:lnTo>
                    <a:lnTo>
                      <a:pt x="1524000" y="243840"/>
                    </a:lnTo>
                    <a:close/>
                  </a:path>
                </a:pathLst>
              </a:cu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nvGrpSpPr>
              <p:cNvPr id="272" name="Group 271">
                <a:extLst>
                  <a:ext uri="{FF2B5EF4-FFF2-40B4-BE49-F238E27FC236}">
                    <a16:creationId xmlns:a16="http://schemas.microsoft.com/office/drawing/2014/main" id="{44AFC1B8-BF5A-4A23-945E-53B62279F27B}"/>
                  </a:ext>
                </a:extLst>
              </p:cNvPr>
              <p:cNvGrpSpPr/>
              <p:nvPr/>
            </p:nvGrpSpPr>
            <p:grpSpPr>
              <a:xfrm>
                <a:off x="503274" y="4832342"/>
                <a:ext cx="1206601" cy="1339858"/>
                <a:chOff x="503274" y="4832342"/>
                <a:chExt cx="1206601" cy="1339858"/>
              </a:xfrm>
            </p:grpSpPr>
            <p:sp>
              <p:nvSpPr>
                <p:cNvPr id="292" name="Freeform 147">
                  <a:extLst>
                    <a:ext uri="{FF2B5EF4-FFF2-40B4-BE49-F238E27FC236}">
                      <a16:creationId xmlns:a16="http://schemas.microsoft.com/office/drawing/2014/main" id="{5AEBD615-A192-4EFF-86F2-4CC43E09CDCF}"/>
                    </a:ext>
                  </a:extLst>
                </p:cNvPr>
                <p:cNvSpPr/>
                <p:nvPr/>
              </p:nvSpPr>
              <p:spPr>
                <a:xfrm>
                  <a:off x="517451" y="5927429"/>
                  <a:ext cx="517451" cy="244771"/>
                </a:xfrm>
                <a:custGeom>
                  <a:avLst/>
                  <a:gdLst>
                    <a:gd name="connsiteX0" fmla="*/ 0 w 517451"/>
                    <a:gd name="connsiteY0" fmla="*/ 60473 h 244771"/>
                    <a:gd name="connsiteX1" fmla="*/ 255182 w 517451"/>
                    <a:gd name="connsiteY1" fmla="*/ 10855 h 244771"/>
                    <a:gd name="connsiteX2" fmla="*/ 517451 w 517451"/>
                    <a:gd name="connsiteY2" fmla="*/ 244771 h 244771"/>
                  </a:gdLst>
                  <a:ahLst/>
                  <a:cxnLst>
                    <a:cxn ang="0">
                      <a:pos x="connsiteX0" y="connsiteY0"/>
                    </a:cxn>
                    <a:cxn ang="0">
                      <a:pos x="connsiteX1" y="connsiteY1"/>
                    </a:cxn>
                    <a:cxn ang="0">
                      <a:pos x="connsiteX2" y="connsiteY2"/>
                    </a:cxn>
                  </a:cxnLst>
                  <a:rect l="l" t="t" r="r" b="b"/>
                  <a:pathLst>
                    <a:path w="517451" h="244771">
                      <a:moveTo>
                        <a:pt x="0" y="60473"/>
                      </a:moveTo>
                      <a:cubicBezTo>
                        <a:pt x="84470" y="20306"/>
                        <a:pt x="168940" y="-19861"/>
                        <a:pt x="255182" y="10855"/>
                      </a:cubicBezTo>
                      <a:cubicBezTo>
                        <a:pt x="341424" y="41571"/>
                        <a:pt x="517451" y="244771"/>
                        <a:pt x="517451" y="24477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93" name="Freeform 148">
                  <a:extLst>
                    <a:ext uri="{FF2B5EF4-FFF2-40B4-BE49-F238E27FC236}">
                      <a16:creationId xmlns:a16="http://schemas.microsoft.com/office/drawing/2014/main" id="{FBACD182-3CBE-40B3-96D1-7594EDA6E67F}"/>
                    </a:ext>
                  </a:extLst>
                </p:cNvPr>
                <p:cNvSpPr/>
                <p:nvPr/>
              </p:nvSpPr>
              <p:spPr>
                <a:xfrm>
                  <a:off x="503274" y="5151474"/>
                  <a:ext cx="305220" cy="779721"/>
                </a:xfrm>
                <a:custGeom>
                  <a:avLst/>
                  <a:gdLst>
                    <a:gd name="connsiteX0" fmla="*/ 269359 w 305220"/>
                    <a:gd name="connsiteY0" fmla="*/ 779721 h 779721"/>
                    <a:gd name="connsiteX1" fmla="*/ 304800 w 305220"/>
                    <a:gd name="connsiteY1" fmla="*/ 595424 h 779721"/>
                    <a:gd name="connsiteX2" fmla="*/ 248093 w 305220"/>
                    <a:gd name="connsiteY2" fmla="*/ 283535 h 779721"/>
                    <a:gd name="connsiteX3" fmla="*/ 0 w 305220"/>
                    <a:gd name="connsiteY3" fmla="*/ 0 h 779721"/>
                  </a:gdLst>
                  <a:ahLst/>
                  <a:cxnLst>
                    <a:cxn ang="0">
                      <a:pos x="connsiteX0" y="connsiteY0"/>
                    </a:cxn>
                    <a:cxn ang="0">
                      <a:pos x="connsiteX1" y="connsiteY1"/>
                    </a:cxn>
                    <a:cxn ang="0">
                      <a:pos x="connsiteX2" y="connsiteY2"/>
                    </a:cxn>
                    <a:cxn ang="0">
                      <a:pos x="connsiteX3" y="connsiteY3"/>
                    </a:cxn>
                  </a:cxnLst>
                  <a:rect l="l" t="t" r="r" b="b"/>
                  <a:pathLst>
                    <a:path w="305220" h="779721">
                      <a:moveTo>
                        <a:pt x="269359" y="779721"/>
                      </a:moveTo>
                      <a:cubicBezTo>
                        <a:pt x="288851" y="728921"/>
                        <a:pt x="308344" y="678122"/>
                        <a:pt x="304800" y="595424"/>
                      </a:cubicBezTo>
                      <a:cubicBezTo>
                        <a:pt x="301256" y="512726"/>
                        <a:pt x="298893" y="382772"/>
                        <a:pt x="248093" y="283535"/>
                      </a:cubicBezTo>
                      <a:cubicBezTo>
                        <a:pt x="197293" y="184298"/>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94" name="Freeform 149">
                  <a:extLst>
                    <a:ext uri="{FF2B5EF4-FFF2-40B4-BE49-F238E27FC236}">
                      <a16:creationId xmlns:a16="http://schemas.microsoft.com/office/drawing/2014/main" id="{893CAD24-6F11-4C90-9038-78F72F863CC9}"/>
                    </a:ext>
                  </a:extLst>
                </p:cNvPr>
                <p:cNvSpPr/>
                <p:nvPr/>
              </p:nvSpPr>
              <p:spPr>
                <a:xfrm>
                  <a:off x="659219" y="4896293"/>
                  <a:ext cx="450165" cy="404037"/>
                </a:xfrm>
                <a:custGeom>
                  <a:avLst/>
                  <a:gdLst>
                    <a:gd name="connsiteX0" fmla="*/ 0 w 450165"/>
                    <a:gd name="connsiteY0" fmla="*/ 404037 h 404037"/>
                    <a:gd name="connsiteX1" fmla="*/ 113414 w 450165"/>
                    <a:gd name="connsiteY1" fmla="*/ 311888 h 404037"/>
                    <a:gd name="connsiteX2" fmla="*/ 198474 w 450165"/>
                    <a:gd name="connsiteY2" fmla="*/ 326065 h 404037"/>
                    <a:gd name="connsiteX3" fmla="*/ 389860 w 450165"/>
                    <a:gd name="connsiteY3" fmla="*/ 375684 h 404037"/>
                    <a:gd name="connsiteX4" fmla="*/ 446567 w 450165"/>
                    <a:gd name="connsiteY4" fmla="*/ 219740 h 404037"/>
                    <a:gd name="connsiteX5" fmla="*/ 304800 w 450165"/>
                    <a:gd name="connsiteY5" fmla="*/ 56707 h 404037"/>
                    <a:gd name="connsiteX6" fmla="*/ 205562 w 450165"/>
                    <a:gd name="connsiteY6" fmla="*/ 0 h 404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165" h="404037">
                      <a:moveTo>
                        <a:pt x="0" y="404037"/>
                      </a:moveTo>
                      <a:cubicBezTo>
                        <a:pt x="40167" y="364460"/>
                        <a:pt x="80335" y="324883"/>
                        <a:pt x="113414" y="311888"/>
                      </a:cubicBezTo>
                      <a:cubicBezTo>
                        <a:pt x="146493" y="298893"/>
                        <a:pt x="152400" y="315432"/>
                        <a:pt x="198474" y="326065"/>
                      </a:cubicBezTo>
                      <a:cubicBezTo>
                        <a:pt x="244548" y="336698"/>
                        <a:pt x="348511" y="393405"/>
                        <a:pt x="389860" y="375684"/>
                      </a:cubicBezTo>
                      <a:cubicBezTo>
                        <a:pt x="431209" y="357963"/>
                        <a:pt x="460744" y="272903"/>
                        <a:pt x="446567" y="219740"/>
                      </a:cubicBezTo>
                      <a:cubicBezTo>
                        <a:pt x="432390" y="166577"/>
                        <a:pt x="344967" y="93330"/>
                        <a:pt x="304800" y="56707"/>
                      </a:cubicBezTo>
                      <a:cubicBezTo>
                        <a:pt x="264633" y="20084"/>
                        <a:pt x="205562" y="0"/>
                        <a:pt x="20556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95" name="Freeform 150">
                  <a:extLst>
                    <a:ext uri="{FF2B5EF4-FFF2-40B4-BE49-F238E27FC236}">
                      <a16:creationId xmlns:a16="http://schemas.microsoft.com/office/drawing/2014/main" id="{E39AF620-1364-42A5-807E-1826B7E75395}"/>
                    </a:ext>
                  </a:extLst>
                </p:cNvPr>
                <p:cNvSpPr/>
                <p:nvPr/>
              </p:nvSpPr>
              <p:spPr>
                <a:xfrm>
                  <a:off x="1036899" y="5264888"/>
                  <a:ext cx="444571" cy="779721"/>
                </a:xfrm>
                <a:custGeom>
                  <a:avLst/>
                  <a:gdLst>
                    <a:gd name="connsiteX0" fmla="*/ 12180 w 444571"/>
                    <a:gd name="connsiteY0" fmla="*/ 0 h 779721"/>
                    <a:gd name="connsiteX1" fmla="*/ 54710 w 444571"/>
                    <a:gd name="connsiteY1" fmla="*/ 226828 h 779721"/>
                    <a:gd name="connsiteX2" fmla="*/ 444571 w 444571"/>
                    <a:gd name="connsiteY2" fmla="*/ 779721 h 779721"/>
                  </a:gdLst>
                  <a:ahLst/>
                  <a:cxnLst>
                    <a:cxn ang="0">
                      <a:pos x="connsiteX0" y="connsiteY0"/>
                    </a:cxn>
                    <a:cxn ang="0">
                      <a:pos x="connsiteX1" y="connsiteY1"/>
                    </a:cxn>
                    <a:cxn ang="0">
                      <a:pos x="connsiteX2" y="connsiteY2"/>
                    </a:cxn>
                  </a:cxnLst>
                  <a:rect l="l" t="t" r="r" b="b"/>
                  <a:pathLst>
                    <a:path w="444571" h="779721">
                      <a:moveTo>
                        <a:pt x="12180" y="0"/>
                      </a:moveTo>
                      <a:cubicBezTo>
                        <a:pt x="-2588" y="48437"/>
                        <a:pt x="-17355" y="96875"/>
                        <a:pt x="54710" y="226828"/>
                      </a:cubicBezTo>
                      <a:cubicBezTo>
                        <a:pt x="126775" y="356782"/>
                        <a:pt x="285673" y="568251"/>
                        <a:pt x="444571" y="77972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96" name="Freeform 151">
                  <a:extLst>
                    <a:ext uri="{FF2B5EF4-FFF2-40B4-BE49-F238E27FC236}">
                      <a16:creationId xmlns:a16="http://schemas.microsoft.com/office/drawing/2014/main" id="{6A2C5F34-66B7-404C-8BCD-8FE15DD103B7}"/>
                    </a:ext>
                  </a:extLst>
                </p:cNvPr>
                <p:cNvSpPr/>
                <p:nvPr/>
              </p:nvSpPr>
              <p:spPr>
                <a:xfrm>
                  <a:off x="1205023" y="4832342"/>
                  <a:ext cx="504852" cy="850760"/>
                </a:xfrm>
                <a:custGeom>
                  <a:avLst/>
                  <a:gdLst>
                    <a:gd name="connsiteX0" fmla="*/ 0 w 467832"/>
                    <a:gd name="connsiteY0" fmla="*/ 857693 h 857693"/>
                    <a:gd name="connsiteX1" fmla="*/ 233916 w 467832"/>
                    <a:gd name="connsiteY1" fmla="*/ 701749 h 857693"/>
                    <a:gd name="connsiteX2" fmla="*/ 340242 w 467832"/>
                    <a:gd name="connsiteY2" fmla="*/ 482009 h 857693"/>
                    <a:gd name="connsiteX3" fmla="*/ 304800 w 467832"/>
                    <a:gd name="connsiteY3" fmla="*/ 205563 h 857693"/>
                    <a:gd name="connsiteX4" fmla="*/ 467832 w 467832"/>
                    <a:gd name="connsiteY4" fmla="*/ 0 h 8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832" h="857693">
                      <a:moveTo>
                        <a:pt x="0" y="857693"/>
                      </a:moveTo>
                      <a:cubicBezTo>
                        <a:pt x="88604" y="811028"/>
                        <a:pt x="177209" y="764363"/>
                        <a:pt x="233916" y="701749"/>
                      </a:cubicBezTo>
                      <a:cubicBezTo>
                        <a:pt x="290623" y="639135"/>
                        <a:pt x="328428" y="564707"/>
                        <a:pt x="340242" y="482009"/>
                      </a:cubicBezTo>
                      <a:cubicBezTo>
                        <a:pt x="352056" y="399311"/>
                        <a:pt x="283535" y="285898"/>
                        <a:pt x="304800" y="205563"/>
                      </a:cubicBezTo>
                      <a:cubicBezTo>
                        <a:pt x="326065" y="125228"/>
                        <a:pt x="467832" y="0"/>
                        <a:pt x="467832"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sp>
            <p:nvSpPr>
              <p:cNvPr id="273" name="Freeform 128">
                <a:extLst>
                  <a:ext uri="{FF2B5EF4-FFF2-40B4-BE49-F238E27FC236}">
                    <a16:creationId xmlns:a16="http://schemas.microsoft.com/office/drawing/2014/main" id="{60AD7CB0-AB01-4F55-9681-23FF6FBFE746}"/>
                  </a:ext>
                </a:extLst>
              </p:cNvPr>
              <p:cNvSpPr/>
              <p:nvPr/>
            </p:nvSpPr>
            <p:spPr>
              <a:xfrm>
                <a:off x="637953" y="6010940"/>
                <a:ext cx="226828" cy="205562"/>
              </a:xfrm>
              <a:custGeom>
                <a:avLst/>
                <a:gdLst>
                  <a:gd name="connsiteX0" fmla="*/ 226828 w 226828"/>
                  <a:gd name="connsiteY0" fmla="*/ 0 h 205562"/>
                  <a:gd name="connsiteX1" fmla="*/ 0 w 226828"/>
                  <a:gd name="connsiteY1" fmla="*/ 205562 h 205562"/>
                </a:gdLst>
                <a:ahLst/>
                <a:cxnLst>
                  <a:cxn ang="0">
                    <a:pos x="connsiteX0" y="connsiteY0"/>
                  </a:cxn>
                  <a:cxn ang="0">
                    <a:pos x="connsiteX1" y="connsiteY1"/>
                  </a:cxn>
                </a:cxnLst>
                <a:rect l="l" t="t" r="r" b="b"/>
                <a:pathLst>
                  <a:path w="226828" h="205562">
                    <a:moveTo>
                      <a:pt x="226828" y="0"/>
                    </a:moveTo>
                    <a:lnTo>
                      <a:pt x="0" y="205562"/>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74" name="Freeform 129">
                <a:extLst>
                  <a:ext uri="{FF2B5EF4-FFF2-40B4-BE49-F238E27FC236}">
                    <a16:creationId xmlns:a16="http://schemas.microsoft.com/office/drawing/2014/main" id="{908F9CE2-037C-4289-8759-C26DABEBC72B}"/>
                  </a:ext>
                </a:extLst>
              </p:cNvPr>
              <p:cNvSpPr/>
              <p:nvPr/>
            </p:nvSpPr>
            <p:spPr>
              <a:xfrm>
                <a:off x="552893" y="5755758"/>
                <a:ext cx="248093" cy="21265"/>
              </a:xfrm>
              <a:custGeom>
                <a:avLst/>
                <a:gdLst>
                  <a:gd name="connsiteX0" fmla="*/ 248093 w 248093"/>
                  <a:gd name="connsiteY0" fmla="*/ 0 h 21265"/>
                  <a:gd name="connsiteX1" fmla="*/ 0 w 248093"/>
                  <a:gd name="connsiteY1" fmla="*/ 21265 h 21265"/>
                </a:gdLst>
                <a:ahLst/>
                <a:cxnLst>
                  <a:cxn ang="0">
                    <a:pos x="connsiteX0" y="connsiteY0"/>
                  </a:cxn>
                  <a:cxn ang="0">
                    <a:pos x="connsiteX1" y="connsiteY1"/>
                  </a:cxn>
                </a:cxnLst>
                <a:rect l="l" t="t" r="r" b="b"/>
                <a:pathLst>
                  <a:path w="248093" h="21265">
                    <a:moveTo>
                      <a:pt x="248093" y="0"/>
                    </a:moveTo>
                    <a:lnTo>
                      <a:pt x="0" y="21265"/>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75" name="Freeform 130">
                <a:extLst>
                  <a:ext uri="{FF2B5EF4-FFF2-40B4-BE49-F238E27FC236}">
                    <a16:creationId xmlns:a16="http://schemas.microsoft.com/office/drawing/2014/main" id="{904BF35A-5F50-4070-BF0F-0AE3CA653204}"/>
                  </a:ext>
                </a:extLst>
              </p:cNvPr>
              <p:cNvSpPr/>
              <p:nvPr/>
            </p:nvSpPr>
            <p:spPr>
              <a:xfrm>
                <a:off x="446567" y="5266660"/>
                <a:ext cx="333154" cy="293067"/>
              </a:xfrm>
              <a:custGeom>
                <a:avLst/>
                <a:gdLst>
                  <a:gd name="connsiteX0" fmla="*/ 333154 w 333154"/>
                  <a:gd name="connsiteY0" fmla="*/ 262270 h 293067"/>
                  <a:gd name="connsiteX1" fmla="*/ 191386 w 333154"/>
                  <a:gd name="connsiteY1" fmla="*/ 269359 h 293067"/>
                  <a:gd name="connsiteX2" fmla="*/ 0 w 333154"/>
                  <a:gd name="connsiteY2" fmla="*/ 0 h 293067"/>
                </a:gdLst>
                <a:ahLst/>
                <a:cxnLst>
                  <a:cxn ang="0">
                    <a:pos x="connsiteX0" y="connsiteY0"/>
                  </a:cxn>
                  <a:cxn ang="0">
                    <a:pos x="connsiteX1" y="connsiteY1"/>
                  </a:cxn>
                  <a:cxn ang="0">
                    <a:pos x="connsiteX2" y="connsiteY2"/>
                  </a:cxn>
                </a:cxnLst>
                <a:rect l="l" t="t" r="r" b="b"/>
                <a:pathLst>
                  <a:path w="333154" h="293067">
                    <a:moveTo>
                      <a:pt x="333154" y="262270"/>
                    </a:moveTo>
                    <a:cubicBezTo>
                      <a:pt x="290033" y="287670"/>
                      <a:pt x="246912" y="313071"/>
                      <a:pt x="191386" y="269359"/>
                    </a:cubicBezTo>
                    <a:cubicBezTo>
                      <a:pt x="135860" y="225647"/>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76" name="Freeform 131">
                <a:extLst>
                  <a:ext uri="{FF2B5EF4-FFF2-40B4-BE49-F238E27FC236}">
                    <a16:creationId xmlns:a16="http://schemas.microsoft.com/office/drawing/2014/main" id="{D402C420-ECC5-437D-965C-1EDF9942B28A}"/>
                  </a:ext>
                </a:extLst>
              </p:cNvPr>
              <p:cNvSpPr/>
              <p:nvPr/>
            </p:nvSpPr>
            <p:spPr>
              <a:xfrm>
                <a:off x="772633" y="4933507"/>
                <a:ext cx="127889" cy="248093"/>
              </a:xfrm>
              <a:custGeom>
                <a:avLst/>
                <a:gdLst>
                  <a:gd name="connsiteX0" fmla="*/ 28353 w 127889"/>
                  <a:gd name="connsiteY0" fmla="*/ 248093 h 248093"/>
                  <a:gd name="connsiteX1" fmla="*/ 127590 w 127889"/>
                  <a:gd name="connsiteY1" fmla="*/ 127591 h 248093"/>
                  <a:gd name="connsiteX2" fmla="*/ 0 w 127889"/>
                  <a:gd name="connsiteY2" fmla="*/ 0 h 248093"/>
                </a:gdLst>
                <a:ahLst/>
                <a:cxnLst>
                  <a:cxn ang="0">
                    <a:pos x="connsiteX0" y="connsiteY0"/>
                  </a:cxn>
                  <a:cxn ang="0">
                    <a:pos x="connsiteX1" y="connsiteY1"/>
                  </a:cxn>
                  <a:cxn ang="0">
                    <a:pos x="connsiteX2" y="connsiteY2"/>
                  </a:cxn>
                </a:cxnLst>
                <a:rect l="l" t="t" r="r" b="b"/>
                <a:pathLst>
                  <a:path w="127889" h="248093">
                    <a:moveTo>
                      <a:pt x="28353" y="248093"/>
                    </a:moveTo>
                    <a:cubicBezTo>
                      <a:pt x="80334" y="208516"/>
                      <a:pt x="132315" y="168940"/>
                      <a:pt x="127590" y="127591"/>
                    </a:cubicBezTo>
                    <a:cubicBezTo>
                      <a:pt x="122865" y="86242"/>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77" name="Freeform 132">
                <a:extLst>
                  <a:ext uri="{FF2B5EF4-FFF2-40B4-BE49-F238E27FC236}">
                    <a16:creationId xmlns:a16="http://schemas.microsoft.com/office/drawing/2014/main" id="{66BF694D-74E0-4E57-BDED-0F04890F0EED}"/>
                  </a:ext>
                </a:extLst>
              </p:cNvPr>
              <p:cNvSpPr/>
              <p:nvPr/>
            </p:nvSpPr>
            <p:spPr>
              <a:xfrm>
                <a:off x="1098698" y="5059096"/>
                <a:ext cx="182033" cy="420216"/>
              </a:xfrm>
              <a:custGeom>
                <a:avLst/>
                <a:gdLst>
                  <a:gd name="connsiteX0" fmla="*/ 0 w 182033"/>
                  <a:gd name="connsiteY0" fmla="*/ 9090 h 420216"/>
                  <a:gd name="connsiteX1" fmla="*/ 120502 w 182033"/>
                  <a:gd name="connsiteY1" fmla="*/ 16178 h 420216"/>
                  <a:gd name="connsiteX2" fmla="*/ 177209 w 182033"/>
                  <a:gd name="connsiteY2" fmla="*/ 157946 h 420216"/>
                  <a:gd name="connsiteX3" fmla="*/ 0 w 182033"/>
                  <a:gd name="connsiteY3" fmla="*/ 420216 h 420216"/>
                </a:gdLst>
                <a:ahLst/>
                <a:cxnLst>
                  <a:cxn ang="0">
                    <a:pos x="connsiteX0" y="connsiteY0"/>
                  </a:cxn>
                  <a:cxn ang="0">
                    <a:pos x="connsiteX1" y="connsiteY1"/>
                  </a:cxn>
                  <a:cxn ang="0">
                    <a:pos x="connsiteX2" y="connsiteY2"/>
                  </a:cxn>
                  <a:cxn ang="0">
                    <a:pos x="connsiteX3" y="connsiteY3"/>
                  </a:cxn>
                </a:cxnLst>
                <a:rect l="l" t="t" r="r" b="b"/>
                <a:pathLst>
                  <a:path w="182033" h="420216">
                    <a:moveTo>
                      <a:pt x="0" y="9090"/>
                    </a:moveTo>
                    <a:cubicBezTo>
                      <a:pt x="45483" y="229"/>
                      <a:pt x="90967" y="-8631"/>
                      <a:pt x="120502" y="16178"/>
                    </a:cubicBezTo>
                    <a:cubicBezTo>
                      <a:pt x="150037" y="40987"/>
                      <a:pt x="197293" y="90606"/>
                      <a:pt x="177209" y="157946"/>
                    </a:cubicBezTo>
                    <a:cubicBezTo>
                      <a:pt x="157125" y="225286"/>
                      <a:pt x="0" y="420216"/>
                      <a:pt x="0" y="4202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78" name="Freeform 133">
                <a:extLst>
                  <a:ext uri="{FF2B5EF4-FFF2-40B4-BE49-F238E27FC236}">
                    <a16:creationId xmlns:a16="http://schemas.microsoft.com/office/drawing/2014/main" id="{84FFF468-29BB-44F7-B182-2E466C8509F2}"/>
                  </a:ext>
                </a:extLst>
              </p:cNvPr>
              <p:cNvSpPr/>
              <p:nvPr/>
            </p:nvSpPr>
            <p:spPr>
              <a:xfrm>
                <a:off x="793898" y="5457918"/>
                <a:ext cx="297711" cy="42659"/>
              </a:xfrm>
              <a:custGeom>
                <a:avLst/>
                <a:gdLst>
                  <a:gd name="connsiteX0" fmla="*/ 0 w 297711"/>
                  <a:gd name="connsiteY0" fmla="*/ 42659 h 42659"/>
                  <a:gd name="connsiteX1" fmla="*/ 106325 w 297711"/>
                  <a:gd name="connsiteY1" fmla="*/ 129 h 42659"/>
                  <a:gd name="connsiteX2" fmla="*/ 297711 w 297711"/>
                  <a:gd name="connsiteY2" fmla="*/ 28482 h 42659"/>
                </a:gdLst>
                <a:ahLst/>
                <a:cxnLst>
                  <a:cxn ang="0">
                    <a:pos x="connsiteX0" y="connsiteY0"/>
                  </a:cxn>
                  <a:cxn ang="0">
                    <a:pos x="connsiteX1" y="connsiteY1"/>
                  </a:cxn>
                  <a:cxn ang="0">
                    <a:pos x="connsiteX2" y="connsiteY2"/>
                  </a:cxn>
                </a:cxnLst>
                <a:rect l="l" t="t" r="r" b="b"/>
                <a:pathLst>
                  <a:path w="297711" h="42659">
                    <a:moveTo>
                      <a:pt x="0" y="42659"/>
                    </a:moveTo>
                    <a:cubicBezTo>
                      <a:pt x="28353" y="22575"/>
                      <a:pt x="56707" y="2492"/>
                      <a:pt x="106325" y="129"/>
                    </a:cubicBezTo>
                    <a:cubicBezTo>
                      <a:pt x="155943" y="-2234"/>
                      <a:pt x="297711" y="28482"/>
                      <a:pt x="297711" y="28482"/>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79" name="Freeform 134">
                <a:extLst>
                  <a:ext uri="{FF2B5EF4-FFF2-40B4-BE49-F238E27FC236}">
                    <a16:creationId xmlns:a16="http://schemas.microsoft.com/office/drawing/2014/main" id="{F7221695-2D9C-43E7-9380-E3572EE2B8FF}"/>
                  </a:ext>
                </a:extLst>
              </p:cNvPr>
              <p:cNvSpPr/>
              <p:nvPr/>
            </p:nvSpPr>
            <p:spPr>
              <a:xfrm>
                <a:off x="829340" y="5650097"/>
                <a:ext cx="185278" cy="339577"/>
              </a:xfrm>
              <a:custGeom>
                <a:avLst/>
                <a:gdLst>
                  <a:gd name="connsiteX0" fmla="*/ 0 w 185278"/>
                  <a:gd name="connsiteY0" fmla="*/ 13512 h 339577"/>
                  <a:gd name="connsiteX1" fmla="*/ 163032 w 185278"/>
                  <a:gd name="connsiteY1" fmla="*/ 27689 h 339577"/>
                  <a:gd name="connsiteX2" fmla="*/ 170120 w 185278"/>
                  <a:gd name="connsiteY2" fmla="*/ 261605 h 339577"/>
                  <a:gd name="connsiteX3" fmla="*/ 35441 w 185278"/>
                  <a:gd name="connsiteY3" fmla="*/ 339577 h 339577"/>
                </a:gdLst>
                <a:ahLst/>
                <a:cxnLst>
                  <a:cxn ang="0">
                    <a:pos x="connsiteX0" y="connsiteY0"/>
                  </a:cxn>
                  <a:cxn ang="0">
                    <a:pos x="connsiteX1" y="connsiteY1"/>
                  </a:cxn>
                  <a:cxn ang="0">
                    <a:pos x="connsiteX2" y="connsiteY2"/>
                  </a:cxn>
                  <a:cxn ang="0">
                    <a:pos x="connsiteX3" y="connsiteY3"/>
                  </a:cxn>
                </a:cxnLst>
                <a:rect l="l" t="t" r="r" b="b"/>
                <a:pathLst>
                  <a:path w="185278" h="339577">
                    <a:moveTo>
                      <a:pt x="0" y="13512"/>
                    </a:moveTo>
                    <a:cubicBezTo>
                      <a:pt x="67339" y="-74"/>
                      <a:pt x="134679" y="-13660"/>
                      <a:pt x="163032" y="27689"/>
                    </a:cubicBezTo>
                    <a:cubicBezTo>
                      <a:pt x="191385" y="69038"/>
                      <a:pt x="191385" y="209624"/>
                      <a:pt x="170120" y="261605"/>
                    </a:cubicBezTo>
                    <a:cubicBezTo>
                      <a:pt x="148855" y="313586"/>
                      <a:pt x="35441" y="339577"/>
                      <a:pt x="35441" y="339577"/>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80" name="Freeform 135">
                <a:extLst>
                  <a:ext uri="{FF2B5EF4-FFF2-40B4-BE49-F238E27FC236}">
                    <a16:creationId xmlns:a16="http://schemas.microsoft.com/office/drawing/2014/main" id="{7716DE7D-F98F-4038-A34E-D4635217298F}"/>
                  </a:ext>
                </a:extLst>
              </p:cNvPr>
              <p:cNvSpPr/>
              <p:nvPr/>
            </p:nvSpPr>
            <p:spPr>
              <a:xfrm>
                <a:off x="1020726" y="5833582"/>
                <a:ext cx="233916" cy="219888"/>
              </a:xfrm>
              <a:custGeom>
                <a:avLst/>
                <a:gdLst>
                  <a:gd name="connsiteX0" fmla="*/ 0 w 233916"/>
                  <a:gd name="connsiteY0" fmla="*/ 148 h 219888"/>
                  <a:gd name="connsiteX1" fmla="*/ 134679 w 233916"/>
                  <a:gd name="connsiteY1" fmla="*/ 35590 h 219888"/>
                  <a:gd name="connsiteX2" fmla="*/ 233916 w 233916"/>
                  <a:gd name="connsiteY2" fmla="*/ 219888 h 219888"/>
                </a:gdLst>
                <a:ahLst/>
                <a:cxnLst>
                  <a:cxn ang="0">
                    <a:pos x="connsiteX0" y="connsiteY0"/>
                  </a:cxn>
                  <a:cxn ang="0">
                    <a:pos x="connsiteX1" y="connsiteY1"/>
                  </a:cxn>
                  <a:cxn ang="0">
                    <a:pos x="connsiteX2" y="connsiteY2"/>
                  </a:cxn>
                </a:cxnLst>
                <a:rect l="l" t="t" r="r" b="b"/>
                <a:pathLst>
                  <a:path w="233916" h="219888">
                    <a:moveTo>
                      <a:pt x="0" y="148"/>
                    </a:moveTo>
                    <a:cubicBezTo>
                      <a:pt x="47846" y="-443"/>
                      <a:pt x="95693" y="-1033"/>
                      <a:pt x="134679" y="35590"/>
                    </a:cubicBezTo>
                    <a:cubicBezTo>
                      <a:pt x="173665" y="72213"/>
                      <a:pt x="233916" y="219888"/>
                      <a:pt x="233916" y="21988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81" name="Freeform 136">
                <a:extLst>
                  <a:ext uri="{FF2B5EF4-FFF2-40B4-BE49-F238E27FC236}">
                    <a16:creationId xmlns:a16="http://schemas.microsoft.com/office/drawing/2014/main" id="{F8549464-E80C-4D2E-A0A4-3ECA5E0B8A8B}"/>
                  </a:ext>
                </a:extLst>
              </p:cNvPr>
              <p:cNvSpPr/>
              <p:nvPr/>
            </p:nvSpPr>
            <p:spPr>
              <a:xfrm>
                <a:off x="1176670" y="5380074"/>
                <a:ext cx="155944" cy="248093"/>
              </a:xfrm>
              <a:custGeom>
                <a:avLst/>
                <a:gdLst>
                  <a:gd name="connsiteX0" fmla="*/ 0 w 155944"/>
                  <a:gd name="connsiteY0" fmla="*/ 0 h 248093"/>
                  <a:gd name="connsiteX1" fmla="*/ 155944 w 155944"/>
                  <a:gd name="connsiteY1" fmla="*/ 248093 h 248093"/>
                </a:gdLst>
                <a:ahLst/>
                <a:cxnLst>
                  <a:cxn ang="0">
                    <a:pos x="connsiteX0" y="connsiteY0"/>
                  </a:cxn>
                  <a:cxn ang="0">
                    <a:pos x="connsiteX1" y="connsiteY1"/>
                  </a:cxn>
                </a:cxnLst>
                <a:rect l="l" t="t" r="r" b="b"/>
                <a:pathLst>
                  <a:path w="155944" h="248093">
                    <a:moveTo>
                      <a:pt x="0" y="0"/>
                    </a:moveTo>
                    <a:lnTo>
                      <a:pt x="155944" y="248093"/>
                    </a:ln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82" name="Freeform 137">
                <a:extLst>
                  <a:ext uri="{FF2B5EF4-FFF2-40B4-BE49-F238E27FC236}">
                    <a16:creationId xmlns:a16="http://schemas.microsoft.com/office/drawing/2014/main" id="{FF9C9222-F87D-4296-9485-8D1111081F44}"/>
                  </a:ext>
                </a:extLst>
              </p:cNvPr>
              <p:cNvSpPr/>
              <p:nvPr/>
            </p:nvSpPr>
            <p:spPr>
              <a:xfrm>
                <a:off x="1275907" y="5238307"/>
                <a:ext cx="290623" cy="109489"/>
              </a:xfrm>
              <a:custGeom>
                <a:avLst/>
                <a:gdLst>
                  <a:gd name="connsiteX0" fmla="*/ 0 w 290623"/>
                  <a:gd name="connsiteY0" fmla="*/ 0 h 109489"/>
                  <a:gd name="connsiteX1" fmla="*/ 113414 w 290623"/>
                  <a:gd name="connsiteY1" fmla="*/ 99237 h 109489"/>
                  <a:gd name="connsiteX2" fmla="*/ 290623 w 290623"/>
                  <a:gd name="connsiteY2" fmla="*/ 106326 h 109489"/>
                </a:gdLst>
                <a:ahLst/>
                <a:cxnLst>
                  <a:cxn ang="0">
                    <a:pos x="connsiteX0" y="connsiteY0"/>
                  </a:cxn>
                  <a:cxn ang="0">
                    <a:pos x="connsiteX1" y="connsiteY1"/>
                  </a:cxn>
                  <a:cxn ang="0">
                    <a:pos x="connsiteX2" y="connsiteY2"/>
                  </a:cxn>
                </a:cxnLst>
                <a:rect l="l" t="t" r="r" b="b"/>
                <a:pathLst>
                  <a:path w="290623" h="109489">
                    <a:moveTo>
                      <a:pt x="0" y="0"/>
                    </a:moveTo>
                    <a:cubicBezTo>
                      <a:pt x="32488" y="40758"/>
                      <a:pt x="64977" y="81516"/>
                      <a:pt x="113414" y="99237"/>
                    </a:cubicBezTo>
                    <a:cubicBezTo>
                      <a:pt x="161851" y="116958"/>
                      <a:pt x="290623" y="106326"/>
                      <a:pt x="290623" y="10632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83" name="Freeform 138">
                <a:extLst>
                  <a:ext uri="{FF2B5EF4-FFF2-40B4-BE49-F238E27FC236}">
                    <a16:creationId xmlns:a16="http://schemas.microsoft.com/office/drawing/2014/main" id="{30A7BAAC-3E46-4BE3-B958-7EFA40214963}"/>
                  </a:ext>
                </a:extLst>
              </p:cNvPr>
              <p:cNvSpPr/>
              <p:nvPr/>
            </p:nvSpPr>
            <p:spPr>
              <a:xfrm>
                <a:off x="1254642" y="4735033"/>
                <a:ext cx="276446" cy="378290"/>
              </a:xfrm>
              <a:custGeom>
                <a:avLst/>
                <a:gdLst>
                  <a:gd name="connsiteX0" fmla="*/ 0 w 276446"/>
                  <a:gd name="connsiteY0" fmla="*/ 354418 h 378290"/>
                  <a:gd name="connsiteX1" fmla="*/ 85060 w 276446"/>
                  <a:gd name="connsiteY1" fmla="*/ 354418 h 378290"/>
                  <a:gd name="connsiteX2" fmla="*/ 241005 w 276446"/>
                  <a:gd name="connsiteY2" fmla="*/ 106325 h 378290"/>
                  <a:gd name="connsiteX3" fmla="*/ 276446 w 276446"/>
                  <a:gd name="connsiteY3" fmla="*/ 0 h 378290"/>
                </a:gdLst>
                <a:ahLst/>
                <a:cxnLst>
                  <a:cxn ang="0">
                    <a:pos x="connsiteX0" y="connsiteY0"/>
                  </a:cxn>
                  <a:cxn ang="0">
                    <a:pos x="connsiteX1" y="connsiteY1"/>
                  </a:cxn>
                  <a:cxn ang="0">
                    <a:pos x="connsiteX2" y="connsiteY2"/>
                  </a:cxn>
                  <a:cxn ang="0">
                    <a:pos x="connsiteX3" y="connsiteY3"/>
                  </a:cxn>
                </a:cxnLst>
                <a:rect l="l" t="t" r="r" b="b"/>
                <a:pathLst>
                  <a:path w="276446" h="378290">
                    <a:moveTo>
                      <a:pt x="0" y="354418"/>
                    </a:moveTo>
                    <a:cubicBezTo>
                      <a:pt x="22446" y="375092"/>
                      <a:pt x="44893" y="395767"/>
                      <a:pt x="85060" y="354418"/>
                    </a:cubicBezTo>
                    <a:cubicBezTo>
                      <a:pt x="125228" y="313069"/>
                      <a:pt x="209107" y="165395"/>
                      <a:pt x="241005" y="106325"/>
                    </a:cubicBezTo>
                    <a:cubicBezTo>
                      <a:pt x="272903" y="47255"/>
                      <a:pt x="276446" y="0"/>
                      <a:pt x="276446"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84" name="Freeform 139">
                <a:extLst>
                  <a:ext uri="{FF2B5EF4-FFF2-40B4-BE49-F238E27FC236}">
                    <a16:creationId xmlns:a16="http://schemas.microsoft.com/office/drawing/2014/main" id="{1F29A5BA-9E7B-4BBE-BF47-59A46F06871B}"/>
                  </a:ext>
                </a:extLst>
              </p:cNvPr>
              <p:cNvSpPr/>
              <p:nvPr/>
            </p:nvSpPr>
            <p:spPr>
              <a:xfrm>
                <a:off x="1137532" y="4749209"/>
                <a:ext cx="280142" cy="212651"/>
              </a:xfrm>
              <a:custGeom>
                <a:avLst/>
                <a:gdLst>
                  <a:gd name="connsiteX0" fmla="*/ 10784 w 280142"/>
                  <a:gd name="connsiteY0" fmla="*/ 0 h 212651"/>
                  <a:gd name="connsiteX1" fmla="*/ 32049 w 280142"/>
                  <a:gd name="connsiteY1" fmla="*/ 113414 h 212651"/>
                  <a:gd name="connsiteX2" fmla="*/ 280142 w 280142"/>
                  <a:gd name="connsiteY2" fmla="*/ 212651 h 212651"/>
                </a:gdLst>
                <a:ahLst/>
                <a:cxnLst>
                  <a:cxn ang="0">
                    <a:pos x="connsiteX0" y="connsiteY0"/>
                  </a:cxn>
                  <a:cxn ang="0">
                    <a:pos x="connsiteX1" y="connsiteY1"/>
                  </a:cxn>
                  <a:cxn ang="0">
                    <a:pos x="connsiteX2" y="connsiteY2"/>
                  </a:cxn>
                </a:cxnLst>
                <a:rect l="l" t="t" r="r" b="b"/>
                <a:pathLst>
                  <a:path w="280142" h="212651">
                    <a:moveTo>
                      <a:pt x="10784" y="0"/>
                    </a:moveTo>
                    <a:cubicBezTo>
                      <a:pt x="-1030" y="38986"/>
                      <a:pt x="-12844" y="77972"/>
                      <a:pt x="32049" y="113414"/>
                    </a:cubicBezTo>
                    <a:cubicBezTo>
                      <a:pt x="76942" y="148856"/>
                      <a:pt x="280142" y="212651"/>
                      <a:pt x="280142" y="212651"/>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85" name="Freeform 140">
                <a:extLst>
                  <a:ext uri="{FF2B5EF4-FFF2-40B4-BE49-F238E27FC236}">
                    <a16:creationId xmlns:a16="http://schemas.microsoft.com/office/drawing/2014/main" id="{A53FE19D-E3FE-4B21-B92A-A989759621F4}"/>
                  </a:ext>
                </a:extLst>
              </p:cNvPr>
              <p:cNvSpPr/>
              <p:nvPr/>
            </p:nvSpPr>
            <p:spPr>
              <a:xfrm>
                <a:off x="1842316" y="5538738"/>
                <a:ext cx="234812" cy="265929"/>
              </a:xfrm>
              <a:custGeom>
                <a:avLst/>
                <a:gdLst>
                  <a:gd name="connsiteX0" fmla="*/ 184958 w 234812"/>
                  <a:gd name="connsiteY0" fmla="*/ 259550 h 265929"/>
                  <a:gd name="connsiteX1" fmla="*/ 234577 w 234812"/>
                  <a:gd name="connsiteY1" fmla="*/ 146136 h 265929"/>
                  <a:gd name="connsiteX2" fmla="*/ 170782 w 234812"/>
                  <a:gd name="connsiteY2" fmla="*/ 4369 h 265929"/>
                  <a:gd name="connsiteX3" fmla="*/ 21926 w 234812"/>
                  <a:gd name="connsiteY3" fmla="*/ 53988 h 265929"/>
                  <a:gd name="connsiteX4" fmla="*/ 14837 w 234812"/>
                  <a:gd name="connsiteY4" fmla="*/ 231197 h 265929"/>
                  <a:gd name="connsiteX5" fmla="*/ 184958 w 234812"/>
                  <a:gd name="connsiteY5" fmla="*/ 259550 h 2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812" h="265929">
                    <a:moveTo>
                      <a:pt x="184958" y="259550"/>
                    </a:moveTo>
                    <a:cubicBezTo>
                      <a:pt x="221581" y="245373"/>
                      <a:pt x="236940" y="188666"/>
                      <a:pt x="234577" y="146136"/>
                    </a:cubicBezTo>
                    <a:cubicBezTo>
                      <a:pt x="232214" y="103606"/>
                      <a:pt x="206224" y="19727"/>
                      <a:pt x="170782" y="4369"/>
                    </a:cubicBezTo>
                    <a:cubicBezTo>
                      <a:pt x="135340" y="-10989"/>
                      <a:pt x="47917" y="16183"/>
                      <a:pt x="21926" y="53988"/>
                    </a:cubicBezTo>
                    <a:cubicBezTo>
                      <a:pt x="-4065" y="91793"/>
                      <a:pt x="-7609" y="198118"/>
                      <a:pt x="14837" y="231197"/>
                    </a:cubicBezTo>
                    <a:cubicBezTo>
                      <a:pt x="37283" y="264276"/>
                      <a:pt x="148335" y="273727"/>
                      <a:pt x="184958" y="259550"/>
                    </a:cubicBezTo>
                    <a:close/>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86" name="Freeform 141">
                <a:extLst>
                  <a:ext uri="{FF2B5EF4-FFF2-40B4-BE49-F238E27FC236}">
                    <a16:creationId xmlns:a16="http://schemas.microsoft.com/office/drawing/2014/main" id="{5AE94145-366E-40D4-B506-DA730A3FD7AF}"/>
                  </a:ext>
                </a:extLst>
              </p:cNvPr>
              <p:cNvSpPr/>
              <p:nvPr/>
            </p:nvSpPr>
            <p:spPr>
              <a:xfrm>
                <a:off x="1332614" y="5621079"/>
                <a:ext cx="235700" cy="318977"/>
              </a:xfrm>
              <a:custGeom>
                <a:avLst/>
                <a:gdLst>
                  <a:gd name="connsiteX0" fmla="*/ 99237 w 235700"/>
                  <a:gd name="connsiteY0" fmla="*/ 318977 h 318977"/>
                  <a:gd name="connsiteX1" fmla="*/ 219739 w 235700"/>
                  <a:gd name="connsiteY1" fmla="*/ 269358 h 318977"/>
                  <a:gd name="connsiteX2" fmla="*/ 219739 w 235700"/>
                  <a:gd name="connsiteY2" fmla="*/ 85061 h 318977"/>
                  <a:gd name="connsiteX3" fmla="*/ 85060 w 235700"/>
                  <a:gd name="connsiteY3" fmla="*/ 85061 h 318977"/>
                  <a:gd name="connsiteX4" fmla="*/ 0 w 235700"/>
                  <a:gd name="connsiteY4" fmla="*/ 0 h 31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00" h="318977">
                    <a:moveTo>
                      <a:pt x="99237" y="318977"/>
                    </a:moveTo>
                    <a:cubicBezTo>
                      <a:pt x="149446" y="313660"/>
                      <a:pt x="199655" y="308344"/>
                      <a:pt x="219739" y="269358"/>
                    </a:cubicBezTo>
                    <a:cubicBezTo>
                      <a:pt x="239823" y="230372"/>
                      <a:pt x="242186" y="115777"/>
                      <a:pt x="219739" y="85061"/>
                    </a:cubicBezTo>
                    <a:cubicBezTo>
                      <a:pt x="197293" y="54345"/>
                      <a:pt x="121683" y="99238"/>
                      <a:pt x="85060" y="85061"/>
                    </a:cubicBezTo>
                    <a:cubicBezTo>
                      <a:pt x="48437" y="70884"/>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87" name="Freeform 142">
                <a:extLst>
                  <a:ext uri="{FF2B5EF4-FFF2-40B4-BE49-F238E27FC236}">
                    <a16:creationId xmlns:a16="http://schemas.microsoft.com/office/drawing/2014/main" id="{22E349ED-0761-4230-952F-C982253B152D}"/>
                  </a:ext>
                </a:extLst>
              </p:cNvPr>
              <p:cNvSpPr/>
              <p:nvPr/>
            </p:nvSpPr>
            <p:spPr>
              <a:xfrm>
                <a:off x="1531088" y="5605113"/>
                <a:ext cx="311889" cy="86850"/>
              </a:xfrm>
              <a:custGeom>
                <a:avLst/>
                <a:gdLst>
                  <a:gd name="connsiteX0" fmla="*/ 0 w 311889"/>
                  <a:gd name="connsiteY0" fmla="*/ 86850 h 86850"/>
                  <a:gd name="connsiteX1" fmla="*/ 56707 w 311889"/>
                  <a:gd name="connsiteY1" fmla="*/ 1789 h 86850"/>
                  <a:gd name="connsiteX2" fmla="*/ 241005 w 311889"/>
                  <a:gd name="connsiteY2" fmla="*/ 30143 h 86850"/>
                  <a:gd name="connsiteX3" fmla="*/ 311889 w 311889"/>
                  <a:gd name="connsiteY3" fmla="*/ 44320 h 86850"/>
                </a:gdLst>
                <a:ahLst/>
                <a:cxnLst>
                  <a:cxn ang="0">
                    <a:pos x="connsiteX0" y="connsiteY0"/>
                  </a:cxn>
                  <a:cxn ang="0">
                    <a:pos x="connsiteX1" y="connsiteY1"/>
                  </a:cxn>
                  <a:cxn ang="0">
                    <a:pos x="connsiteX2" y="connsiteY2"/>
                  </a:cxn>
                  <a:cxn ang="0">
                    <a:pos x="connsiteX3" y="connsiteY3"/>
                  </a:cxn>
                </a:cxnLst>
                <a:rect l="l" t="t" r="r" b="b"/>
                <a:pathLst>
                  <a:path w="311889" h="86850">
                    <a:moveTo>
                      <a:pt x="0" y="86850"/>
                    </a:moveTo>
                    <a:cubicBezTo>
                      <a:pt x="8270" y="49045"/>
                      <a:pt x="16540" y="11240"/>
                      <a:pt x="56707" y="1789"/>
                    </a:cubicBezTo>
                    <a:cubicBezTo>
                      <a:pt x="96874" y="-7662"/>
                      <a:pt x="198475" y="23054"/>
                      <a:pt x="241005" y="30143"/>
                    </a:cubicBezTo>
                    <a:cubicBezTo>
                      <a:pt x="283535" y="37232"/>
                      <a:pt x="311889" y="44320"/>
                      <a:pt x="311889" y="4432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88" name="Freeform 143">
                <a:extLst>
                  <a:ext uri="{FF2B5EF4-FFF2-40B4-BE49-F238E27FC236}">
                    <a16:creationId xmlns:a16="http://schemas.microsoft.com/office/drawing/2014/main" id="{E4340F21-D87F-4814-AE59-A034E3B76CF8}"/>
                  </a:ext>
                </a:extLst>
              </p:cNvPr>
              <p:cNvSpPr/>
              <p:nvPr/>
            </p:nvSpPr>
            <p:spPr>
              <a:xfrm>
                <a:off x="1734892" y="5755180"/>
                <a:ext cx="115173" cy="369173"/>
              </a:xfrm>
              <a:custGeom>
                <a:avLst/>
                <a:gdLst>
                  <a:gd name="connsiteX0" fmla="*/ 15936 w 115173"/>
                  <a:gd name="connsiteY0" fmla="*/ 369173 h 369173"/>
                  <a:gd name="connsiteX1" fmla="*/ 1759 w 115173"/>
                  <a:gd name="connsiteY1" fmla="*/ 213229 h 369173"/>
                  <a:gd name="connsiteX2" fmla="*/ 51378 w 115173"/>
                  <a:gd name="connsiteY2" fmla="*/ 28932 h 369173"/>
                  <a:gd name="connsiteX3" fmla="*/ 115173 w 115173"/>
                  <a:gd name="connsiteY3" fmla="*/ 578 h 369173"/>
                </a:gdLst>
                <a:ahLst/>
                <a:cxnLst>
                  <a:cxn ang="0">
                    <a:pos x="connsiteX0" y="connsiteY0"/>
                  </a:cxn>
                  <a:cxn ang="0">
                    <a:pos x="connsiteX1" y="connsiteY1"/>
                  </a:cxn>
                  <a:cxn ang="0">
                    <a:pos x="connsiteX2" y="connsiteY2"/>
                  </a:cxn>
                  <a:cxn ang="0">
                    <a:pos x="connsiteX3" y="connsiteY3"/>
                  </a:cxn>
                </a:cxnLst>
                <a:rect l="l" t="t" r="r" b="b"/>
                <a:pathLst>
                  <a:path w="115173" h="369173">
                    <a:moveTo>
                      <a:pt x="15936" y="369173"/>
                    </a:moveTo>
                    <a:cubicBezTo>
                      <a:pt x="5894" y="319554"/>
                      <a:pt x="-4148" y="269936"/>
                      <a:pt x="1759" y="213229"/>
                    </a:cubicBezTo>
                    <a:cubicBezTo>
                      <a:pt x="7666" y="156522"/>
                      <a:pt x="32476" y="64374"/>
                      <a:pt x="51378" y="28932"/>
                    </a:cubicBezTo>
                    <a:cubicBezTo>
                      <a:pt x="70280" y="-6510"/>
                      <a:pt x="115173" y="578"/>
                      <a:pt x="115173" y="578"/>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89" name="Freeform 144">
                <a:extLst>
                  <a:ext uri="{FF2B5EF4-FFF2-40B4-BE49-F238E27FC236}">
                    <a16:creationId xmlns:a16="http://schemas.microsoft.com/office/drawing/2014/main" id="{3D8260BA-0E6A-4BE8-81E0-EC2DCBA9C6E1}"/>
                  </a:ext>
                </a:extLst>
              </p:cNvPr>
              <p:cNvSpPr/>
              <p:nvPr/>
            </p:nvSpPr>
            <p:spPr>
              <a:xfrm>
                <a:off x="1566530" y="5330456"/>
                <a:ext cx="375684" cy="212651"/>
              </a:xfrm>
              <a:custGeom>
                <a:avLst/>
                <a:gdLst>
                  <a:gd name="connsiteX0" fmla="*/ 375684 w 375684"/>
                  <a:gd name="connsiteY0" fmla="*/ 212651 h 212651"/>
                  <a:gd name="connsiteX1" fmla="*/ 106326 w 375684"/>
                  <a:gd name="connsiteY1" fmla="*/ 148856 h 212651"/>
                  <a:gd name="connsiteX2" fmla="*/ 120503 w 375684"/>
                  <a:gd name="connsiteY2" fmla="*/ 35442 h 212651"/>
                  <a:gd name="connsiteX3" fmla="*/ 0 w 375684"/>
                  <a:gd name="connsiteY3" fmla="*/ 0 h 212651"/>
                </a:gdLst>
                <a:ahLst/>
                <a:cxnLst>
                  <a:cxn ang="0">
                    <a:pos x="connsiteX0" y="connsiteY0"/>
                  </a:cxn>
                  <a:cxn ang="0">
                    <a:pos x="connsiteX1" y="connsiteY1"/>
                  </a:cxn>
                  <a:cxn ang="0">
                    <a:pos x="connsiteX2" y="connsiteY2"/>
                  </a:cxn>
                  <a:cxn ang="0">
                    <a:pos x="connsiteX3" y="connsiteY3"/>
                  </a:cxn>
                </a:cxnLst>
                <a:rect l="l" t="t" r="r" b="b"/>
                <a:pathLst>
                  <a:path w="375684" h="212651">
                    <a:moveTo>
                      <a:pt x="375684" y="212651"/>
                    </a:moveTo>
                    <a:cubicBezTo>
                      <a:pt x="262270" y="195521"/>
                      <a:pt x="148856" y="178391"/>
                      <a:pt x="106326" y="148856"/>
                    </a:cubicBezTo>
                    <a:cubicBezTo>
                      <a:pt x="63796" y="119321"/>
                      <a:pt x="138224" y="60251"/>
                      <a:pt x="120503" y="35442"/>
                    </a:cubicBezTo>
                    <a:cubicBezTo>
                      <a:pt x="102782" y="10633"/>
                      <a:pt x="0" y="0"/>
                      <a:pt x="0"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90" name="Freeform 145">
                <a:extLst>
                  <a:ext uri="{FF2B5EF4-FFF2-40B4-BE49-F238E27FC236}">
                    <a16:creationId xmlns:a16="http://schemas.microsoft.com/office/drawing/2014/main" id="{B44039CE-3991-4CB9-9351-D28BF732E0EE}"/>
                  </a:ext>
                </a:extLst>
              </p:cNvPr>
              <p:cNvSpPr/>
              <p:nvPr/>
            </p:nvSpPr>
            <p:spPr>
              <a:xfrm>
                <a:off x="1687033" y="5316240"/>
                <a:ext cx="538716" cy="319016"/>
              </a:xfrm>
              <a:custGeom>
                <a:avLst/>
                <a:gdLst>
                  <a:gd name="connsiteX0" fmla="*/ 0 w 538716"/>
                  <a:gd name="connsiteY0" fmla="*/ 49658 h 319016"/>
                  <a:gd name="connsiteX1" fmla="*/ 77972 w 538716"/>
                  <a:gd name="connsiteY1" fmla="*/ 39 h 319016"/>
                  <a:gd name="connsiteX2" fmla="*/ 283534 w 538716"/>
                  <a:gd name="connsiteY2" fmla="*/ 56746 h 319016"/>
                  <a:gd name="connsiteX3" fmla="*/ 432390 w 538716"/>
                  <a:gd name="connsiteY3" fmla="*/ 212690 h 319016"/>
                  <a:gd name="connsiteX4" fmla="*/ 538716 w 538716"/>
                  <a:gd name="connsiteY4" fmla="*/ 319016 h 319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716" h="319016">
                    <a:moveTo>
                      <a:pt x="0" y="49658"/>
                    </a:moveTo>
                    <a:cubicBezTo>
                      <a:pt x="15358" y="24258"/>
                      <a:pt x="30716" y="-1142"/>
                      <a:pt x="77972" y="39"/>
                    </a:cubicBezTo>
                    <a:cubicBezTo>
                      <a:pt x="125228" y="1220"/>
                      <a:pt x="224464" y="21304"/>
                      <a:pt x="283534" y="56746"/>
                    </a:cubicBezTo>
                    <a:cubicBezTo>
                      <a:pt x="342604" y="92188"/>
                      <a:pt x="389860" y="168978"/>
                      <a:pt x="432390" y="212690"/>
                    </a:cubicBezTo>
                    <a:cubicBezTo>
                      <a:pt x="474920" y="256402"/>
                      <a:pt x="506818" y="287709"/>
                      <a:pt x="538716" y="319016"/>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91" name="Freeform 146">
                <a:extLst>
                  <a:ext uri="{FF2B5EF4-FFF2-40B4-BE49-F238E27FC236}">
                    <a16:creationId xmlns:a16="http://schemas.microsoft.com/office/drawing/2014/main" id="{1D2661B5-0429-4428-8C01-5E406A77DD6E}"/>
                  </a:ext>
                </a:extLst>
              </p:cNvPr>
              <p:cNvSpPr/>
              <p:nvPr/>
            </p:nvSpPr>
            <p:spPr>
              <a:xfrm>
                <a:off x="1729524" y="4919330"/>
                <a:ext cx="127629" cy="396949"/>
              </a:xfrm>
              <a:custGeom>
                <a:avLst/>
                <a:gdLst>
                  <a:gd name="connsiteX0" fmla="*/ 49657 w 127629"/>
                  <a:gd name="connsiteY0" fmla="*/ 396949 h 396949"/>
                  <a:gd name="connsiteX1" fmla="*/ 39 w 127629"/>
                  <a:gd name="connsiteY1" fmla="*/ 248093 h 396949"/>
                  <a:gd name="connsiteX2" fmla="*/ 56746 w 127629"/>
                  <a:gd name="connsiteY2" fmla="*/ 70884 h 396949"/>
                  <a:gd name="connsiteX3" fmla="*/ 127629 w 127629"/>
                  <a:gd name="connsiteY3" fmla="*/ 0 h 396949"/>
                </a:gdLst>
                <a:ahLst/>
                <a:cxnLst>
                  <a:cxn ang="0">
                    <a:pos x="connsiteX0" y="connsiteY0"/>
                  </a:cxn>
                  <a:cxn ang="0">
                    <a:pos x="connsiteX1" y="connsiteY1"/>
                  </a:cxn>
                  <a:cxn ang="0">
                    <a:pos x="connsiteX2" y="connsiteY2"/>
                  </a:cxn>
                  <a:cxn ang="0">
                    <a:pos x="connsiteX3" y="connsiteY3"/>
                  </a:cxn>
                </a:cxnLst>
                <a:rect l="l" t="t" r="r" b="b"/>
                <a:pathLst>
                  <a:path w="127629" h="396949">
                    <a:moveTo>
                      <a:pt x="49657" y="396949"/>
                    </a:moveTo>
                    <a:cubicBezTo>
                      <a:pt x="24257" y="349693"/>
                      <a:pt x="-1142" y="302437"/>
                      <a:pt x="39" y="248093"/>
                    </a:cubicBezTo>
                    <a:cubicBezTo>
                      <a:pt x="1220" y="193749"/>
                      <a:pt x="35481" y="112233"/>
                      <a:pt x="56746" y="70884"/>
                    </a:cubicBezTo>
                    <a:cubicBezTo>
                      <a:pt x="78011" y="29535"/>
                      <a:pt x="127629" y="0"/>
                      <a:pt x="127629" y="0"/>
                    </a:cubicBezTo>
                  </a:path>
                </a:pathLst>
              </a:cu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grpSp>
        <p:grpSp>
          <p:nvGrpSpPr>
            <p:cNvPr id="259" name="Group 258">
              <a:extLst>
                <a:ext uri="{FF2B5EF4-FFF2-40B4-BE49-F238E27FC236}">
                  <a16:creationId xmlns:a16="http://schemas.microsoft.com/office/drawing/2014/main" id="{2729A07A-6078-43B2-A3A6-61EB9CFF288D}"/>
                </a:ext>
              </a:extLst>
            </p:cNvPr>
            <p:cNvGrpSpPr/>
            <p:nvPr/>
          </p:nvGrpSpPr>
          <p:grpSpPr>
            <a:xfrm>
              <a:off x="4444668" y="4937994"/>
              <a:ext cx="1335655" cy="1172116"/>
              <a:chOff x="5193507" y="1662241"/>
              <a:chExt cx="1211376" cy="1158284"/>
            </a:xfrm>
          </p:grpSpPr>
          <p:sp>
            <p:nvSpPr>
              <p:cNvPr id="268" name="Rectangle 267">
                <a:extLst>
                  <a:ext uri="{FF2B5EF4-FFF2-40B4-BE49-F238E27FC236}">
                    <a16:creationId xmlns:a16="http://schemas.microsoft.com/office/drawing/2014/main" id="{E9368C28-434F-407A-83F5-E0D38D54DD54}"/>
                  </a:ext>
                </a:extLst>
              </p:cNvPr>
              <p:cNvSpPr/>
              <p:nvPr/>
            </p:nvSpPr>
            <p:spPr>
              <a:xfrm>
                <a:off x="5193507" y="1662241"/>
                <a:ext cx="1085938" cy="1074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a:endParaRPr lang="en-US" sz="1579">
                  <a:solidFill>
                    <a:prstClr val="white"/>
                  </a:solidFill>
                  <a:latin typeface="Calibri" panose="020F0502020204030204"/>
                </a:endParaRPr>
              </a:p>
            </p:txBody>
          </p:sp>
          <p:sp>
            <p:nvSpPr>
              <p:cNvPr id="269" name="TextBox 268">
                <a:extLst>
                  <a:ext uri="{FF2B5EF4-FFF2-40B4-BE49-F238E27FC236}">
                    <a16:creationId xmlns:a16="http://schemas.microsoft.com/office/drawing/2014/main" id="{44DB0C01-037F-4685-A602-3A0017EBE13F}"/>
                  </a:ext>
                </a:extLst>
              </p:cNvPr>
              <p:cNvSpPr txBox="1"/>
              <p:nvPr/>
            </p:nvSpPr>
            <p:spPr>
              <a:xfrm>
                <a:off x="5226501" y="1662241"/>
                <a:ext cx="1178382" cy="1158284"/>
              </a:xfrm>
              <a:prstGeom prst="rect">
                <a:avLst/>
              </a:prstGeom>
              <a:noFill/>
            </p:spPr>
            <p:txBody>
              <a:bodyPr wrap="square" rtlCol="0">
                <a:spAutoFit/>
              </a:bodyPr>
              <a:lstStyle/>
              <a:p>
                <a:pPr defTabSz="802020"/>
                <a:r>
                  <a:rPr lang="en-US" sz="702" dirty="0">
                    <a:solidFill>
                      <a:prstClr val="black"/>
                    </a:solidFill>
                    <a:latin typeface="Courier New" charset="0"/>
                    <a:ea typeface="Courier New" charset="0"/>
                    <a:cs typeface="Courier New" charset="0"/>
                  </a:rPr>
                  <a:t> </a:t>
                </a:r>
                <a:r>
                  <a:rPr lang="en-US" sz="877" dirty="0">
                    <a:solidFill>
                      <a:prstClr val="black"/>
                    </a:solidFill>
                    <a:latin typeface="Courier New" charset="0"/>
                    <a:ea typeface="Courier New" charset="0"/>
                    <a:cs typeface="Courier New" charset="0"/>
                  </a:rPr>
                  <a:t>Pop Male  Fem</a:t>
                </a:r>
              </a:p>
              <a:p>
                <a:pPr defTabSz="802020"/>
                <a:r>
                  <a:rPr lang="en-US" sz="877" dirty="0">
                    <a:solidFill>
                      <a:prstClr val="black"/>
                    </a:solidFill>
                    <a:latin typeface="Courier New" charset="0"/>
                    <a:ea typeface="Courier New" charset="0"/>
                    <a:cs typeface="Courier New" charset="0"/>
                  </a:rPr>
                  <a:t>3800 1900 1900</a:t>
                </a:r>
              </a:p>
              <a:p>
                <a:pPr defTabSz="802020"/>
                <a:r>
                  <a:rPr lang="en-US" sz="877" dirty="0">
                    <a:solidFill>
                      <a:prstClr val="black"/>
                    </a:solidFill>
                    <a:latin typeface="Courier New" charset="0"/>
                    <a:ea typeface="Courier New" charset="0"/>
                    <a:cs typeface="Courier New" charset="0"/>
                  </a:rPr>
                  <a:t>3600 1800 1800</a:t>
                </a:r>
              </a:p>
              <a:p>
                <a:pPr defTabSz="802020"/>
                <a:r>
                  <a:rPr lang="en-US" sz="877" dirty="0">
                    <a:solidFill>
                      <a:prstClr val="black"/>
                    </a:solidFill>
                    <a:latin typeface="Courier New" charset="0"/>
                    <a:ea typeface="Courier New" charset="0"/>
                    <a:cs typeface="Courier New" charset="0"/>
                  </a:rPr>
                  <a:t>3200 1600 1600</a:t>
                </a:r>
              </a:p>
              <a:p>
                <a:pPr defTabSz="802020"/>
                <a:r>
                  <a:rPr lang="en-US" sz="877" dirty="0">
                    <a:solidFill>
                      <a:prstClr val="black"/>
                    </a:solidFill>
                    <a:latin typeface="Courier New" charset="0"/>
                    <a:ea typeface="Courier New" charset="0"/>
                    <a:cs typeface="Courier New" charset="0"/>
                  </a:rPr>
                  <a:t>2800 1400 1400</a:t>
                </a:r>
              </a:p>
              <a:p>
                <a:pPr defTabSz="802020"/>
                <a:r>
                  <a:rPr lang="en-US" sz="877" dirty="0">
                    <a:solidFill>
                      <a:prstClr val="black"/>
                    </a:solidFill>
                    <a:latin typeface="Courier New" charset="0"/>
                    <a:ea typeface="Courier New" charset="0"/>
                    <a:cs typeface="Courier New" charset="0"/>
                  </a:rPr>
                  <a:t>2600 1300 1300</a:t>
                </a:r>
              </a:p>
              <a:p>
                <a:pPr defTabSz="802020"/>
                <a:r>
                  <a:rPr lang="en-US" sz="877" dirty="0">
                    <a:solidFill>
                      <a:prstClr val="black"/>
                    </a:solidFill>
                    <a:latin typeface="Courier New" charset="0"/>
                    <a:ea typeface="Courier New" charset="0"/>
                    <a:cs typeface="Courier New" charset="0"/>
                  </a:rPr>
                  <a:t>2400 1200 1200</a:t>
                </a:r>
              </a:p>
              <a:p>
                <a:pPr defTabSz="802020"/>
                <a:r>
                  <a:rPr lang="en-US" sz="877" dirty="0">
                    <a:solidFill>
                      <a:prstClr val="black"/>
                    </a:solidFill>
                    <a:latin typeface="Courier New" charset="0"/>
                    <a:ea typeface="Courier New" charset="0"/>
                    <a:cs typeface="Courier New" charset="0"/>
                  </a:rPr>
                  <a:t>2200 1100 1100</a:t>
                </a:r>
              </a:p>
            </p:txBody>
          </p:sp>
        </p:grpSp>
        <p:sp>
          <p:nvSpPr>
            <p:cNvPr id="260" name="Rectangle 259">
              <a:extLst>
                <a:ext uri="{FF2B5EF4-FFF2-40B4-BE49-F238E27FC236}">
                  <a16:creationId xmlns:a16="http://schemas.microsoft.com/office/drawing/2014/main" id="{9FACB1FA-26F5-41AD-BA1A-E66961F61E0E}"/>
                </a:ext>
              </a:extLst>
            </p:cNvPr>
            <p:cNvSpPr/>
            <p:nvPr/>
          </p:nvSpPr>
          <p:spPr>
            <a:xfrm>
              <a:off x="2895368" y="6098688"/>
              <a:ext cx="1493075" cy="578363"/>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Admin boundaries</a:t>
              </a:r>
            </a:p>
          </p:txBody>
        </p:sp>
        <p:sp>
          <p:nvSpPr>
            <p:cNvPr id="261" name="Rectangle 260">
              <a:extLst>
                <a:ext uri="{FF2B5EF4-FFF2-40B4-BE49-F238E27FC236}">
                  <a16:creationId xmlns:a16="http://schemas.microsoft.com/office/drawing/2014/main" id="{6C98007A-4DFF-4A93-98F7-7A6291816326}"/>
                </a:ext>
              </a:extLst>
            </p:cNvPr>
            <p:cNvSpPr/>
            <p:nvPr/>
          </p:nvSpPr>
          <p:spPr>
            <a:xfrm>
              <a:off x="4366508" y="6098688"/>
              <a:ext cx="1350989" cy="578363"/>
            </a:xfrm>
            <a:prstGeom prst="rect">
              <a:avLst/>
            </a:prstGeom>
            <a:noFill/>
          </p:spPr>
          <p:txBody>
            <a:bodyPr wrap="square" rtlCol="0">
              <a:spAutoFit/>
            </a:bodyPr>
            <a:lstStyle/>
            <a:p>
              <a:pPr algn="ctr" defTabSz="802020"/>
              <a:r>
                <a:rPr lang="en-US" sz="1400" dirty="0">
                  <a:latin typeface="Arial" panose="020B0604020202020204" pitchFamily="34" charset="0"/>
                  <a:cs typeface="Arial" panose="020B0604020202020204" pitchFamily="34" charset="0"/>
                </a:rPr>
                <a:t>Population figures</a:t>
              </a:r>
            </a:p>
          </p:txBody>
        </p:sp>
        <p:sp>
          <p:nvSpPr>
            <p:cNvPr id="263" name="Rectangle: Rounded Corners 262">
              <a:extLst>
                <a:ext uri="{FF2B5EF4-FFF2-40B4-BE49-F238E27FC236}">
                  <a16:creationId xmlns:a16="http://schemas.microsoft.com/office/drawing/2014/main" id="{7FCF9648-8816-437E-86D9-82E40CA2BCDA}"/>
                </a:ext>
              </a:extLst>
            </p:cNvPr>
            <p:cNvSpPr/>
            <p:nvPr/>
          </p:nvSpPr>
          <p:spPr>
            <a:xfrm>
              <a:off x="3003590" y="4556244"/>
              <a:ext cx="2761828" cy="2381669"/>
            </a:xfrm>
            <a:prstGeom prst="roundRect">
              <a:avLst/>
            </a:prstGeom>
            <a:noFill/>
            <a:ln w="38100">
              <a:solidFill>
                <a:srgbClr val="E56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object 5">
            <a:extLst>
              <a:ext uri="{FF2B5EF4-FFF2-40B4-BE49-F238E27FC236}">
                <a16:creationId xmlns:a16="http://schemas.microsoft.com/office/drawing/2014/main" id="{6721912B-F326-4F4F-AC36-530DA6C89264}"/>
              </a:ext>
            </a:extLst>
          </p:cNvPr>
          <p:cNvSpPr/>
          <p:nvPr/>
        </p:nvSpPr>
        <p:spPr>
          <a:xfrm>
            <a:off x="636569" y="1179945"/>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107947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007" y="1579095"/>
            <a:ext cx="4951285" cy="601503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2666" y="1837209"/>
            <a:ext cx="3345619" cy="5223861"/>
          </a:xfrm>
          <a:prstGeom prst="rect">
            <a:avLst/>
          </a:prstGeom>
          <a:ln w="12700">
            <a:solidFill>
              <a:srgbClr val="FF0000"/>
            </a:solidFill>
          </a:ln>
          <a:effectLst>
            <a:outerShdw blurRad="292100" dist="139700" dir="2700000" algn="tl" rotWithShape="0">
              <a:srgbClr val="333333">
                <a:alpha val="65000"/>
              </a:srgbClr>
            </a:outerShdw>
          </a:effectLst>
        </p:spPr>
      </p:pic>
      <p:sp>
        <p:nvSpPr>
          <p:cNvPr id="8" name="Rectangle 7"/>
          <p:cNvSpPr/>
          <p:nvPr/>
        </p:nvSpPr>
        <p:spPr>
          <a:xfrm>
            <a:off x="2670168" y="4249263"/>
            <a:ext cx="471019" cy="67470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19CD1EFB-D64A-4993-943E-FA6DF6C05E83}"/>
              </a:ext>
            </a:extLst>
          </p:cNvPr>
          <p:cNvSpPr txBox="1"/>
          <p:nvPr/>
        </p:nvSpPr>
        <p:spPr>
          <a:xfrm>
            <a:off x="450435" y="581866"/>
            <a:ext cx="9443068" cy="465805"/>
          </a:xfrm>
          <a:prstGeom prst="rect">
            <a:avLst/>
          </a:prstGeom>
          <a:ln w="25400">
            <a:noFill/>
          </a:ln>
        </p:spPr>
        <p:txBody>
          <a:bodyPr wrap="square" lIns="0" tIns="0" rIns="0" bIns="0" rtlCol="0"/>
          <a:lstStyle>
            <a:defPPr>
              <a:defRPr lang="en-US"/>
            </a:defPPr>
            <a:lvl1pPr>
              <a:defRPr sz="3200" b="1" cap="all">
                <a:latin typeface="Roboto Slab" pitchFamily="2" charset="0"/>
                <a:ea typeface="Roboto Slab" pitchFamily="2" charset="0"/>
              </a:defRPr>
            </a:lvl1pPr>
          </a:lstStyle>
          <a:p>
            <a:r>
              <a:rPr lang="en-US" dirty="0"/>
              <a:t>Administrative Boundaries COD-AB</a:t>
            </a:r>
          </a:p>
        </p:txBody>
      </p:sp>
      <p:sp>
        <p:nvSpPr>
          <p:cNvPr id="9" name="object 5">
            <a:extLst>
              <a:ext uri="{FF2B5EF4-FFF2-40B4-BE49-F238E27FC236}">
                <a16:creationId xmlns:a16="http://schemas.microsoft.com/office/drawing/2014/main" id="{185D23A4-F6C9-4DFC-AEC0-DC798653994A}"/>
              </a:ext>
            </a:extLst>
          </p:cNvPr>
          <p:cNvSpPr/>
          <p:nvPr/>
        </p:nvSpPr>
        <p:spPr>
          <a:xfrm>
            <a:off x="450435" y="1047681"/>
            <a:ext cx="1287145" cy="0"/>
          </a:xfrm>
          <a:custGeom>
            <a:avLst/>
            <a:gdLst/>
            <a:ahLst/>
            <a:cxnLst/>
            <a:rect l="l" t="t" r="r" b="b"/>
            <a:pathLst>
              <a:path w="1287145">
                <a:moveTo>
                  <a:pt x="0" y="0"/>
                </a:moveTo>
                <a:lnTo>
                  <a:pt x="1287005" y="0"/>
                </a:lnTo>
              </a:path>
            </a:pathLst>
          </a:custGeom>
          <a:ln w="25400">
            <a:solidFill>
              <a:srgbClr val="0082DA"/>
            </a:solidFill>
          </a:ln>
        </p:spPr>
        <p:txBody>
          <a:bodyPr wrap="square" lIns="0" tIns="0" rIns="0" bIns="0" rtlCol="0"/>
          <a:lstStyle/>
          <a:p>
            <a:endParaRPr/>
          </a:p>
        </p:txBody>
      </p:sp>
    </p:spTree>
    <p:extLst>
      <p:ext uri="{BB962C8B-B14F-4D97-AF65-F5344CB8AC3E}">
        <p14:creationId xmlns:p14="http://schemas.microsoft.com/office/powerpoint/2010/main" val="1966380550"/>
      </p:ext>
    </p:extLst>
  </p:cSld>
  <p:clrMapOvr>
    <a:masterClrMapping/>
  </p:clrMapOvr>
</p:sld>
</file>

<file path=ppt/theme/theme1.xml><?xml version="1.0" encoding="utf-8"?>
<a:theme xmlns:a="http://schemas.openxmlformats.org/drawingml/2006/main" name="OC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C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5691CAEC2BF84B8F633442B69EBE39" ma:contentTypeVersion="12" ma:contentTypeDescription="Create a new document." ma:contentTypeScope="" ma:versionID="09b52e19de50f4519012d1eb0150a3b9">
  <xsd:schema xmlns:xsd="http://www.w3.org/2001/XMLSchema" xmlns:xs="http://www.w3.org/2001/XMLSchema" xmlns:p="http://schemas.microsoft.com/office/2006/metadata/properties" xmlns:ns2="a05bf79f-e334-4e65-b432-517f06498e50" xmlns:ns3="6c28745d-324f-42d7-b928-daac89c9eecb" targetNamespace="http://schemas.microsoft.com/office/2006/metadata/properties" ma:root="true" ma:fieldsID="b164e92e9e7052d37f3b4867e7218194" ns2:_="" ns3:_="">
    <xsd:import namespace="a05bf79f-e334-4e65-b432-517f06498e50"/>
    <xsd:import namespace="6c28745d-324f-42d7-b928-daac89c9ee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bf79f-e334-4e65-b432-517f06498e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8745d-324f-42d7-b928-daac89c9ee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7B9C62-52B4-4125-94A6-6CE184371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bf79f-e334-4e65-b432-517f06498e50"/>
    <ds:schemaRef ds:uri="6c28745d-324f-42d7-b928-daac89c9e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E9D93C-D04D-47D7-8352-47B6D3B479C8}">
  <ds:schemaRefs>
    <ds:schemaRef ds:uri="http://schemas.microsoft.com/sharepoint/v3/contenttype/forms"/>
  </ds:schemaRefs>
</ds:datastoreItem>
</file>

<file path=customXml/itemProps3.xml><?xml version="1.0" encoding="utf-8"?>
<ds:datastoreItem xmlns:ds="http://schemas.openxmlformats.org/officeDocument/2006/customXml" ds:itemID="{0508EFAD-2A97-44D3-97DE-3DE261D2051E}">
  <ds:schemaRefs>
    <ds:schemaRef ds:uri="http://purl.org/dc/elements/1.1/"/>
    <ds:schemaRef ds:uri="http://schemas.microsoft.com/office/2006/metadata/properties"/>
    <ds:schemaRef ds:uri="a05bf79f-e334-4e65-b432-517f06498e50"/>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6c28745d-324f-42d7-b928-daac89c9eec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OCHA_ppt_template</Template>
  <TotalTime>9785</TotalTime>
  <Words>3373</Words>
  <Application>Microsoft Office PowerPoint</Application>
  <PresentationFormat>Custom</PresentationFormat>
  <Paragraphs>506</Paragraphs>
  <Slides>31</Slides>
  <Notes>27</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46" baseType="lpstr">
      <vt:lpstr>Arial</vt:lpstr>
      <vt:lpstr>Times New Roman</vt:lpstr>
      <vt:lpstr>Calibri</vt:lpstr>
      <vt:lpstr>Calibri Light</vt:lpstr>
      <vt:lpstr>Courier New</vt:lpstr>
      <vt:lpstr>Wingdings</vt:lpstr>
      <vt:lpstr>Roboto Slab</vt:lpstr>
      <vt:lpstr>Avenir Book</vt:lpstr>
      <vt:lpstr>Roboto</vt:lpstr>
      <vt:lpstr>ArialMT</vt:lpstr>
      <vt:lpstr>OCHA template</vt:lpstr>
      <vt:lpstr>Custom Design</vt:lpstr>
      <vt:lpstr>1_OCHA template</vt:lpstr>
      <vt:lpstr>2_Office Theme</vt:lpstr>
      <vt:lpstr>Worksheet</vt:lpstr>
      <vt:lpstr>PowerPoint Presentation</vt:lpstr>
      <vt:lpstr>Topics</vt:lpstr>
      <vt:lpstr>PowerPoint Presentation</vt:lpstr>
      <vt:lpstr>IASC definition of CODs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Country Specific cod (COD-cs)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 Orchison</dc:creator>
  <cp:lastModifiedBy>MACKINNON</cp:lastModifiedBy>
  <cp:revision>39</cp:revision>
  <dcterms:created xsi:type="dcterms:W3CDTF">2020-06-16T07:40:10Z</dcterms:created>
  <dcterms:modified xsi:type="dcterms:W3CDTF">2020-09-03T08:44:16Z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Adobe InDesign CC 13.0 (Windows)</vt:lpwstr>
  </property>
  <property fmtid="{D5CDD505-2E9C-101B-9397-08002B2CF9AE}" pid="4" name="LastSaved">
    <vt:filetime>2018-01-19T00:00:00Z</vt:filetime>
  </property>
  <property fmtid="{D5CDD505-2E9C-101B-9397-08002B2CF9AE}" pid="5" name="ContentTypeId">
    <vt:lpwstr>0x0101004A5691CAEC2BF84B8F633442B69EBE39</vt:lpwstr>
  </property>
</Properties>
</file>