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64" r:id="rId2"/>
    <p:sldId id="275" r:id="rId3"/>
    <p:sldId id="307" r:id="rId4"/>
    <p:sldId id="265" r:id="rId5"/>
    <p:sldId id="266" r:id="rId6"/>
    <p:sldId id="268" r:id="rId7"/>
    <p:sldId id="269" r:id="rId8"/>
    <p:sldId id="270" r:id="rId9"/>
    <p:sldId id="299" r:id="rId10"/>
    <p:sldId id="276" r:id="rId11"/>
    <p:sldId id="332" r:id="rId12"/>
    <p:sldId id="267" r:id="rId13"/>
    <p:sldId id="283" r:id="rId14"/>
    <p:sldId id="306" r:id="rId15"/>
    <p:sldId id="286" r:id="rId16"/>
    <p:sldId id="278" r:id="rId17"/>
    <p:sldId id="309" r:id="rId18"/>
    <p:sldId id="310" r:id="rId19"/>
    <p:sldId id="311" r:id="rId20"/>
    <p:sldId id="322" r:id="rId21"/>
    <p:sldId id="320" r:id="rId22"/>
    <p:sldId id="303" r:id="rId23"/>
    <p:sldId id="323" r:id="rId24"/>
    <p:sldId id="290" r:id="rId25"/>
    <p:sldId id="296" r:id="rId26"/>
    <p:sldId id="324" r:id="rId27"/>
    <p:sldId id="298" r:id="rId28"/>
    <p:sldId id="329" r:id="rId29"/>
    <p:sldId id="327" r:id="rId30"/>
    <p:sldId id="328" r:id="rId31"/>
    <p:sldId id="292" r:id="rId32"/>
    <p:sldId id="287" r:id="rId33"/>
    <p:sldId id="330" r:id="rId34"/>
    <p:sldId id="331" r:id="rId35"/>
    <p:sldId id="279" r:id="rId36"/>
    <p:sldId id="288" r:id="rId37"/>
    <p:sldId id="334" r:id="rId38"/>
    <p:sldId id="333" r:id="rId39"/>
    <p:sldId id="336" r:id="rId40"/>
    <p:sldId id="335" r:id="rId41"/>
    <p:sldId id="26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45" d="100"/>
          <a:sy n="45" d="100"/>
        </p:scale>
        <p:origin x="78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9AEC5-CC09-4C55-AD7D-27A099A27FC2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A93F5-3BD0-4BB5-9993-0BDEC947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2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iwH2CxB0nP4GyuUWcixscUTmQQbILRALPTtTH99oTh8/edit?usp=sharing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rive.google.com/open?id=0B6MPbyrqHBYXbHBzQTRWMlhiNVE" TargetMode="External"/><Relationship Id="rId4" Type="http://schemas.openxmlformats.org/officeDocument/2006/relationships/hyperlink" Target="https://drive.google.com/open?id=0B6MPbyrqHBYXYU42UXRoaE9hVlU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67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what four</a:t>
            </a:r>
            <a:r>
              <a:rPr lang="en-US" baseline="0" dirty="0"/>
              <a:t> levels of admin boundary in Kenya look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060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  <a:p>
            <a:endParaRPr lang="en-US" dirty="0"/>
          </a:p>
          <a:p>
            <a:r>
              <a:rPr lang="en-US" dirty="0"/>
              <a:t>Because they’re more than just a dataset</a:t>
            </a:r>
          </a:p>
          <a:p>
            <a:endParaRPr lang="en-US" dirty="0"/>
          </a:p>
          <a:p>
            <a:r>
              <a:rPr lang="en-US" dirty="0"/>
              <a:t>They are a </a:t>
            </a:r>
            <a:r>
              <a:rPr lang="en-US" u="sng" dirty="0"/>
              <a:t>data standard </a:t>
            </a:r>
            <a:r>
              <a:rPr lang="en-US" dirty="0"/>
              <a:t>and a </a:t>
            </a:r>
            <a:r>
              <a:rPr lang="en-US" u="sng" dirty="0"/>
              <a:t>taxonomy</a:t>
            </a:r>
          </a:p>
          <a:p>
            <a:endParaRPr lang="en-US" dirty="0"/>
          </a:p>
          <a:p>
            <a:r>
              <a:rPr lang="en-US" dirty="0"/>
              <a:t>OCHA’s use of admin boundaries to coordinate data is as old as OCHA, literally</a:t>
            </a:r>
          </a:p>
          <a:p>
            <a:endParaRPr lang="en-US" dirty="0"/>
          </a:p>
          <a:p>
            <a:r>
              <a:rPr lang="en-US" dirty="0"/>
              <a:t>These</a:t>
            </a:r>
            <a:r>
              <a:rPr lang="en-US" baseline="0" dirty="0"/>
              <a:t> are the admin boundaries from Kosovo, created in early 1999 months after DHA was reorganized into OCHA</a:t>
            </a:r>
          </a:p>
          <a:p>
            <a:endParaRPr lang="en-US" baseline="0" dirty="0"/>
          </a:p>
          <a:p>
            <a:r>
              <a:rPr lang="en-US" baseline="0" dirty="0"/>
              <a:t>The column on the left was the origin the term ‘</a:t>
            </a:r>
            <a:r>
              <a:rPr lang="en-US" baseline="0" dirty="0" err="1"/>
              <a:t>Pcode</a:t>
            </a:r>
            <a:r>
              <a:rPr lang="en-US" baseline="0" dirty="0"/>
              <a:t>’ that is still widely used today to describe admin boundaries</a:t>
            </a:r>
          </a:p>
          <a:p>
            <a:endParaRPr lang="en-US" baseline="0" dirty="0"/>
          </a:p>
          <a:p>
            <a:r>
              <a:rPr lang="en-US" dirty="0"/>
              <a:t>Pcodes / admin boundaries let us connect data between agencies, themes and time periods and relate them to a physical location</a:t>
            </a:r>
          </a:p>
          <a:p>
            <a:endParaRPr lang="en-US" dirty="0"/>
          </a:p>
          <a:p>
            <a:r>
              <a:rPr lang="en-US" dirty="0"/>
              <a:t>They’re also a means of aggregating data from individual water points, schools and communities up to bigger units we can work with more easily, like provinces and countries</a:t>
            </a:r>
          </a:p>
          <a:p>
            <a:endParaRPr lang="en-US" dirty="0"/>
          </a:p>
          <a:p>
            <a:r>
              <a:rPr lang="en-US" dirty="0"/>
              <a:t>Everything</a:t>
            </a:r>
            <a:r>
              <a:rPr lang="en-US" baseline="0" dirty="0"/>
              <a:t> on earth falls within one or more administrative boundaries</a:t>
            </a:r>
          </a:p>
          <a:p>
            <a:endParaRPr lang="en-US" baseline="0" dirty="0"/>
          </a:p>
          <a:p>
            <a:r>
              <a:rPr lang="en-US" baseline="0" dirty="0"/>
              <a:t>And that’s why they’re so important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30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throughout the programme cycle.</a:t>
            </a:r>
          </a:p>
          <a:p>
            <a:endParaRPr lang="en-US" dirty="0"/>
          </a:p>
          <a:p>
            <a:r>
              <a:rPr lang="en-US" dirty="0"/>
              <a:t>- Admin</a:t>
            </a:r>
            <a:r>
              <a:rPr lang="en-US" baseline="0" dirty="0"/>
              <a:t> boundaries are one of only two IM ‘MPAs’ under </a:t>
            </a:r>
            <a:r>
              <a:rPr lang="en-US" b="1" baseline="0" dirty="0"/>
              <a:t>preparedness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1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Coming up-to-date</a:t>
            </a:r>
          </a:p>
          <a:p>
            <a:endParaRPr lang="en-US" dirty="0"/>
          </a:p>
          <a:p>
            <a:r>
              <a:rPr lang="en-US" dirty="0"/>
              <a:t>This is simplified mapping of major IM process and products straddling preparedness and response</a:t>
            </a:r>
          </a:p>
          <a:p>
            <a:endParaRPr lang="en-US" dirty="0"/>
          </a:p>
          <a:p>
            <a:r>
              <a:rPr lang="en-US" dirty="0"/>
              <a:t>CODs one of only two MPAs</a:t>
            </a:r>
          </a:p>
          <a:p>
            <a:endParaRPr lang="en-US" dirty="0"/>
          </a:p>
          <a:p>
            <a:r>
              <a:rPr lang="en-US" dirty="0"/>
              <a:t>Feed into most of the products and services at the centre of the HPC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Baseline dataset to help, with population data, initial impact analysis</a:t>
            </a:r>
          </a:p>
          <a:p>
            <a:pPr marL="171450" indent="-171450">
              <a:buFontTx/>
              <a:buChar char="-"/>
            </a:pPr>
            <a:r>
              <a:rPr lang="en-US" dirty="0"/>
              <a:t>Data standard to support intra- and inter-cluster data coordination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Taxonomy feeding HR.info, H.ID, Kobo, NCT and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336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are they?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6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Every country has admin boundaries.</a:t>
            </a:r>
          </a:p>
          <a:p>
            <a:endParaRPr lang="en-US" dirty="0"/>
          </a:p>
          <a:p>
            <a:r>
              <a:rPr lang="en-US" dirty="0"/>
              <a:t>Some are quite simple,</a:t>
            </a:r>
            <a:r>
              <a:rPr lang="en-US" baseline="0" dirty="0"/>
              <a:t> like Switzerland</a:t>
            </a:r>
            <a:endParaRPr lang="en-US" dirty="0"/>
          </a:p>
          <a:p>
            <a:endParaRPr lang="en-US" dirty="0"/>
          </a:p>
          <a:p>
            <a:r>
              <a:rPr lang="en-US" dirty="0"/>
              <a:t>Others more complex:</a:t>
            </a:r>
          </a:p>
          <a:p>
            <a:endParaRPr lang="en-US" dirty="0"/>
          </a:p>
          <a:p>
            <a:r>
              <a:rPr lang="en-US" dirty="0"/>
              <a:t>Korea </a:t>
            </a:r>
            <a:r>
              <a:rPr lang="en-US" baseline="0" dirty="0"/>
              <a:t>has five different types of A1 (province, metropolitan city, Seoul)</a:t>
            </a:r>
          </a:p>
          <a:p>
            <a:endParaRPr lang="en-US" baseline="0" dirty="0"/>
          </a:p>
          <a:p>
            <a:r>
              <a:rPr lang="en-US" baseline="0" dirty="0"/>
              <a:t>USA has tribal entities, a federal district as well as incorporated and trust territories</a:t>
            </a:r>
          </a:p>
          <a:p>
            <a:endParaRPr lang="en-US" baseline="0" dirty="0"/>
          </a:p>
          <a:p>
            <a:r>
              <a:rPr lang="en-US" baseline="0" dirty="0"/>
              <a:t>All operate on basis of ‘nesting’. Lower level admin boundaries should always fit completely within a higher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28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what</a:t>
            </a:r>
            <a:r>
              <a:rPr lang="en-US" baseline="0" dirty="0"/>
              <a:t> the structure in Indonesia looks like</a:t>
            </a:r>
          </a:p>
          <a:p>
            <a:endParaRPr lang="en-US" baseline="0" dirty="0"/>
          </a:p>
          <a:p>
            <a:r>
              <a:rPr lang="en-US" baseline="0" dirty="0"/>
              <a:t>Quite a common model, with different divisions depending on whether the area is rural or urban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388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 three different sources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three are rarely aligned. There is a time lag between boundaries being legal established, codes and names of the new entities being </a:t>
            </a:r>
            <a:r>
              <a:rPr lang="en-US" baseline="0" dirty="0" err="1"/>
              <a:t>formalised</a:t>
            </a:r>
            <a:r>
              <a:rPr lang="en-US" baseline="0" dirty="0"/>
              <a:t>, and spatial data being updated. In some cases the systems may be a year or more out of synch. Why?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Lack of capacity in national governments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Lack of coordination between agencies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Inevitable time lag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Disputes between central &amp; local government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Similar </a:t>
            </a:r>
            <a:r>
              <a:rPr lang="en-US" baseline="0" dirty="0" err="1"/>
              <a:t>discrepansices</a:t>
            </a:r>
            <a:r>
              <a:rPr lang="en-US" baseline="0" dirty="0"/>
              <a:t> happen at local level, where regional authorities are out of sync with national </a:t>
            </a:r>
            <a:r>
              <a:rPr lang="en-US" baseline="0" dirty="0" err="1"/>
              <a:t>suthorities</a:t>
            </a:r>
            <a:r>
              <a:rPr lang="en-US" baseline="0" dirty="0"/>
              <a:t> as well as each 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55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the</a:t>
            </a:r>
            <a:r>
              <a:rPr lang="en-US" baseline="0" dirty="0"/>
              <a:t> most highly-developed countries face these problems, including the US</a:t>
            </a:r>
          </a:p>
          <a:p>
            <a:endParaRPr lang="en-US" baseline="0" dirty="0"/>
          </a:p>
          <a:p>
            <a:r>
              <a:rPr lang="en-US" baseline="0" dirty="0"/>
              <a:t>But especially so in most of the countries we work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967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compounds the problem of multiple agencies sharing responsibility is the frequency of changes</a:t>
            </a:r>
          </a:p>
          <a:p>
            <a:endParaRPr lang="en-US" baseline="0" dirty="0"/>
          </a:p>
          <a:p>
            <a:r>
              <a:rPr lang="en-US" baseline="0" dirty="0"/>
              <a:t>Admin boundaries are regularly shifting</a:t>
            </a:r>
          </a:p>
          <a:p>
            <a:r>
              <a:rPr lang="en-US" baseline="0" dirty="0"/>
              <a:t>The lower down the admin ladder you go, the more frequently they change</a:t>
            </a:r>
          </a:p>
          <a:p>
            <a:r>
              <a:rPr lang="en-US" baseline="0" dirty="0"/>
              <a:t>This shows changes in Indonesia over 10 years</a:t>
            </a:r>
          </a:p>
          <a:p>
            <a:r>
              <a:rPr lang="en-US" baseline="0" dirty="0"/>
              <a:t>Net increases at each admin level</a:t>
            </a:r>
          </a:p>
          <a:p>
            <a:endParaRPr lang="en-US" baseline="0" dirty="0"/>
          </a:p>
          <a:p>
            <a:r>
              <a:rPr lang="en-US" baseline="0" dirty="0"/>
              <a:t>And this certainly underestimates the changes, because it only shows the net change</a:t>
            </a:r>
          </a:p>
          <a:p>
            <a:r>
              <a:rPr lang="en-US" baseline="0" dirty="0"/>
              <a:t>Many more changes of boundaries between two divisions, changes in name, changes in code</a:t>
            </a:r>
          </a:p>
          <a:p>
            <a:endParaRPr lang="en-US" baseline="0" dirty="0"/>
          </a:p>
          <a:p>
            <a:r>
              <a:rPr lang="en-US" baseline="0" dirty="0"/>
              <a:t>The problem? Data gets out of date almost immediately.</a:t>
            </a:r>
          </a:p>
          <a:p>
            <a:r>
              <a:rPr lang="en-US" baseline="0" dirty="0"/>
              <a:t>Indonesia data collected in 2010 will not perfectly match boundaries from 2009 or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54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are they?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36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trying to keep up-to-date is enormously challenging and very expensive in terms of time and resources</a:t>
            </a:r>
          </a:p>
          <a:p>
            <a:endParaRPr lang="en-US" dirty="0"/>
          </a:p>
          <a:p>
            <a:r>
              <a:rPr lang="en-US" dirty="0"/>
              <a:t>And truth is, trying to stay up-to-date across an entire country is </a:t>
            </a:r>
            <a:r>
              <a:rPr lang="en-US" dirty="0" err="1"/>
              <a:t>unecessary</a:t>
            </a:r>
            <a:endParaRPr lang="en-US" dirty="0"/>
          </a:p>
          <a:p>
            <a:endParaRPr lang="en-US" dirty="0"/>
          </a:p>
          <a:p>
            <a:r>
              <a:rPr lang="en-US" dirty="0"/>
              <a:t>Our</a:t>
            </a:r>
            <a:r>
              <a:rPr lang="en-US" baseline="0" dirty="0"/>
              <a:t> preparedness is done mostly at a national level, preparing for events that could happen anywhere in a country</a:t>
            </a:r>
          </a:p>
          <a:p>
            <a:endParaRPr lang="en-US" baseline="0" dirty="0"/>
          </a:p>
          <a:p>
            <a:r>
              <a:rPr lang="en-US" baseline="0" dirty="0"/>
              <a:t>But when those events happen, the response is often geographically </a:t>
            </a:r>
            <a:r>
              <a:rPr lang="en-US" baseline="0" dirty="0" err="1"/>
              <a:t>localised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The red boxes are the affected areas of two earthquakes in Indonesia</a:t>
            </a:r>
          </a:p>
          <a:p>
            <a:endParaRPr lang="en-US" baseline="0" dirty="0"/>
          </a:p>
          <a:p>
            <a:r>
              <a:rPr lang="en-US" baseline="0" dirty="0"/>
              <a:t>So often, the model followed in a preparedness country is twofold</a:t>
            </a:r>
          </a:p>
          <a:p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Obtain and clean the data to a ‘best available’ standard</a:t>
            </a:r>
          </a:p>
          <a:p>
            <a:pPr marL="228600" indent="-228600">
              <a:buAutoNum type="arabicParenR"/>
            </a:pPr>
            <a:r>
              <a:rPr lang="en-US" baseline="0" dirty="0"/>
              <a:t>Build relationships with the data sources and understand the actors who can validate the data in an emergency</a:t>
            </a:r>
          </a:p>
          <a:p>
            <a:pPr marL="228600" indent="-228600">
              <a:buAutoNum type="arabicParenR"/>
            </a:pPr>
            <a:r>
              <a:rPr lang="en-US" baseline="0" dirty="0"/>
              <a:t>After an event, in accordance with the IASC guidance, use those first 48 hours to update and validate the data for the affected area</a:t>
            </a:r>
          </a:p>
          <a:p>
            <a:endParaRPr lang="en-US" baseline="0" dirty="0"/>
          </a:p>
          <a:p>
            <a:r>
              <a:rPr lang="en-US" dirty="0"/>
              <a:t>Even then, we accept that we may not get perfect data, and</a:t>
            </a:r>
            <a:r>
              <a:rPr lang="en-US" baseline="0" dirty="0"/>
              <a:t> that may not be necessary</a:t>
            </a:r>
          </a:p>
          <a:p>
            <a:endParaRPr lang="en-US" baseline="0" dirty="0"/>
          </a:p>
          <a:p>
            <a:r>
              <a:rPr lang="en-US" baseline="0" dirty="0"/>
              <a:t>It can be more useful to have data that are slightly wrong, that everyone is using, than wait for a perfect dataset that’s only used by a few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371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that’s why admin boundaries are rarely perfect </a:t>
            </a:r>
            <a:r>
              <a:rPr lang="mr-IN" dirty="0"/>
              <a:t>–</a:t>
            </a:r>
            <a:r>
              <a:rPr lang="en-US" dirty="0"/>
              <a:t> even in countries like the UK, US or Japan that have well resourced, well coordinated technical bodies</a:t>
            </a:r>
          </a:p>
          <a:p>
            <a:endParaRPr lang="en-US" dirty="0"/>
          </a:p>
          <a:p>
            <a:r>
              <a:rPr lang="en-US" dirty="0"/>
              <a:t>So</a:t>
            </a:r>
            <a:r>
              <a:rPr lang="en-US" baseline="0" dirty="0"/>
              <a:t> what’s our definition of good quality data?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423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admin</a:t>
            </a:r>
            <a:r>
              <a:rPr lang="en-US" baseline="0" dirty="0"/>
              <a:t> boundaries are represented in data form</a:t>
            </a:r>
          </a:p>
          <a:p>
            <a:endParaRPr lang="en-US" baseline="0" dirty="0"/>
          </a:p>
          <a:p>
            <a:r>
              <a:rPr lang="en-US" baseline="0" dirty="0"/>
              <a:t>They have three basic elements</a:t>
            </a:r>
          </a:p>
          <a:p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Spatial data, which enclose the geographic area of the admin </a:t>
            </a:r>
            <a:r>
              <a:rPr lang="en-US" baseline="0" dirty="0" err="1"/>
              <a:t>boundry</a:t>
            </a: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Attribute data, which at a minimum include a unique code (</a:t>
            </a:r>
            <a:r>
              <a:rPr lang="en-US" baseline="0" dirty="0" err="1"/>
              <a:t>pcode</a:t>
            </a:r>
            <a:r>
              <a:rPr lang="en-US" baseline="0" dirty="0"/>
              <a:t>) and a name</a:t>
            </a:r>
          </a:p>
          <a:p>
            <a:pPr marL="228600" indent="-228600">
              <a:buAutoNum type="arabicParenR"/>
            </a:pPr>
            <a:r>
              <a:rPr lang="en-US" baseline="0" dirty="0"/>
              <a:t>Metadata, which describes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The </a:t>
            </a:r>
            <a:r>
              <a:rPr lang="en-US" baseline="0" dirty="0" err="1"/>
              <a:t>pcode</a:t>
            </a:r>
            <a:r>
              <a:rPr lang="en-US" baseline="0" dirty="0"/>
              <a:t> is there in case there are duplicate boundary names. </a:t>
            </a:r>
          </a:p>
          <a:p>
            <a:pPr marL="0" indent="0">
              <a:buNone/>
            </a:pPr>
            <a:r>
              <a:rPr lang="en-US" baseline="0" dirty="0"/>
              <a:t>In the USA for example there are 31 Washington Counties, 26 Jefferson counties and 24 Franklin counties</a:t>
            </a:r>
          </a:p>
          <a:p>
            <a:pPr marL="0" indent="0">
              <a:buNone/>
            </a:pPr>
            <a:r>
              <a:rPr lang="en-US" baseline="0" dirty="0"/>
              <a:t>The </a:t>
            </a:r>
            <a:r>
              <a:rPr lang="en-US" baseline="0" dirty="0" err="1"/>
              <a:t>pcode</a:t>
            </a:r>
            <a:r>
              <a:rPr lang="en-US" baseline="0" dirty="0"/>
              <a:t> is a way to tell each of them apart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endParaRPr lang="en-US" baseline="0" dirty="0"/>
          </a:p>
          <a:p>
            <a:pPr marL="228600" indent="-228600">
              <a:buAutoNum type="arabicParenR"/>
            </a:pPr>
            <a:endParaRPr lang="en-US" baseline="0" dirty="0"/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01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elements of</a:t>
            </a:r>
            <a:r>
              <a:rPr lang="en-US" baseline="0" dirty="0"/>
              <a:t> the ITOS data cleaning process</a:t>
            </a:r>
          </a:p>
          <a:p>
            <a:r>
              <a:rPr lang="en-US" baseline="0" dirty="0"/>
              <a:t>Some very simple to check and fix </a:t>
            </a:r>
            <a:r>
              <a:rPr lang="mr-IN" baseline="0" dirty="0"/>
              <a:t>–</a:t>
            </a:r>
            <a:r>
              <a:rPr lang="en-US" baseline="0" dirty="0"/>
              <a:t> few seconds</a:t>
            </a:r>
          </a:p>
          <a:p>
            <a:r>
              <a:rPr lang="en-US" baseline="0" dirty="0"/>
              <a:t>Others can take quite a bit of time to </a:t>
            </a:r>
            <a:r>
              <a:rPr lang="en-US" baseline="0" dirty="0" err="1"/>
              <a:t>clearn</a:t>
            </a:r>
            <a:endParaRPr lang="en-US" baseline="0" dirty="0"/>
          </a:p>
          <a:p>
            <a:r>
              <a:rPr lang="en-US" baseline="0" dirty="0"/>
              <a:t>But others can take a lot of time because they need to be referred back to the field</a:t>
            </a:r>
          </a:p>
          <a:p>
            <a:r>
              <a:rPr lang="en-US" baseline="0" dirty="0"/>
              <a:t>And this is really the biggest bottleneck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42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Biggest bottleneck is where errors or inconsistencies have to be referred back to the field</a:t>
            </a:r>
          </a:p>
          <a:p>
            <a:pPr marL="171450" indent="-171450">
              <a:buFontTx/>
              <a:buChar char="-"/>
            </a:pPr>
            <a:r>
              <a:rPr lang="en-US" dirty="0"/>
              <a:t>Solution is usually to clean the lowest admin</a:t>
            </a:r>
            <a:r>
              <a:rPr lang="en-US" baseline="0" dirty="0"/>
              <a:t> level, then recreate the upper levels by aggregation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But, any errors in the lowest layer gets copied over to the higher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995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Third element is the metadata</a:t>
            </a:r>
          </a:p>
          <a:p>
            <a:endParaRPr lang="en-US" dirty="0"/>
          </a:p>
          <a:p>
            <a:r>
              <a:rPr lang="en-US" dirty="0"/>
              <a:t>Guidance</a:t>
            </a:r>
            <a:r>
              <a:rPr lang="en-US" baseline="0" dirty="0"/>
              <a:t> called for Dublin Core: 15 fields</a:t>
            </a:r>
          </a:p>
          <a:p>
            <a:r>
              <a:rPr lang="en-US" baseline="0" dirty="0"/>
              <a:t>But not very appropriate for spatial data</a:t>
            </a:r>
          </a:p>
          <a:p>
            <a:endParaRPr lang="en-US" baseline="0" dirty="0"/>
          </a:p>
          <a:p>
            <a:r>
              <a:rPr lang="en-US" baseline="0" dirty="0"/>
              <a:t>Once COD/FOD registry established developed a simplified metadata standard</a:t>
            </a:r>
          </a:p>
          <a:p>
            <a:r>
              <a:rPr lang="en-US" baseline="0" dirty="0"/>
              <a:t>With migration to HDX, settled on the above</a:t>
            </a:r>
          </a:p>
          <a:p>
            <a:r>
              <a:rPr lang="en-US" baseline="0" dirty="0"/>
              <a:t>Simple, but room for interpretation</a:t>
            </a:r>
          </a:p>
          <a:p>
            <a:endParaRPr lang="en-US" baseline="0" dirty="0"/>
          </a:p>
          <a:p>
            <a:r>
              <a:rPr lang="en-US" baseline="0" dirty="0"/>
              <a:t>Title: can vary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950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Not all ITOS countries, e.g. Afghanistan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201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</a:t>
            </a:r>
            <a:r>
              <a:rPr lang="mr-IN" dirty="0"/>
              <a:t>–</a:t>
            </a:r>
            <a:r>
              <a:rPr lang="en-US" dirty="0"/>
              <a:t> could be better </a:t>
            </a:r>
            <a:r>
              <a:rPr lang="en-US" dirty="0" err="1"/>
              <a:t>standardised</a:t>
            </a:r>
            <a:r>
              <a:rPr lang="en-US" dirty="0"/>
              <a:t>, but clear in all</a:t>
            </a:r>
            <a:r>
              <a:rPr lang="en-US" baseline="0" dirty="0"/>
              <a:t> cases </a:t>
            </a:r>
          </a:p>
          <a:p>
            <a:r>
              <a:rPr lang="en-US" baseline="0" dirty="0"/>
              <a:t>Name </a:t>
            </a:r>
            <a:r>
              <a:rPr lang="mr-IN" baseline="0" dirty="0"/>
              <a:t>–</a:t>
            </a:r>
            <a:r>
              <a:rPr lang="en-US" baseline="0" dirty="0"/>
              <a:t> a third don’t follow format, including country name+admin1</a:t>
            </a:r>
          </a:p>
          <a:p>
            <a:r>
              <a:rPr lang="en-US" baseline="0" dirty="0"/>
              <a:t>Source </a:t>
            </a:r>
            <a:r>
              <a:rPr lang="mr-IN" baseline="0" dirty="0"/>
              <a:t>–</a:t>
            </a:r>
            <a:r>
              <a:rPr lang="en-US" baseline="0" dirty="0"/>
              <a:t> acronyms should be spelled out. Sometimes HDX metadata contradicts .</a:t>
            </a:r>
            <a:r>
              <a:rPr lang="en-US" baseline="0" dirty="0" err="1"/>
              <a:t>shp</a:t>
            </a:r>
            <a:r>
              <a:rPr lang="en-US" baseline="0" dirty="0"/>
              <a:t> metadata</a:t>
            </a:r>
          </a:p>
          <a:p>
            <a:r>
              <a:rPr lang="en-US" baseline="0" dirty="0"/>
              <a:t>Contributor </a:t>
            </a:r>
            <a:r>
              <a:rPr lang="mr-IN" baseline="0" dirty="0"/>
              <a:t>–</a:t>
            </a:r>
            <a:r>
              <a:rPr lang="en-US" baseline="0" dirty="0"/>
              <a:t> </a:t>
            </a:r>
          </a:p>
          <a:p>
            <a:r>
              <a:rPr lang="en-US" baseline="0" dirty="0"/>
              <a:t>Date </a:t>
            </a:r>
            <a:r>
              <a:rPr lang="mr-IN" baseline="0" dirty="0"/>
              <a:t>–</a:t>
            </a:r>
            <a:r>
              <a:rPr lang="en-US" baseline="0" dirty="0"/>
              <a:t> one missing (Turkey), but not always clear what date means: Origin? Sourced? Cleaned? Endorsed? Switch to range?</a:t>
            </a:r>
          </a:p>
          <a:p>
            <a:r>
              <a:rPr lang="en-US" baseline="0" dirty="0"/>
              <a:t>Coverage </a:t>
            </a:r>
            <a:r>
              <a:rPr lang="mr-IN" baseline="0" dirty="0"/>
              <a:t>–</a:t>
            </a:r>
            <a:r>
              <a:rPr lang="en-US" baseline="0" dirty="0"/>
              <a:t> also inherent to shapefile</a:t>
            </a:r>
          </a:p>
          <a:p>
            <a:r>
              <a:rPr lang="en-US" baseline="0" dirty="0"/>
              <a:t>Rights </a:t>
            </a:r>
            <a:r>
              <a:rPr lang="mr-IN" baseline="0" dirty="0"/>
              <a:t>–</a:t>
            </a:r>
            <a:r>
              <a:rPr lang="en-US" baseline="0" dirty="0"/>
              <a:t> mostly humanitarian use only. Some link to usage guidance</a:t>
            </a:r>
          </a:p>
          <a:p>
            <a:r>
              <a:rPr lang="en-US" baseline="0" dirty="0"/>
              <a:t>Description - ’methodology’ field doesn’t really fit with CODs, so most are ‘other’. Should provide clearer guidance on what we’re expecting. Afghanistan great example</a:t>
            </a:r>
          </a:p>
          <a:p>
            <a:r>
              <a:rPr lang="en-US" baseline="0" dirty="0"/>
              <a:t>Subject </a:t>
            </a:r>
            <a:r>
              <a:rPr lang="mr-IN" baseline="0" dirty="0"/>
              <a:t>–</a:t>
            </a:r>
            <a:r>
              <a:rPr lang="en-US" baseline="0" dirty="0"/>
              <a:t> Tags not always consistent</a:t>
            </a:r>
          </a:p>
          <a:p>
            <a:endParaRPr lang="en-US" baseline="0" dirty="0"/>
          </a:p>
          <a:p>
            <a:r>
              <a:rPr lang="en-US" b="1" baseline="0" dirty="0"/>
              <a:t>Conclusions &amp; Recommendations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Most datasets have all the required metadata, however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Standardisation</a:t>
            </a:r>
            <a:r>
              <a:rPr lang="en-US" baseline="0" dirty="0"/>
              <a:t> could be improved (e.g. file name, tags)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Improve metadata in HDX: 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Add more information on HDX where required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Copy metadata from SHP to HDX (need to confirm with IMO that this is acceptable, may be for political reasons it is not in HDX)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Improve metadata in SHP (so maintained when file downloaded)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 compliance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Review/revise guidance about COD AB metadata on HDX (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start with this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place on HDX</a:t>
            </a:r>
          </a:p>
          <a:p>
            <a:pPr lvl="2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 IMWG endorsement date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Provide steps to add metadata in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example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example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Hold online metadata clinics with IMOs to review guidance and technical steps in GIS (then ask them to update their CODs by specific date)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Create standard term in HDX for “Administrative Boundaries”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Create tool tips  on HDX metadata entry page so providers understand information that should be provided for each element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Add new types of methodology on HDX that apply to operational data (e.g. compiled, endorsed, processed,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92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far we’ve talked about country operational datasets</a:t>
            </a:r>
          </a:p>
          <a:p>
            <a:r>
              <a:rPr lang="en-US" dirty="0"/>
              <a:t>What happens when we want to map the data regionally or globally?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430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often don’t</a:t>
            </a:r>
            <a:r>
              <a:rPr lang="en-US" baseline="0" dirty="0"/>
              <a:t> match up. Why?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Often uncontroversial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Inaccurate survey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Different resolutions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Different methods (</a:t>
            </a:r>
            <a:r>
              <a:rPr lang="en-US" baseline="0" dirty="0" err="1"/>
              <a:t>digitise</a:t>
            </a:r>
            <a:r>
              <a:rPr lang="en-US" baseline="0" dirty="0"/>
              <a:t> old maps </a:t>
            </a:r>
            <a:r>
              <a:rPr lang="mr-IN" baseline="0" dirty="0"/>
              <a:t>–</a:t>
            </a:r>
            <a:r>
              <a:rPr lang="en-US" baseline="0" dirty="0"/>
              <a:t> GPS </a:t>
            </a:r>
            <a:r>
              <a:rPr lang="mr-IN" baseline="0" dirty="0"/>
              <a:t>–</a:t>
            </a:r>
            <a:r>
              <a:rPr lang="en-US" baseline="0" dirty="0"/>
              <a:t> imagery)</a:t>
            </a:r>
          </a:p>
          <a:p>
            <a:pPr marL="171450" lvl="0" indent="-171450">
              <a:buFontTx/>
              <a:buChar char="-"/>
            </a:pPr>
            <a:r>
              <a:rPr lang="en-US" baseline="0" dirty="0"/>
              <a:t>Sometimes more complicated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Different interpretations of historical boundary definitions</a:t>
            </a:r>
          </a:p>
          <a:p>
            <a:pPr marL="1085850" lvl="2" indent="-171450">
              <a:buFontTx/>
              <a:buChar char="-"/>
            </a:pPr>
            <a:r>
              <a:rPr lang="en-US" baseline="0" dirty="0"/>
              <a:t>Sudan / Egypt border described based on landmarks and directions</a:t>
            </a:r>
          </a:p>
          <a:p>
            <a:pPr marL="1085850" lvl="2" indent="-171450">
              <a:buFontTx/>
              <a:buChar char="-"/>
            </a:pPr>
            <a:r>
              <a:rPr lang="en-US" baseline="0" dirty="0"/>
              <a:t>Shifting natural features, e.g. rivers</a:t>
            </a:r>
          </a:p>
          <a:p>
            <a:pPr marL="1085850" lvl="2" indent="-171450">
              <a:buFontTx/>
              <a:buChar char="-"/>
            </a:pPr>
            <a:endParaRPr lang="en-US" baseline="0" dirty="0"/>
          </a:p>
          <a:p>
            <a:pPr marL="171450" lvl="0" indent="-171450">
              <a:buFontTx/>
              <a:buChar char="-"/>
            </a:pPr>
            <a:r>
              <a:rPr lang="en-US" baseline="0" dirty="0"/>
              <a:t>Can often be cleaned relatively easily</a:t>
            </a:r>
          </a:p>
          <a:p>
            <a:pPr marL="171450" lvl="0" indent="-171450">
              <a:buFontTx/>
              <a:buChar char="-"/>
            </a:pPr>
            <a:r>
              <a:rPr lang="en-US" baseline="0" dirty="0"/>
              <a:t>Can track geographic features or other datasets to ground-truth</a:t>
            </a:r>
          </a:p>
          <a:p>
            <a:pPr marL="171450" lvl="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4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Intended</a:t>
            </a:r>
            <a:r>
              <a:rPr lang="en-US" baseline="0" dirty="0"/>
              <a:t> for use in a response operation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Preparedness: because 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needed in first few days,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and impossible to build from scratch in that time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One of only 2 MPAs under ERP</a:t>
            </a:r>
          </a:p>
          <a:p>
            <a:pPr marL="171450" lvl="0" indent="-171450">
              <a:buFontTx/>
              <a:buChar char="-"/>
            </a:pPr>
            <a:r>
              <a:rPr lang="en-US" baseline="0" dirty="0"/>
              <a:t>Preparedness, but, made available in 48. Why?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Talk about later, but essentially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Recognizes that perfect CODs are near impossible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So update often necessary for specific geographic area affected in a new emergency</a:t>
            </a:r>
          </a:p>
          <a:p>
            <a:pPr marL="171450" lvl="0" indent="-171450">
              <a:buFontTx/>
              <a:buChar char="-"/>
            </a:pPr>
            <a:r>
              <a:rPr lang="en-US" baseline="0" dirty="0"/>
              <a:t>Minimum criteria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Will discuss those criteria later</a:t>
            </a:r>
          </a:p>
          <a:p>
            <a:pPr marL="171450" lvl="0" indent="-171450">
              <a:buFontTx/>
              <a:buChar char="-"/>
            </a:pPr>
            <a:r>
              <a:rPr lang="en-US" baseline="0" dirty="0"/>
              <a:t>National standards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Will also talk about more,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Almost all operations have us in support role to government, so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Important to respect national standards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COs and ROs</a:t>
            </a:r>
            <a:r>
              <a:rPr lang="en-US" baseline="0" dirty="0"/>
              <a:t> are responsible for CODs!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521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But sometimes the issue</a:t>
            </a:r>
            <a:r>
              <a:rPr lang="en-US" baseline="0" dirty="0"/>
              <a:t> is more complex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Like border dispute between ETH and ERI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Dates to Eritrea’s war of independence in 1990s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Independent boundary commission decided on the border, but Ethiopia never accepted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Maps in Ethiopia, including OCHA’s, use the pre-EEBC border while Eritrea uses mostly the post-EEBC (except where they lost territory)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UNCS provides guidance on a handful these borders, mainly around the India, China, Pakistan borders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But there are many, many more disputes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56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Almost</a:t>
            </a:r>
            <a:r>
              <a:rPr lang="en-US" baseline="0" dirty="0"/>
              <a:t> every country has a </a:t>
            </a:r>
            <a:r>
              <a:rPr lang="en-US" baseline="0" dirty="0" err="1"/>
              <a:t>dispite</a:t>
            </a:r>
            <a:r>
              <a:rPr lang="en-US" baseline="0" dirty="0"/>
              <a:t> with one or more if its </a:t>
            </a:r>
            <a:r>
              <a:rPr lang="en-US" baseline="0" dirty="0" err="1"/>
              <a:t>neighours</a:t>
            </a:r>
            <a:r>
              <a:rPr lang="en-US" baseline="0" dirty="0"/>
              <a:t>, including USA, UK and Korea</a:t>
            </a:r>
          </a:p>
          <a:p>
            <a:endParaRPr lang="en-US" baseline="0" dirty="0"/>
          </a:p>
          <a:p>
            <a:r>
              <a:rPr lang="en-US" dirty="0"/>
              <a:t>Many have led to conflict. Since OCHA was created (1998),</a:t>
            </a:r>
            <a:r>
              <a:rPr lang="en-US" baseline="0" dirty="0"/>
              <a:t> involving Serbia, Kosovo, Armenia, Azerbaijan, Ethiopia, Somalia, Eritrea, Djibouti, Cambodia, Thailand, India, Pakistan, China, Israel, Lebanon, Timor </a:t>
            </a:r>
            <a:r>
              <a:rPr lang="en-US" baseline="0" dirty="0" err="1"/>
              <a:t>Leste</a:t>
            </a:r>
            <a:r>
              <a:rPr lang="en-US" baseline="0" dirty="0"/>
              <a:t>, Indonesia, Bangladesh, Sudan, South Sudan, Russia, Georgia and Ukraine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8484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And this is why UNCS refuses to share the data for their country dataset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can</a:t>
            </a:r>
            <a:r>
              <a:rPr lang="en-US" baseline="0" dirty="0"/>
              <a:t> use it to create products, but you won’t find it on HDX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Instead, HDX has a US government equivalent dataset, which does not match our own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Similar dataset, including sub-national, maintained by WFP/FAO </a:t>
            </a:r>
            <a:r>
              <a:rPr lang="mr-IN" baseline="0" dirty="0"/>
              <a:t>–</a:t>
            </a:r>
            <a:r>
              <a:rPr lang="en-US" baseline="0" dirty="0"/>
              <a:t> GAUL, but also not public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So issues facing us to produce a seamless border dataset: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What’s our base layer. UNCS? Then can’t share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GAUL? Also can’t share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996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Paraphrased from George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98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There are other existing global datasets, but</a:t>
            </a:r>
            <a:r>
              <a:rPr lang="en-US" baseline="0" dirty="0"/>
              <a:t> OCHA CODs are generally more likely to be current (e.g. GAUL will usually use in-country CODs)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0414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Paraphrased from George Box</a:t>
            </a:r>
          </a:p>
          <a:p>
            <a:endParaRPr lang="en-US" dirty="0"/>
          </a:p>
          <a:p>
            <a:r>
              <a:rPr lang="en-US" dirty="0"/>
              <a:t>1) Our job is not to provide perfect data on administrative boundaries. Our job is to provide a data standard to support humanitarian action. </a:t>
            </a:r>
          </a:p>
          <a:p>
            <a:endParaRPr lang="en-US" dirty="0"/>
          </a:p>
          <a:p>
            <a:r>
              <a:rPr lang="en-US" dirty="0"/>
              <a:t>Sometimes compromises</a:t>
            </a:r>
            <a:r>
              <a:rPr lang="en-US" baseline="0" dirty="0"/>
              <a:t> in data veracity are necessary for operational practicality. It may sometimes be better for all humanitarian actors to be wrong together, than for only some to be right.</a:t>
            </a:r>
          </a:p>
          <a:p>
            <a:endParaRPr lang="en-US" baseline="0" dirty="0"/>
          </a:p>
          <a:p>
            <a:r>
              <a:rPr lang="en-US" u="sng" baseline="0" dirty="0"/>
              <a:t>Let’s not lose sight of why we manage these data</a:t>
            </a:r>
          </a:p>
          <a:p>
            <a:endParaRPr lang="en-US" baseline="0" dirty="0"/>
          </a:p>
          <a:p>
            <a:r>
              <a:rPr lang="en-US" baseline="0" dirty="0"/>
              <a:t>2) Primarily a political challenge</a:t>
            </a:r>
          </a:p>
          <a:p>
            <a:endParaRPr lang="en-US" baseline="0" dirty="0"/>
          </a:p>
          <a:p>
            <a:r>
              <a:rPr lang="en-US" baseline="0" dirty="0"/>
              <a:t>Cleaning a dataset can be done by anyone with moderate GIS and database skills</a:t>
            </a:r>
          </a:p>
          <a:p>
            <a:r>
              <a:rPr lang="en-US" baseline="0" dirty="0"/>
              <a:t>It can be time-consuming but is not difficult</a:t>
            </a:r>
          </a:p>
          <a:p>
            <a:endParaRPr lang="en-US" baseline="0" dirty="0"/>
          </a:p>
          <a:p>
            <a:r>
              <a:rPr lang="en-US" baseline="0" dirty="0"/>
              <a:t>The bottlenecks come in:</a:t>
            </a:r>
          </a:p>
          <a:p>
            <a:r>
              <a:rPr lang="en-US" baseline="0" dirty="0"/>
              <a:t>a) dealing with government and partners</a:t>
            </a:r>
          </a:p>
          <a:p>
            <a:r>
              <a:rPr lang="en-US" baseline="0" dirty="0"/>
              <a:t>	- Building relations</a:t>
            </a:r>
          </a:p>
          <a:p>
            <a:r>
              <a:rPr lang="en-US" baseline="0" dirty="0"/>
              <a:t>	- Obtaining data and the rights to use them</a:t>
            </a:r>
          </a:p>
          <a:p>
            <a:r>
              <a:rPr lang="en-US" baseline="0" dirty="0"/>
              <a:t>	- Validating among the three agencies</a:t>
            </a:r>
          </a:p>
          <a:p>
            <a:r>
              <a:rPr lang="en-US" baseline="0" dirty="0"/>
              <a:t>	- Validating with local government</a:t>
            </a:r>
          </a:p>
          <a:p>
            <a:r>
              <a:rPr lang="en-US" baseline="0" dirty="0"/>
              <a:t>	- Linking to attribute data</a:t>
            </a:r>
          </a:p>
          <a:p>
            <a:r>
              <a:rPr lang="en-US" baseline="0" dirty="0"/>
              <a:t>	- Endorsement</a:t>
            </a:r>
          </a:p>
          <a:p>
            <a:r>
              <a:rPr lang="en-US" baseline="0" dirty="0"/>
              <a:t>	- Adoption by all partners</a:t>
            </a:r>
          </a:p>
          <a:p>
            <a:r>
              <a:rPr lang="en-US" baseline="0" dirty="0"/>
              <a:t>	- Training partners to use them properly</a:t>
            </a:r>
          </a:p>
          <a:p>
            <a:r>
              <a:rPr lang="en-US" baseline="0" dirty="0"/>
              <a:t>Adding technical capacity is easy.</a:t>
            </a:r>
          </a:p>
          <a:p>
            <a:r>
              <a:rPr lang="en-US" baseline="0" dirty="0"/>
              <a:t>Addresses non-technical issues requires relationship building, negotiation and considerable time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3) Accept that country offices manage high-resolution CODs, e.g. village boundaries, as a preparedness measure. It’s not necessary to chase perfection, but rather be prepared in a local emergency to validate the data that’s needed</a:t>
            </a:r>
          </a:p>
          <a:p>
            <a:endParaRPr lang="en-US" baseline="0" dirty="0"/>
          </a:p>
          <a:p>
            <a:r>
              <a:rPr lang="en-US" baseline="0" dirty="0"/>
              <a:t>4) Admin boundaries get exponentially more expensive in resources as we increase resolution. In looking at clients, let’s be careful we don’t over-commit ourselves to deliver a service that we can’t maintain</a:t>
            </a:r>
          </a:p>
          <a:p>
            <a:endParaRPr lang="en-US" baseline="0" dirty="0"/>
          </a:p>
          <a:p>
            <a:r>
              <a:rPr lang="en-US" baseline="0" dirty="0"/>
              <a:t>For example, committing to serve A5 for every country in the world.</a:t>
            </a:r>
          </a:p>
          <a:p>
            <a:endParaRPr lang="en-US" baseline="0" dirty="0"/>
          </a:p>
          <a:p>
            <a:r>
              <a:rPr lang="en-US" baseline="0" dirty="0"/>
              <a:t>Or updating the geo-taxonomy every week</a:t>
            </a:r>
          </a:p>
          <a:p>
            <a:endParaRPr lang="en-US" baseline="0" dirty="0"/>
          </a:p>
          <a:p>
            <a:r>
              <a:rPr lang="en-US" baseline="0" dirty="0"/>
              <a:t>There are bottlenecks that can slow down the process, especially in-country</a:t>
            </a:r>
          </a:p>
          <a:p>
            <a:endParaRPr lang="en-US" baseline="0" dirty="0"/>
          </a:p>
          <a:p>
            <a:r>
              <a:rPr lang="en-US" baseline="0" dirty="0"/>
              <a:t>And there are disadvantages to frequent versioning, since datasets become out-of-sync every time the dataset changes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02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Seven designed in 2010 guidance</a:t>
            </a:r>
          </a:p>
          <a:p>
            <a:endParaRPr lang="en-US" dirty="0"/>
          </a:p>
          <a:p>
            <a:r>
              <a:rPr lang="en-US" dirty="0"/>
              <a:t>We won’t talk about all of them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569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to be hard to find</a:t>
            </a:r>
          </a:p>
          <a:p>
            <a:endParaRPr lang="en-US" dirty="0"/>
          </a:p>
          <a:p>
            <a:r>
              <a:rPr lang="en-US" dirty="0"/>
              <a:t>Often sourced from </a:t>
            </a:r>
            <a:r>
              <a:rPr lang="en-US" dirty="0" err="1"/>
              <a:t>gov</a:t>
            </a:r>
            <a:endParaRPr lang="en-US" dirty="0"/>
          </a:p>
          <a:p>
            <a:endParaRPr lang="en-US" baseline="0" dirty="0"/>
          </a:p>
          <a:p>
            <a:r>
              <a:rPr lang="en-US" baseline="0" dirty="0"/>
              <a:t>Now we go to global datasets like SRTM (elevation) and OSM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73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Caseload figure are by definition not a ‘preparedness dataset’ and have since</a:t>
            </a:r>
            <a:r>
              <a:rPr lang="en-US" baseline="0" dirty="0"/>
              <a:t> been defined through their own guidance under the IMWG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679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Populated places are</a:t>
            </a:r>
            <a:r>
              <a:rPr lang="en-US" baseline="0" dirty="0"/>
              <a:t> both a baseline dataset and a taxonomy, but we won’t discuss today</a:t>
            </a:r>
          </a:p>
          <a:p>
            <a:endParaRPr lang="en-US" baseline="0" dirty="0"/>
          </a:p>
          <a:p>
            <a:r>
              <a:rPr lang="en-US" baseline="0" dirty="0"/>
              <a:t>Why not? Basically you’ll see how complicated even basic admin boundaries are to maintain. Doing so for individual towns and villages on a national scale is, for our purposes, impossible</a:t>
            </a:r>
          </a:p>
          <a:p>
            <a:endParaRPr lang="en-US" baseline="0" dirty="0"/>
          </a:p>
          <a:p>
            <a:r>
              <a:rPr lang="en-US" baseline="0" dirty="0"/>
              <a:t>Or, to be less dramatic, has such a poor return-on-investment that we should be very, very careful before making any commitment </a:t>
            </a:r>
            <a:r>
              <a:rPr lang="mr-IN" baseline="0" dirty="0"/>
              <a:t>–</a:t>
            </a:r>
            <a:r>
              <a:rPr lang="en-US" baseline="0" dirty="0"/>
              <a:t> even at a country level </a:t>
            </a:r>
            <a:r>
              <a:rPr lang="mr-IN" baseline="0" dirty="0"/>
              <a:t>–</a:t>
            </a:r>
            <a:r>
              <a:rPr lang="en-US" baseline="0" dirty="0"/>
              <a:t> to maintain accurate populated place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557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COD guidance is out-of-date</a:t>
            </a:r>
          </a:p>
          <a:p>
            <a:endParaRPr lang="en-US" dirty="0"/>
          </a:p>
          <a:p>
            <a:r>
              <a:rPr lang="en-US" baseline="0" dirty="0"/>
              <a:t>IMWG is currently revising the guidance</a:t>
            </a:r>
          </a:p>
          <a:p>
            <a:endParaRPr lang="en-US" baseline="0" dirty="0"/>
          </a:p>
          <a:p>
            <a:r>
              <a:rPr lang="en-US" baseline="0" dirty="0"/>
              <a:t>New policy document is near-final</a:t>
            </a:r>
          </a:p>
          <a:p>
            <a:endParaRPr lang="en-US" baseline="0" dirty="0"/>
          </a:p>
          <a:p>
            <a:r>
              <a:rPr lang="en-US" baseline="0" dirty="0"/>
              <a:t>One of main changes is to redefine CODs: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Core CODs, needed in their entirety in all operations and high-risk countries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Admin boundaries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SADD population</a:t>
            </a:r>
          </a:p>
          <a:p>
            <a:pPr marL="628650" lvl="1" indent="-171450">
              <a:buFontTx/>
              <a:buChar char="-"/>
            </a:pPr>
            <a:endParaRPr lang="en-US" baseline="0" dirty="0"/>
          </a:p>
          <a:p>
            <a:pPr marL="171450" lvl="0" indent="-171450">
              <a:buFontTx/>
              <a:buChar char="-"/>
            </a:pPr>
            <a:r>
              <a:rPr lang="en-US" baseline="0" dirty="0"/>
              <a:t>Country-specific CODs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Depending on risks, capacity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524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we’ll focus on one core COD in particular: admin boundaries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8DFD-188C-C948-BD1E-95DDDCFD10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0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3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6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3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0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7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6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7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3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9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82470-7622-A44E-9839-A04E231798DA}" type="datetimeFigureOut">
              <a:rPr lang="en-US" smtClean="0"/>
              <a:t>22/07/2020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6B29D-9717-364D-A241-3E714E2CE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tiff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rovinc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iff"/><Relationship Id="rId4" Type="http://schemas.openxmlformats.org/officeDocument/2006/relationships/image" Target="../media/image4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551837"/>
            <a:ext cx="9905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COD</a:t>
            </a:r>
          </a:p>
          <a:p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Common Operational Datasets</a:t>
            </a:r>
          </a:p>
        </p:txBody>
      </p:sp>
    </p:spTree>
    <p:extLst>
      <p:ext uri="{BB962C8B-B14F-4D97-AF65-F5344CB8AC3E}">
        <p14:creationId xmlns:p14="http://schemas.microsoft.com/office/powerpoint/2010/main" val="1601866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boundaries: one COD to rule them 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6075821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IASC Guidance on CODs, 2010</a:t>
            </a:r>
            <a:endParaRPr lang="en-US" i="1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425390" y="2327330"/>
            <a:ext cx="9359153" cy="1362525"/>
            <a:chOff x="0" y="2188168"/>
            <a:chExt cx="10296828" cy="1512395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2216509"/>
              <a:ext cx="1368061" cy="1354134"/>
              <a:chOff x="359442" y="4555896"/>
              <a:chExt cx="1905000" cy="19050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59442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97542" y="4731156"/>
                <a:ext cx="1828800" cy="1554480"/>
              </a:xfrm>
              <a:custGeom>
                <a:avLst/>
                <a:gdLst>
                  <a:gd name="connsiteX0" fmla="*/ 1524000 w 1828800"/>
                  <a:gd name="connsiteY0" fmla="*/ 243840 h 1554480"/>
                  <a:gd name="connsiteX1" fmla="*/ 1371600 w 1828800"/>
                  <a:gd name="connsiteY1" fmla="*/ 91440 h 1554480"/>
                  <a:gd name="connsiteX2" fmla="*/ 1143000 w 1828800"/>
                  <a:gd name="connsiteY2" fmla="*/ 0 h 1554480"/>
                  <a:gd name="connsiteX3" fmla="*/ 944880 w 1828800"/>
                  <a:gd name="connsiteY3" fmla="*/ 0 h 1554480"/>
                  <a:gd name="connsiteX4" fmla="*/ 762000 w 1828800"/>
                  <a:gd name="connsiteY4" fmla="*/ 15240 h 1554480"/>
                  <a:gd name="connsiteX5" fmla="*/ 594360 w 1828800"/>
                  <a:gd name="connsiteY5" fmla="*/ 60960 h 1554480"/>
                  <a:gd name="connsiteX6" fmla="*/ 365760 w 1828800"/>
                  <a:gd name="connsiteY6" fmla="*/ 198120 h 1554480"/>
                  <a:gd name="connsiteX7" fmla="*/ 91440 w 1828800"/>
                  <a:gd name="connsiteY7" fmla="*/ 411480 h 1554480"/>
                  <a:gd name="connsiteX8" fmla="*/ 0 w 1828800"/>
                  <a:gd name="connsiteY8" fmla="*/ 655320 h 1554480"/>
                  <a:gd name="connsiteX9" fmla="*/ 121920 w 1828800"/>
                  <a:gd name="connsiteY9" fmla="*/ 868680 h 1554480"/>
                  <a:gd name="connsiteX10" fmla="*/ 152400 w 1828800"/>
                  <a:gd name="connsiteY10" fmla="*/ 1021080 h 1554480"/>
                  <a:gd name="connsiteX11" fmla="*/ 106680 w 1828800"/>
                  <a:gd name="connsiteY11" fmla="*/ 1234440 h 1554480"/>
                  <a:gd name="connsiteX12" fmla="*/ 152400 w 1828800"/>
                  <a:gd name="connsiteY12" fmla="*/ 1447800 h 1554480"/>
                  <a:gd name="connsiteX13" fmla="*/ 365760 w 1828800"/>
                  <a:gd name="connsiteY13" fmla="*/ 1554480 h 1554480"/>
                  <a:gd name="connsiteX14" fmla="*/ 594360 w 1828800"/>
                  <a:gd name="connsiteY14" fmla="*/ 1478280 h 1554480"/>
                  <a:gd name="connsiteX15" fmla="*/ 853440 w 1828800"/>
                  <a:gd name="connsiteY15" fmla="*/ 1310640 h 1554480"/>
                  <a:gd name="connsiteX16" fmla="*/ 1082040 w 1828800"/>
                  <a:gd name="connsiteY16" fmla="*/ 1310640 h 1554480"/>
                  <a:gd name="connsiteX17" fmla="*/ 1341120 w 1828800"/>
                  <a:gd name="connsiteY17" fmla="*/ 1402080 h 1554480"/>
                  <a:gd name="connsiteX18" fmla="*/ 1630680 w 1828800"/>
                  <a:gd name="connsiteY18" fmla="*/ 1280160 h 1554480"/>
                  <a:gd name="connsiteX19" fmla="*/ 1767840 w 1828800"/>
                  <a:gd name="connsiteY19" fmla="*/ 1143000 h 1554480"/>
                  <a:gd name="connsiteX20" fmla="*/ 1828800 w 1828800"/>
                  <a:gd name="connsiteY20" fmla="*/ 899160 h 1554480"/>
                  <a:gd name="connsiteX21" fmla="*/ 1813560 w 1828800"/>
                  <a:gd name="connsiteY21" fmla="*/ 609600 h 1554480"/>
                  <a:gd name="connsiteX22" fmla="*/ 1676400 w 1828800"/>
                  <a:gd name="connsiteY22" fmla="*/ 457200 h 1554480"/>
                  <a:gd name="connsiteX23" fmla="*/ 1524000 w 1828800"/>
                  <a:gd name="connsiteY23" fmla="*/ 243840 h 155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28800" h="1554480">
                    <a:moveTo>
                      <a:pt x="1524000" y="243840"/>
                    </a:moveTo>
                    <a:lnTo>
                      <a:pt x="1371600" y="91440"/>
                    </a:lnTo>
                    <a:lnTo>
                      <a:pt x="1143000" y="0"/>
                    </a:lnTo>
                    <a:lnTo>
                      <a:pt x="944880" y="0"/>
                    </a:lnTo>
                    <a:lnTo>
                      <a:pt x="762000" y="15240"/>
                    </a:lnTo>
                    <a:lnTo>
                      <a:pt x="594360" y="60960"/>
                    </a:lnTo>
                    <a:lnTo>
                      <a:pt x="365760" y="198120"/>
                    </a:lnTo>
                    <a:lnTo>
                      <a:pt x="91440" y="411480"/>
                    </a:lnTo>
                    <a:lnTo>
                      <a:pt x="0" y="655320"/>
                    </a:lnTo>
                    <a:lnTo>
                      <a:pt x="121920" y="868680"/>
                    </a:lnTo>
                    <a:lnTo>
                      <a:pt x="152400" y="1021080"/>
                    </a:lnTo>
                    <a:lnTo>
                      <a:pt x="106680" y="1234440"/>
                    </a:lnTo>
                    <a:lnTo>
                      <a:pt x="152400" y="1447800"/>
                    </a:lnTo>
                    <a:lnTo>
                      <a:pt x="365760" y="1554480"/>
                    </a:lnTo>
                    <a:lnTo>
                      <a:pt x="594360" y="1478280"/>
                    </a:lnTo>
                    <a:lnTo>
                      <a:pt x="853440" y="1310640"/>
                    </a:lnTo>
                    <a:lnTo>
                      <a:pt x="1082040" y="1310640"/>
                    </a:lnTo>
                    <a:lnTo>
                      <a:pt x="1341120" y="1402080"/>
                    </a:lnTo>
                    <a:lnTo>
                      <a:pt x="1630680" y="1280160"/>
                    </a:lnTo>
                    <a:lnTo>
                      <a:pt x="1767840" y="1143000"/>
                    </a:lnTo>
                    <a:lnTo>
                      <a:pt x="1828800" y="899160"/>
                    </a:lnTo>
                    <a:lnTo>
                      <a:pt x="1813560" y="609600"/>
                    </a:lnTo>
                    <a:lnTo>
                      <a:pt x="1676400" y="457200"/>
                    </a:lnTo>
                    <a:lnTo>
                      <a:pt x="1524000" y="243840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503274" y="4832342"/>
                <a:ext cx="1206601" cy="1339858"/>
                <a:chOff x="503274" y="4832342"/>
                <a:chExt cx="1206601" cy="1339858"/>
              </a:xfrm>
            </p:grpSpPr>
            <p:sp>
              <p:nvSpPr>
                <p:cNvPr id="31" name="Freeform 30"/>
                <p:cNvSpPr/>
                <p:nvPr/>
              </p:nvSpPr>
              <p:spPr>
                <a:xfrm>
                  <a:off x="517451" y="5927429"/>
                  <a:ext cx="517451" cy="244771"/>
                </a:xfrm>
                <a:custGeom>
                  <a:avLst/>
                  <a:gdLst>
                    <a:gd name="connsiteX0" fmla="*/ 0 w 517451"/>
                    <a:gd name="connsiteY0" fmla="*/ 60473 h 244771"/>
                    <a:gd name="connsiteX1" fmla="*/ 255182 w 517451"/>
                    <a:gd name="connsiteY1" fmla="*/ 10855 h 244771"/>
                    <a:gd name="connsiteX2" fmla="*/ 517451 w 517451"/>
                    <a:gd name="connsiteY2" fmla="*/ 244771 h 244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7451" h="244771">
                      <a:moveTo>
                        <a:pt x="0" y="60473"/>
                      </a:moveTo>
                      <a:cubicBezTo>
                        <a:pt x="84470" y="20306"/>
                        <a:pt x="168940" y="-19861"/>
                        <a:pt x="255182" y="10855"/>
                      </a:cubicBezTo>
                      <a:cubicBezTo>
                        <a:pt x="341424" y="41571"/>
                        <a:pt x="517451" y="244771"/>
                        <a:pt x="517451" y="24477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503274" y="5151474"/>
                  <a:ext cx="305220" cy="779721"/>
                </a:xfrm>
                <a:custGeom>
                  <a:avLst/>
                  <a:gdLst>
                    <a:gd name="connsiteX0" fmla="*/ 269359 w 305220"/>
                    <a:gd name="connsiteY0" fmla="*/ 779721 h 779721"/>
                    <a:gd name="connsiteX1" fmla="*/ 304800 w 305220"/>
                    <a:gd name="connsiteY1" fmla="*/ 595424 h 779721"/>
                    <a:gd name="connsiteX2" fmla="*/ 248093 w 305220"/>
                    <a:gd name="connsiteY2" fmla="*/ 283535 h 779721"/>
                    <a:gd name="connsiteX3" fmla="*/ 0 w 305220"/>
                    <a:gd name="connsiteY3" fmla="*/ 0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220" h="779721">
                      <a:moveTo>
                        <a:pt x="269359" y="779721"/>
                      </a:moveTo>
                      <a:cubicBezTo>
                        <a:pt x="288851" y="728921"/>
                        <a:pt x="308344" y="678122"/>
                        <a:pt x="304800" y="595424"/>
                      </a:cubicBezTo>
                      <a:cubicBezTo>
                        <a:pt x="301256" y="512726"/>
                        <a:pt x="298893" y="382772"/>
                        <a:pt x="248093" y="283535"/>
                      </a:cubicBezTo>
                      <a:cubicBezTo>
                        <a:pt x="197293" y="184298"/>
                        <a:pt x="0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3" name="Freeform 32"/>
                <p:cNvSpPr/>
                <p:nvPr/>
              </p:nvSpPr>
              <p:spPr>
                <a:xfrm>
                  <a:off x="659219" y="4896293"/>
                  <a:ext cx="450165" cy="404037"/>
                </a:xfrm>
                <a:custGeom>
                  <a:avLst/>
                  <a:gdLst>
                    <a:gd name="connsiteX0" fmla="*/ 0 w 450165"/>
                    <a:gd name="connsiteY0" fmla="*/ 404037 h 404037"/>
                    <a:gd name="connsiteX1" fmla="*/ 113414 w 450165"/>
                    <a:gd name="connsiteY1" fmla="*/ 311888 h 404037"/>
                    <a:gd name="connsiteX2" fmla="*/ 198474 w 450165"/>
                    <a:gd name="connsiteY2" fmla="*/ 326065 h 404037"/>
                    <a:gd name="connsiteX3" fmla="*/ 389860 w 450165"/>
                    <a:gd name="connsiteY3" fmla="*/ 375684 h 404037"/>
                    <a:gd name="connsiteX4" fmla="*/ 446567 w 450165"/>
                    <a:gd name="connsiteY4" fmla="*/ 219740 h 404037"/>
                    <a:gd name="connsiteX5" fmla="*/ 304800 w 450165"/>
                    <a:gd name="connsiteY5" fmla="*/ 56707 h 404037"/>
                    <a:gd name="connsiteX6" fmla="*/ 205562 w 450165"/>
                    <a:gd name="connsiteY6" fmla="*/ 0 h 404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165" h="404037">
                      <a:moveTo>
                        <a:pt x="0" y="404037"/>
                      </a:moveTo>
                      <a:cubicBezTo>
                        <a:pt x="40167" y="364460"/>
                        <a:pt x="80335" y="324883"/>
                        <a:pt x="113414" y="311888"/>
                      </a:cubicBezTo>
                      <a:cubicBezTo>
                        <a:pt x="146493" y="298893"/>
                        <a:pt x="152400" y="315432"/>
                        <a:pt x="198474" y="326065"/>
                      </a:cubicBezTo>
                      <a:cubicBezTo>
                        <a:pt x="244548" y="336698"/>
                        <a:pt x="348511" y="393405"/>
                        <a:pt x="389860" y="375684"/>
                      </a:cubicBezTo>
                      <a:cubicBezTo>
                        <a:pt x="431209" y="357963"/>
                        <a:pt x="460744" y="272903"/>
                        <a:pt x="446567" y="219740"/>
                      </a:cubicBezTo>
                      <a:cubicBezTo>
                        <a:pt x="432390" y="166577"/>
                        <a:pt x="344967" y="93330"/>
                        <a:pt x="304800" y="56707"/>
                      </a:cubicBezTo>
                      <a:cubicBezTo>
                        <a:pt x="264633" y="20084"/>
                        <a:pt x="205562" y="0"/>
                        <a:pt x="20556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4" name="Freeform 33"/>
                <p:cNvSpPr/>
                <p:nvPr/>
              </p:nvSpPr>
              <p:spPr>
                <a:xfrm>
                  <a:off x="1036899" y="5264888"/>
                  <a:ext cx="444571" cy="779721"/>
                </a:xfrm>
                <a:custGeom>
                  <a:avLst/>
                  <a:gdLst>
                    <a:gd name="connsiteX0" fmla="*/ 12180 w 444571"/>
                    <a:gd name="connsiteY0" fmla="*/ 0 h 779721"/>
                    <a:gd name="connsiteX1" fmla="*/ 54710 w 444571"/>
                    <a:gd name="connsiteY1" fmla="*/ 226828 h 779721"/>
                    <a:gd name="connsiteX2" fmla="*/ 444571 w 444571"/>
                    <a:gd name="connsiteY2" fmla="*/ 779721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4571" h="779721">
                      <a:moveTo>
                        <a:pt x="12180" y="0"/>
                      </a:moveTo>
                      <a:cubicBezTo>
                        <a:pt x="-2588" y="48437"/>
                        <a:pt x="-17355" y="96875"/>
                        <a:pt x="54710" y="226828"/>
                      </a:cubicBezTo>
                      <a:cubicBezTo>
                        <a:pt x="126775" y="356782"/>
                        <a:pt x="285673" y="568251"/>
                        <a:pt x="444571" y="77972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1205023" y="4832342"/>
                  <a:ext cx="504852" cy="850760"/>
                </a:xfrm>
                <a:custGeom>
                  <a:avLst/>
                  <a:gdLst>
                    <a:gd name="connsiteX0" fmla="*/ 0 w 467832"/>
                    <a:gd name="connsiteY0" fmla="*/ 857693 h 857693"/>
                    <a:gd name="connsiteX1" fmla="*/ 233916 w 467832"/>
                    <a:gd name="connsiteY1" fmla="*/ 701749 h 857693"/>
                    <a:gd name="connsiteX2" fmla="*/ 340242 w 467832"/>
                    <a:gd name="connsiteY2" fmla="*/ 482009 h 857693"/>
                    <a:gd name="connsiteX3" fmla="*/ 304800 w 467832"/>
                    <a:gd name="connsiteY3" fmla="*/ 205563 h 857693"/>
                    <a:gd name="connsiteX4" fmla="*/ 467832 w 467832"/>
                    <a:gd name="connsiteY4" fmla="*/ 0 h 85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7832" h="857693">
                      <a:moveTo>
                        <a:pt x="0" y="857693"/>
                      </a:moveTo>
                      <a:cubicBezTo>
                        <a:pt x="88604" y="811028"/>
                        <a:pt x="177209" y="764363"/>
                        <a:pt x="233916" y="701749"/>
                      </a:cubicBezTo>
                      <a:cubicBezTo>
                        <a:pt x="290623" y="639135"/>
                        <a:pt x="328428" y="564707"/>
                        <a:pt x="340242" y="482009"/>
                      </a:cubicBezTo>
                      <a:cubicBezTo>
                        <a:pt x="352056" y="399311"/>
                        <a:pt x="283535" y="285898"/>
                        <a:pt x="304800" y="205563"/>
                      </a:cubicBezTo>
                      <a:cubicBezTo>
                        <a:pt x="326065" y="125228"/>
                        <a:pt x="467832" y="0"/>
                        <a:pt x="46783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2" name="Freeform 11"/>
              <p:cNvSpPr/>
              <p:nvPr/>
            </p:nvSpPr>
            <p:spPr>
              <a:xfrm>
                <a:off x="637953" y="6010940"/>
                <a:ext cx="226828" cy="205562"/>
              </a:xfrm>
              <a:custGeom>
                <a:avLst/>
                <a:gdLst>
                  <a:gd name="connsiteX0" fmla="*/ 226828 w 226828"/>
                  <a:gd name="connsiteY0" fmla="*/ 0 h 205562"/>
                  <a:gd name="connsiteX1" fmla="*/ 0 w 226828"/>
                  <a:gd name="connsiteY1" fmla="*/ 205562 h 20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828" h="205562">
                    <a:moveTo>
                      <a:pt x="226828" y="0"/>
                    </a:moveTo>
                    <a:lnTo>
                      <a:pt x="0" y="205562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552893" y="5755758"/>
                <a:ext cx="248093" cy="21265"/>
              </a:xfrm>
              <a:custGeom>
                <a:avLst/>
                <a:gdLst>
                  <a:gd name="connsiteX0" fmla="*/ 248093 w 248093"/>
                  <a:gd name="connsiteY0" fmla="*/ 0 h 21265"/>
                  <a:gd name="connsiteX1" fmla="*/ 0 w 248093"/>
                  <a:gd name="connsiteY1" fmla="*/ 21265 h 21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8093" h="21265">
                    <a:moveTo>
                      <a:pt x="248093" y="0"/>
                    </a:moveTo>
                    <a:lnTo>
                      <a:pt x="0" y="21265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446567" y="5266660"/>
                <a:ext cx="333154" cy="293067"/>
              </a:xfrm>
              <a:custGeom>
                <a:avLst/>
                <a:gdLst>
                  <a:gd name="connsiteX0" fmla="*/ 333154 w 333154"/>
                  <a:gd name="connsiteY0" fmla="*/ 262270 h 293067"/>
                  <a:gd name="connsiteX1" fmla="*/ 191386 w 333154"/>
                  <a:gd name="connsiteY1" fmla="*/ 269359 h 293067"/>
                  <a:gd name="connsiteX2" fmla="*/ 0 w 333154"/>
                  <a:gd name="connsiteY2" fmla="*/ 0 h 29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3154" h="293067">
                    <a:moveTo>
                      <a:pt x="333154" y="262270"/>
                    </a:moveTo>
                    <a:cubicBezTo>
                      <a:pt x="290033" y="287670"/>
                      <a:pt x="246912" y="313071"/>
                      <a:pt x="191386" y="269359"/>
                    </a:cubicBezTo>
                    <a:cubicBezTo>
                      <a:pt x="135860" y="225647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772633" y="4933507"/>
                <a:ext cx="127889" cy="248093"/>
              </a:xfrm>
              <a:custGeom>
                <a:avLst/>
                <a:gdLst>
                  <a:gd name="connsiteX0" fmla="*/ 28353 w 127889"/>
                  <a:gd name="connsiteY0" fmla="*/ 248093 h 248093"/>
                  <a:gd name="connsiteX1" fmla="*/ 127590 w 127889"/>
                  <a:gd name="connsiteY1" fmla="*/ 127591 h 248093"/>
                  <a:gd name="connsiteX2" fmla="*/ 0 w 127889"/>
                  <a:gd name="connsiteY2" fmla="*/ 0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889" h="248093">
                    <a:moveTo>
                      <a:pt x="28353" y="248093"/>
                    </a:moveTo>
                    <a:cubicBezTo>
                      <a:pt x="80334" y="208516"/>
                      <a:pt x="132315" y="168940"/>
                      <a:pt x="127590" y="127591"/>
                    </a:cubicBezTo>
                    <a:cubicBezTo>
                      <a:pt x="122865" y="86242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098698" y="5059096"/>
                <a:ext cx="182033" cy="420216"/>
              </a:xfrm>
              <a:custGeom>
                <a:avLst/>
                <a:gdLst>
                  <a:gd name="connsiteX0" fmla="*/ 0 w 182033"/>
                  <a:gd name="connsiteY0" fmla="*/ 9090 h 420216"/>
                  <a:gd name="connsiteX1" fmla="*/ 120502 w 182033"/>
                  <a:gd name="connsiteY1" fmla="*/ 16178 h 420216"/>
                  <a:gd name="connsiteX2" fmla="*/ 177209 w 182033"/>
                  <a:gd name="connsiteY2" fmla="*/ 157946 h 420216"/>
                  <a:gd name="connsiteX3" fmla="*/ 0 w 182033"/>
                  <a:gd name="connsiteY3" fmla="*/ 420216 h 42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33" h="420216">
                    <a:moveTo>
                      <a:pt x="0" y="9090"/>
                    </a:moveTo>
                    <a:cubicBezTo>
                      <a:pt x="45483" y="229"/>
                      <a:pt x="90967" y="-8631"/>
                      <a:pt x="120502" y="16178"/>
                    </a:cubicBezTo>
                    <a:cubicBezTo>
                      <a:pt x="150037" y="40987"/>
                      <a:pt x="197293" y="90606"/>
                      <a:pt x="177209" y="157946"/>
                    </a:cubicBezTo>
                    <a:cubicBezTo>
                      <a:pt x="157125" y="225286"/>
                      <a:pt x="0" y="420216"/>
                      <a:pt x="0" y="4202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793898" y="5457918"/>
                <a:ext cx="297711" cy="42659"/>
              </a:xfrm>
              <a:custGeom>
                <a:avLst/>
                <a:gdLst>
                  <a:gd name="connsiteX0" fmla="*/ 0 w 297711"/>
                  <a:gd name="connsiteY0" fmla="*/ 42659 h 42659"/>
                  <a:gd name="connsiteX1" fmla="*/ 106325 w 297711"/>
                  <a:gd name="connsiteY1" fmla="*/ 129 h 42659"/>
                  <a:gd name="connsiteX2" fmla="*/ 297711 w 297711"/>
                  <a:gd name="connsiteY2" fmla="*/ 28482 h 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7711" h="42659">
                    <a:moveTo>
                      <a:pt x="0" y="42659"/>
                    </a:moveTo>
                    <a:cubicBezTo>
                      <a:pt x="28353" y="22575"/>
                      <a:pt x="56707" y="2492"/>
                      <a:pt x="106325" y="129"/>
                    </a:cubicBezTo>
                    <a:cubicBezTo>
                      <a:pt x="155943" y="-2234"/>
                      <a:pt x="297711" y="28482"/>
                      <a:pt x="297711" y="28482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829340" y="5650097"/>
                <a:ext cx="185278" cy="339577"/>
              </a:xfrm>
              <a:custGeom>
                <a:avLst/>
                <a:gdLst>
                  <a:gd name="connsiteX0" fmla="*/ 0 w 185278"/>
                  <a:gd name="connsiteY0" fmla="*/ 13512 h 339577"/>
                  <a:gd name="connsiteX1" fmla="*/ 163032 w 185278"/>
                  <a:gd name="connsiteY1" fmla="*/ 27689 h 339577"/>
                  <a:gd name="connsiteX2" fmla="*/ 170120 w 185278"/>
                  <a:gd name="connsiteY2" fmla="*/ 261605 h 339577"/>
                  <a:gd name="connsiteX3" fmla="*/ 35441 w 185278"/>
                  <a:gd name="connsiteY3" fmla="*/ 339577 h 33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278" h="339577">
                    <a:moveTo>
                      <a:pt x="0" y="13512"/>
                    </a:moveTo>
                    <a:cubicBezTo>
                      <a:pt x="67339" y="-74"/>
                      <a:pt x="134679" y="-13660"/>
                      <a:pt x="163032" y="27689"/>
                    </a:cubicBezTo>
                    <a:cubicBezTo>
                      <a:pt x="191385" y="69038"/>
                      <a:pt x="191385" y="209624"/>
                      <a:pt x="170120" y="261605"/>
                    </a:cubicBezTo>
                    <a:cubicBezTo>
                      <a:pt x="148855" y="313586"/>
                      <a:pt x="35441" y="339577"/>
                      <a:pt x="35441" y="339577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1020726" y="5833582"/>
                <a:ext cx="233916" cy="219888"/>
              </a:xfrm>
              <a:custGeom>
                <a:avLst/>
                <a:gdLst>
                  <a:gd name="connsiteX0" fmla="*/ 0 w 233916"/>
                  <a:gd name="connsiteY0" fmla="*/ 148 h 219888"/>
                  <a:gd name="connsiteX1" fmla="*/ 134679 w 233916"/>
                  <a:gd name="connsiteY1" fmla="*/ 35590 h 219888"/>
                  <a:gd name="connsiteX2" fmla="*/ 233916 w 233916"/>
                  <a:gd name="connsiteY2" fmla="*/ 219888 h 2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916" h="219888">
                    <a:moveTo>
                      <a:pt x="0" y="148"/>
                    </a:moveTo>
                    <a:cubicBezTo>
                      <a:pt x="47846" y="-443"/>
                      <a:pt x="95693" y="-1033"/>
                      <a:pt x="134679" y="35590"/>
                    </a:cubicBezTo>
                    <a:cubicBezTo>
                      <a:pt x="173665" y="72213"/>
                      <a:pt x="233916" y="219888"/>
                      <a:pt x="233916" y="21988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1176670" y="5380074"/>
                <a:ext cx="155944" cy="248093"/>
              </a:xfrm>
              <a:custGeom>
                <a:avLst/>
                <a:gdLst>
                  <a:gd name="connsiteX0" fmla="*/ 0 w 155944"/>
                  <a:gd name="connsiteY0" fmla="*/ 0 h 248093"/>
                  <a:gd name="connsiteX1" fmla="*/ 155944 w 155944"/>
                  <a:gd name="connsiteY1" fmla="*/ 248093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944" h="248093">
                    <a:moveTo>
                      <a:pt x="0" y="0"/>
                    </a:moveTo>
                    <a:lnTo>
                      <a:pt x="155944" y="248093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1275907" y="5238307"/>
                <a:ext cx="290623" cy="109489"/>
              </a:xfrm>
              <a:custGeom>
                <a:avLst/>
                <a:gdLst>
                  <a:gd name="connsiteX0" fmla="*/ 0 w 290623"/>
                  <a:gd name="connsiteY0" fmla="*/ 0 h 109489"/>
                  <a:gd name="connsiteX1" fmla="*/ 113414 w 290623"/>
                  <a:gd name="connsiteY1" fmla="*/ 99237 h 109489"/>
                  <a:gd name="connsiteX2" fmla="*/ 290623 w 290623"/>
                  <a:gd name="connsiteY2" fmla="*/ 106326 h 10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23" h="109489">
                    <a:moveTo>
                      <a:pt x="0" y="0"/>
                    </a:moveTo>
                    <a:cubicBezTo>
                      <a:pt x="32488" y="40758"/>
                      <a:pt x="64977" y="81516"/>
                      <a:pt x="113414" y="99237"/>
                    </a:cubicBezTo>
                    <a:cubicBezTo>
                      <a:pt x="161851" y="116958"/>
                      <a:pt x="290623" y="106326"/>
                      <a:pt x="290623" y="10632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1254642" y="4735033"/>
                <a:ext cx="276446" cy="378290"/>
              </a:xfrm>
              <a:custGeom>
                <a:avLst/>
                <a:gdLst>
                  <a:gd name="connsiteX0" fmla="*/ 0 w 276446"/>
                  <a:gd name="connsiteY0" fmla="*/ 354418 h 378290"/>
                  <a:gd name="connsiteX1" fmla="*/ 85060 w 276446"/>
                  <a:gd name="connsiteY1" fmla="*/ 354418 h 378290"/>
                  <a:gd name="connsiteX2" fmla="*/ 241005 w 276446"/>
                  <a:gd name="connsiteY2" fmla="*/ 106325 h 378290"/>
                  <a:gd name="connsiteX3" fmla="*/ 276446 w 276446"/>
                  <a:gd name="connsiteY3" fmla="*/ 0 h 37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446" h="378290">
                    <a:moveTo>
                      <a:pt x="0" y="354418"/>
                    </a:moveTo>
                    <a:cubicBezTo>
                      <a:pt x="22446" y="375092"/>
                      <a:pt x="44893" y="395767"/>
                      <a:pt x="85060" y="354418"/>
                    </a:cubicBezTo>
                    <a:cubicBezTo>
                      <a:pt x="125228" y="313069"/>
                      <a:pt x="209107" y="165395"/>
                      <a:pt x="241005" y="106325"/>
                    </a:cubicBezTo>
                    <a:cubicBezTo>
                      <a:pt x="272903" y="47255"/>
                      <a:pt x="276446" y="0"/>
                      <a:pt x="276446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1137532" y="4749209"/>
                <a:ext cx="280142" cy="212651"/>
              </a:xfrm>
              <a:custGeom>
                <a:avLst/>
                <a:gdLst>
                  <a:gd name="connsiteX0" fmla="*/ 10784 w 280142"/>
                  <a:gd name="connsiteY0" fmla="*/ 0 h 212651"/>
                  <a:gd name="connsiteX1" fmla="*/ 32049 w 280142"/>
                  <a:gd name="connsiteY1" fmla="*/ 113414 h 212651"/>
                  <a:gd name="connsiteX2" fmla="*/ 280142 w 280142"/>
                  <a:gd name="connsiteY2" fmla="*/ 212651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0142" h="212651">
                    <a:moveTo>
                      <a:pt x="10784" y="0"/>
                    </a:moveTo>
                    <a:cubicBezTo>
                      <a:pt x="-1030" y="38986"/>
                      <a:pt x="-12844" y="77972"/>
                      <a:pt x="32049" y="113414"/>
                    </a:cubicBezTo>
                    <a:cubicBezTo>
                      <a:pt x="76942" y="148856"/>
                      <a:pt x="280142" y="212651"/>
                      <a:pt x="280142" y="212651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842316" y="5538738"/>
                <a:ext cx="234812" cy="265929"/>
              </a:xfrm>
              <a:custGeom>
                <a:avLst/>
                <a:gdLst>
                  <a:gd name="connsiteX0" fmla="*/ 184958 w 234812"/>
                  <a:gd name="connsiteY0" fmla="*/ 259550 h 265929"/>
                  <a:gd name="connsiteX1" fmla="*/ 234577 w 234812"/>
                  <a:gd name="connsiteY1" fmla="*/ 146136 h 265929"/>
                  <a:gd name="connsiteX2" fmla="*/ 170782 w 234812"/>
                  <a:gd name="connsiteY2" fmla="*/ 4369 h 265929"/>
                  <a:gd name="connsiteX3" fmla="*/ 21926 w 234812"/>
                  <a:gd name="connsiteY3" fmla="*/ 53988 h 265929"/>
                  <a:gd name="connsiteX4" fmla="*/ 14837 w 234812"/>
                  <a:gd name="connsiteY4" fmla="*/ 231197 h 265929"/>
                  <a:gd name="connsiteX5" fmla="*/ 184958 w 234812"/>
                  <a:gd name="connsiteY5" fmla="*/ 259550 h 26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812" h="265929">
                    <a:moveTo>
                      <a:pt x="184958" y="259550"/>
                    </a:moveTo>
                    <a:cubicBezTo>
                      <a:pt x="221581" y="245373"/>
                      <a:pt x="236940" y="188666"/>
                      <a:pt x="234577" y="146136"/>
                    </a:cubicBezTo>
                    <a:cubicBezTo>
                      <a:pt x="232214" y="103606"/>
                      <a:pt x="206224" y="19727"/>
                      <a:pt x="170782" y="4369"/>
                    </a:cubicBezTo>
                    <a:cubicBezTo>
                      <a:pt x="135340" y="-10989"/>
                      <a:pt x="47917" y="16183"/>
                      <a:pt x="21926" y="53988"/>
                    </a:cubicBezTo>
                    <a:cubicBezTo>
                      <a:pt x="-4065" y="91793"/>
                      <a:pt x="-7609" y="198118"/>
                      <a:pt x="14837" y="231197"/>
                    </a:cubicBezTo>
                    <a:cubicBezTo>
                      <a:pt x="37283" y="264276"/>
                      <a:pt x="148335" y="273727"/>
                      <a:pt x="184958" y="259550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1332614" y="5621079"/>
                <a:ext cx="235700" cy="318977"/>
              </a:xfrm>
              <a:custGeom>
                <a:avLst/>
                <a:gdLst>
                  <a:gd name="connsiteX0" fmla="*/ 99237 w 235700"/>
                  <a:gd name="connsiteY0" fmla="*/ 318977 h 318977"/>
                  <a:gd name="connsiteX1" fmla="*/ 219739 w 235700"/>
                  <a:gd name="connsiteY1" fmla="*/ 269358 h 318977"/>
                  <a:gd name="connsiteX2" fmla="*/ 219739 w 235700"/>
                  <a:gd name="connsiteY2" fmla="*/ 85061 h 318977"/>
                  <a:gd name="connsiteX3" fmla="*/ 85060 w 235700"/>
                  <a:gd name="connsiteY3" fmla="*/ 85061 h 318977"/>
                  <a:gd name="connsiteX4" fmla="*/ 0 w 235700"/>
                  <a:gd name="connsiteY4" fmla="*/ 0 h 31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700" h="318977">
                    <a:moveTo>
                      <a:pt x="99237" y="318977"/>
                    </a:moveTo>
                    <a:cubicBezTo>
                      <a:pt x="149446" y="313660"/>
                      <a:pt x="199655" y="308344"/>
                      <a:pt x="219739" y="269358"/>
                    </a:cubicBezTo>
                    <a:cubicBezTo>
                      <a:pt x="239823" y="230372"/>
                      <a:pt x="242186" y="115777"/>
                      <a:pt x="219739" y="85061"/>
                    </a:cubicBezTo>
                    <a:cubicBezTo>
                      <a:pt x="197293" y="54345"/>
                      <a:pt x="121683" y="99238"/>
                      <a:pt x="85060" y="85061"/>
                    </a:cubicBezTo>
                    <a:cubicBezTo>
                      <a:pt x="48437" y="70884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531088" y="5605113"/>
                <a:ext cx="311889" cy="86850"/>
              </a:xfrm>
              <a:custGeom>
                <a:avLst/>
                <a:gdLst>
                  <a:gd name="connsiteX0" fmla="*/ 0 w 311889"/>
                  <a:gd name="connsiteY0" fmla="*/ 86850 h 86850"/>
                  <a:gd name="connsiteX1" fmla="*/ 56707 w 311889"/>
                  <a:gd name="connsiteY1" fmla="*/ 1789 h 86850"/>
                  <a:gd name="connsiteX2" fmla="*/ 241005 w 311889"/>
                  <a:gd name="connsiteY2" fmla="*/ 30143 h 86850"/>
                  <a:gd name="connsiteX3" fmla="*/ 311889 w 311889"/>
                  <a:gd name="connsiteY3" fmla="*/ 44320 h 8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889" h="86850">
                    <a:moveTo>
                      <a:pt x="0" y="86850"/>
                    </a:moveTo>
                    <a:cubicBezTo>
                      <a:pt x="8270" y="49045"/>
                      <a:pt x="16540" y="11240"/>
                      <a:pt x="56707" y="1789"/>
                    </a:cubicBezTo>
                    <a:cubicBezTo>
                      <a:pt x="96874" y="-7662"/>
                      <a:pt x="198475" y="23054"/>
                      <a:pt x="241005" y="30143"/>
                    </a:cubicBezTo>
                    <a:cubicBezTo>
                      <a:pt x="283535" y="37232"/>
                      <a:pt x="311889" y="44320"/>
                      <a:pt x="311889" y="4432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734892" y="5755180"/>
                <a:ext cx="115173" cy="369173"/>
              </a:xfrm>
              <a:custGeom>
                <a:avLst/>
                <a:gdLst>
                  <a:gd name="connsiteX0" fmla="*/ 15936 w 115173"/>
                  <a:gd name="connsiteY0" fmla="*/ 369173 h 369173"/>
                  <a:gd name="connsiteX1" fmla="*/ 1759 w 115173"/>
                  <a:gd name="connsiteY1" fmla="*/ 213229 h 369173"/>
                  <a:gd name="connsiteX2" fmla="*/ 51378 w 115173"/>
                  <a:gd name="connsiteY2" fmla="*/ 28932 h 369173"/>
                  <a:gd name="connsiteX3" fmla="*/ 115173 w 115173"/>
                  <a:gd name="connsiteY3" fmla="*/ 578 h 36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173" h="369173">
                    <a:moveTo>
                      <a:pt x="15936" y="369173"/>
                    </a:moveTo>
                    <a:cubicBezTo>
                      <a:pt x="5894" y="319554"/>
                      <a:pt x="-4148" y="269936"/>
                      <a:pt x="1759" y="213229"/>
                    </a:cubicBezTo>
                    <a:cubicBezTo>
                      <a:pt x="7666" y="156522"/>
                      <a:pt x="32476" y="64374"/>
                      <a:pt x="51378" y="28932"/>
                    </a:cubicBezTo>
                    <a:cubicBezTo>
                      <a:pt x="70280" y="-6510"/>
                      <a:pt x="115173" y="578"/>
                      <a:pt x="115173" y="57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566530" y="5330456"/>
                <a:ext cx="375684" cy="212651"/>
              </a:xfrm>
              <a:custGeom>
                <a:avLst/>
                <a:gdLst>
                  <a:gd name="connsiteX0" fmla="*/ 375684 w 375684"/>
                  <a:gd name="connsiteY0" fmla="*/ 212651 h 212651"/>
                  <a:gd name="connsiteX1" fmla="*/ 106326 w 375684"/>
                  <a:gd name="connsiteY1" fmla="*/ 148856 h 212651"/>
                  <a:gd name="connsiteX2" fmla="*/ 120503 w 375684"/>
                  <a:gd name="connsiteY2" fmla="*/ 35442 h 212651"/>
                  <a:gd name="connsiteX3" fmla="*/ 0 w 375684"/>
                  <a:gd name="connsiteY3" fmla="*/ 0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684" h="212651">
                    <a:moveTo>
                      <a:pt x="375684" y="212651"/>
                    </a:moveTo>
                    <a:cubicBezTo>
                      <a:pt x="262270" y="195521"/>
                      <a:pt x="148856" y="178391"/>
                      <a:pt x="106326" y="148856"/>
                    </a:cubicBezTo>
                    <a:cubicBezTo>
                      <a:pt x="63796" y="119321"/>
                      <a:pt x="138224" y="60251"/>
                      <a:pt x="120503" y="35442"/>
                    </a:cubicBezTo>
                    <a:cubicBezTo>
                      <a:pt x="102782" y="10633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1687033" y="5316240"/>
                <a:ext cx="538716" cy="319016"/>
              </a:xfrm>
              <a:custGeom>
                <a:avLst/>
                <a:gdLst>
                  <a:gd name="connsiteX0" fmla="*/ 0 w 538716"/>
                  <a:gd name="connsiteY0" fmla="*/ 49658 h 319016"/>
                  <a:gd name="connsiteX1" fmla="*/ 77972 w 538716"/>
                  <a:gd name="connsiteY1" fmla="*/ 39 h 319016"/>
                  <a:gd name="connsiteX2" fmla="*/ 283534 w 538716"/>
                  <a:gd name="connsiteY2" fmla="*/ 56746 h 319016"/>
                  <a:gd name="connsiteX3" fmla="*/ 432390 w 538716"/>
                  <a:gd name="connsiteY3" fmla="*/ 212690 h 319016"/>
                  <a:gd name="connsiteX4" fmla="*/ 538716 w 538716"/>
                  <a:gd name="connsiteY4" fmla="*/ 319016 h 31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716" h="319016">
                    <a:moveTo>
                      <a:pt x="0" y="49658"/>
                    </a:moveTo>
                    <a:cubicBezTo>
                      <a:pt x="15358" y="24258"/>
                      <a:pt x="30716" y="-1142"/>
                      <a:pt x="77972" y="39"/>
                    </a:cubicBezTo>
                    <a:cubicBezTo>
                      <a:pt x="125228" y="1220"/>
                      <a:pt x="224464" y="21304"/>
                      <a:pt x="283534" y="56746"/>
                    </a:cubicBezTo>
                    <a:cubicBezTo>
                      <a:pt x="342604" y="92188"/>
                      <a:pt x="389860" y="168978"/>
                      <a:pt x="432390" y="212690"/>
                    </a:cubicBezTo>
                    <a:cubicBezTo>
                      <a:pt x="474920" y="256402"/>
                      <a:pt x="506818" y="287709"/>
                      <a:pt x="538716" y="3190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1729524" y="4919330"/>
                <a:ext cx="127629" cy="396949"/>
              </a:xfrm>
              <a:custGeom>
                <a:avLst/>
                <a:gdLst>
                  <a:gd name="connsiteX0" fmla="*/ 49657 w 127629"/>
                  <a:gd name="connsiteY0" fmla="*/ 396949 h 396949"/>
                  <a:gd name="connsiteX1" fmla="*/ 39 w 127629"/>
                  <a:gd name="connsiteY1" fmla="*/ 248093 h 396949"/>
                  <a:gd name="connsiteX2" fmla="*/ 56746 w 127629"/>
                  <a:gd name="connsiteY2" fmla="*/ 70884 h 396949"/>
                  <a:gd name="connsiteX3" fmla="*/ 127629 w 127629"/>
                  <a:gd name="connsiteY3" fmla="*/ 0 h 3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29" h="396949">
                    <a:moveTo>
                      <a:pt x="49657" y="396949"/>
                    </a:moveTo>
                    <a:cubicBezTo>
                      <a:pt x="24257" y="349693"/>
                      <a:pt x="-1142" y="302437"/>
                      <a:pt x="39" y="248093"/>
                    </a:cubicBezTo>
                    <a:cubicBezTo>
                      <a:pt x="1220" y="193749"/>
                      <a:pt x="35481" y="112233"/>
                      <a:pt x="56746" y="70884"/>
                    </a:cubicBezTo>
                    <a:cubicBezTo>
                      <a:pt x="78011" y="29535"/>
                      <a:pt x="127629" y="0"/>
                      <a:pt x="127629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423529" y="2223360"/>
              <a:ext cx="1368061" cy="1354134"/>
              <a:chOff x="4512757" y="4555896"/>
              <a:chExt cx="1905000" cy="19050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512757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003380" y="511332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965775" y="5402289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793583" y="521822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544199" y="481446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506594" y="5103428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364087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233461" y="538249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946472" y="526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457112" y="536270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916295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777749" y="582584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609513" y="581198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988036" y="615835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140436" y="51529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649582" y="545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801982" y="58238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168139" y="59762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267097" y="5718960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16" t="8669" r="52883" b="25846"/>
            <a:stretch/>
          </p:blipFill>
          <p:spPr>
            <a:xfrm>
              <a:off x="8774249" y="2188168"/>
              <a:ext cx="1522579" cy="139970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65" y="2230532"/>
              <a:ext cx="1372595" cy="1379731"/>
            </a:xfrm>
            <a:prstGeom prst="rect">
              <a:avLst/>
            </a:prstGeom>
          </p:spPr>
        </p:pic>
        <p:grpSp>
          <p:nvGrpSpPr>
            <p:cNvPr id="59" name="Group 58"/>
            <p:cNvGrpSpPr/>
            <p:nvPr/>
          </p:nvGrpSpPr>
          <p:grpSpPr>
            <a:xfrm>
              <a:off x="2882374" y="2226861"/>
              <a:ext cx="1551366" cy="1469010"/>
              <a:chOff x="5193507" y="1662241"/>
              <a:chExt cx="1211376" cy="114706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4360767" y="2231553"/>
              <a:ext cx="1551366" cy="1469010"/>
              <a:chOff x="5193507" y="1662241"/>
              <a:chExt cx="1211376" cy="1147068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5840867" y="2233266"/>
              <a:ext cx="1388992" cy="1374852"/>
              <a:chOff x="245586" y="4747538"/>
              <a:chExt cx="1085938" cy="1074883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245586" y="4747538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331830" y="4952248"/>
                <a:ext cx="788872" cy="806621"/>
              </a:xfrm>
              <a:custGeom>
                <a:avLst/>
                <a:gdLst>
                  <a:gd name="connsiteX0" fmla="*/ 0 w 788872"/>
                  <a:gd name="connsiteY0" fmla="*/ 806621 h 806621"/>
                  <a:gd name="connsiteX1" fmla="*/ 36576 w 788872"/>
                  <a:gd name="connsiteY1" fmla="*/ 632885 h 806621"/>
                  <a:gd name="connsiteX2" fmla="*/ 146304 w 788872"/>
                  <a:gd name="connsiteY2" fmla="*/ 532301 h 806621"/>
                  <a:gd name="connsiteX3" fmla="*/ 310896 w 788872"/>
                  <a:gd name="connsiteY3" fmla="*/ 468293 h 806621"/>
                  <a:gd name="connsiteX4" fmla="*/ 512064 w 788872"/>
                  <a:gd name="connsiteY4" fmla="*/ 395141 h 806621"/>
                  <a:gd name="connsiteX5" fmla="*/ 694944 w 788872"/>
                  <a:gd name="connsiteY5" fmla="*/ 230549 h 806621"/>
                  <a:gd name="connsiteX6" fmla="*/ 777240 w 788872"/>
                  <a:gd name="connsiteY6" fmla="*/ 20237 h 806621"/>
                  <a:gd name="connsiteX7" fmla="*/ 786384 w 788872"/>
                  <a:gd name="connsiteY7" fmla="*/ 20237 h 806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8872" h="806621">
                    <a:moveTo>
                      <a:pt x="0" y="806621"/>
                    </a:moveTo>
                    <a:cubicBezTo>
                      <a:pt x="6096" y="742613"/>
                      <a:pt x="12192" y="678605"/>
                      <a:pt x="36576" y="632885"/>
                    </a:cubicBezTo>
                    <a:cubicBezTo>
                      <a:pt x="60960" y="587165"/>
                      <a:pt x="100584" y="559733"/>
                      <a:pt x="146304" y="532301"/>
                    </a:cubicBezTo>
                    <a:cubicBezTo>
                      <a:pt x="192024" y="504869"/>
                      <a:pt x="249936" y="491153"/>
                      <a:pt x="310896" y="468293"/>
                    </a:cubicBezTo>
                    <a:cubicBezTo>
                      <a:pt x="371856" y="445433"/>
                      <a:pt x="448056" y="434765"/>
                      <a:pt x="512064" y="395141"/>
                    </a:cubicBezTo>
                    <a:cubicBezTo>
                      <a:pt x="576072" y="355517"/>
                      <a:pt x="650748" y="293033"/>
                      <a:pt x="694944" y="230549"/>
                    </a:cubicBezTo>
                    <a:cubicBezTo>
                      <a:pt x="739140" y="168065"/>
                      <a:pt x="762000" y="55289"/>
                      <a:pt x="777240" y="20237"/>
                    </a:cubicBezTo>
                    <a:cubicBezTo>
                      <a:pt x="792480" y="-14815"/>
                      <a:pt x="789432" y="2711"/>
                      <a:pt x="786384" y="20237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417991" y="5036493"/>
                <a:ext cx="78431" cy="585216"/>
              </a:xfrm>
              <a:custGeom>
                <a:avLst/>
                <a:gdLst>
                  <a:gd name="connsiteX0" fmla="*/ 78431 w 78431"/>
                  <a:gd name="connsiteY0" fmla="*/ 585216 h 585216"/>
                  <a:gd name="connsiteX1" fmla="*/ 60143 w 78431"/>
                  <a:gd name="connsiteY1" fmla="*/ 521208 h 585216"/>
                  <a:gd name="connsiteX2" fmla="*/ 5279 w 78431"/>
                  <a:gd name="connsiteY2" fmla="*/ 411480 h 585216"/>
                  <a:gd name="connsiteX3" fmla="*/ 5279 w 78431"/>
                  <a:gd name="connsiteY3" fmla="*/ 310896 h 585216"/>
                  <a:gd name="connsiteX4" fmla="*/ 32711 w 78431"/>
                  <a:gd name="connsiteY4" fmla="*/ 219456 h 585216"/>
                  <a:gd name="connsiteX5" fmla="*/ 60143 w 78431"/>
                  <a:gd name="connsiteY5" fmla="*/ 82296 h 585216"/>
                  <a:gd name="connsiteX6" fmla="*/ 50999 w 78431"/>
                  <a:gd name="connsiteY6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1" h="585216">
                    <a:moveTo>
                      <a:pt x="78431" y="585216"/>
                    </a:moveTo>
                    <a:cubicBezTo>
                      <a:pt x="75383" y="567690"/>
                      <a:pt x="72335" y="550164"/>
                      <a:pt x="60143" y="521208"/>
                    </a:cubicBezTo>
                    <a:cubicBezTo>
                      <a:pt x="47951" y="492252"/>
                      <a:pt x="14423" y="446532"/>
                      <a:pt x="5279" y="411480"/>
                    </a:cubicBezTo>
                    <a:cubicBezTo>
                      <a:pt x="-3865" y="376428"/>
                      <a:pt x="707" y="342900"/>
                      <a:pt x="5279" y="310896"/>
                    </a:cubicBezTo>
                    <a:cubicBezTo>
                      <a:pt x="9851" y="278892"/>
                      <a:pt x="23567" y="257556"/>
                      <a:pt x="32711" y="219456"/>
                    </a:cubicBezTo>
                    <a:cubicBezTo>
                      <a:pt x="41855" y="181356"/>
                      <a:pt x="57095" y="118872"/>
                      <a:pt x="60143" y="82296"/>
                    </a:cubicBezTo>
                    <a:cubicBezTo>
                      <a:pt x="63191" y="45720"/>
                      <a:pt x="50999" y="0"/>
                      <a:pt x="50999" y="0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414126" y="5247360"/>
                <a:ext cx="676656" cy="255477"/>
              </a:xfrm>
              <a:custGeom>
                <a:avLst/>
                <a:gdLst>
                  <a:gd name="connsiteX0" fmla="*/ 676656 w 676656"/>
                  <a:gd name="connsiteY0" fmla="*/ 255477 h 255477"/>
                  <a:gd name="connsiteX1" fmla="*/ 566928 w 676656"/>
                  <a:gd name="connsiteY1" fmla="*/ 127461 h 255477"/>
                  <a:gd name="connsiteX2" fmla="*/ 512064 w 676656"/>
                  <a:gd name="connsiteY2" fmla="*/ 45165 h 255477"/>
                  <a:gd name="connsiteX3" fmla="*/ 365760 w 676656"/>
                  <a:gd name="connsiteY3" fmla="*/ 17733 h 255477"/>
                  <a:gd name="connsiteX4" fmla="*/ 173736 w 676656"/>
                  <a:gd name="connsiteY4" fmla="*/ 8589 h 255477"/>
                  <a:gd name="connsiteX5" fmla="*/ 0 w 676656"/>
                  <a:gd name="connsiteY5" fmla="*/ 145749 h 2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656" h="255477">
                    <a:moveTo>
                      <a:pt x="676656" y="255477"/>
                    </a:moveTo>
                    <a:cubicBezTo>
                      <a:pt x="635508" y="208995"/>
                      <a:pt x="594360" y="162513"/>
                      <a:pt x="566928" y="127461"/>
                    </a:cubicBezTo>
                    <a:cubicBezTo>
                      <a:pt x="539496" y="92409"/>
                      <a:pt x="545592" y="63453"/>
                      <a:pt x="512064" y="45165"/>
                    </a:cubicBezTo>
                    <a:cubicBezTo>
                      <a:pt x="478536" y="26877"/>
                      <a:pt x="422148" y="23829"/>
                      <a:pt x="365760" y="17733"/>
                    </a:cubicBezTo>
                    <a:cubicBezTo>
                      <a:pt x="309372" y="11637"/>
                      <a:pt x="234696" y="-12747"/>
                      <a:pt x="173736" y="8589"/>
                    </a:cubicBezTo>
                    <a:cubicBezTo>
                      <a:pt x="112776" y="29925"/>
                      <a:pt x="0" y="145749"/>
                      <a:pt x="0" y="14574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633494" y="5067964"/>
                <a:ext cx="512152" cy="468528"/>
              </a:xfrm>
              <a:custGeom>
                <a:avLst/>
                <a:gdLst>
                  <a:gd name="connsiteX0" fmla="*/ 512152 w 512152"/>
                  <a:gd name="connsiteY0" fmla="*/ 69113 h 468528"/>
                  <a:gd name="connsiteX1" fmla="*/ 411568 w 512152"/>
                  <a:gd name="connsiteY1" fmla="*/ 41681 h 468528"/>
                  <a:gd name="connsiteX2" fmla="*/ 329272 w 512152"/>
                  <a:gd name="connsiteY2" fmla="*/ 32537 h 468528"/>
                  <a:gd name="connsiteX3" fmla="*/ 173824 w 512152"/>
                  <a:gd name="connsiteY3" fmla="*/ 14249 h 468528"/>
                  <a:gd name="connsiteX4" fmla="*/ 45808 w 512152"/>
                  <a:gd name="connsiteY4" fmla="*/ 14249 h 468528"/>
                  <a:gd name="connsiteX5" fmla="*/ 88 w 512152"/>
                  <a:gd name="connsiteY5" fmla="*/ 197129 h 468528"/>
                  <a:gd name="connsiteX6" fmla="*/ 54952 w 512152"/>
                  <a:gd name="connsiteY6" fmla="*/ 361721 h 468528"/>
                  <a:gd name="connsiteX7" fmla="*/ 91528 w 512152"/>
                  <a:gd name="connsiteY7" fmla="*/ 453161 h 468528"/>
                  <a:gd name="connsiteX8" fmla="*/ 91528 w 512152"/>
                  <a:gd name="connsiteY8" fmla="*/ 462305 h 468528"/>
                  <a:gd name="connsiteX9" fmla="*/ 246976 w 512152"/>
                  <a:gd name="connsiteY9" fmla="*/ 389153 h 468528"/>
                  <a:gd name="connsiteX10" fmla="*/ 347560 w 512152"/>
                  <a:gd name="connsiteY10" fmla="*/ 325145 h 468528"/>
                  <a:gd name="connsiteX11" fmla="*/ 439000 w 512152"/>
                  <a:gd name="connsiteY11" fmla="*/ 233705 h 468528"/>
                  <a:gd name="connsiteX12" fmla="*/ 457288 w 512152"/>
                  <a:gd name="connsiteY12" fmla="*/ 197129 h 46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2152" h="468528">
                    <a:moveTo>
                      <a:pt x="512152" y="69113"/>
                    </a:moveTo>
                    <a:cubicBezTo>
                      <a:pt x="477100" y="58445"/>
                      <a:pt x="442048" y="47777"/>
                      <a:pt x="411568" y="41681"/>
                    </a:cubicBezTo>
                    <a:cubicBezTo>
                      <a:pt x="381088" y="35585"/>
                      <a:pt x="329272" y="32537"/>
                      <a:pt x="329272" y="32537"/>
                    </a:cubicBezTo>
                    <a:cubicBezTo>
                      <a:pt x="289648" y="27965"/>
                      <a:pt x="221068" y="17297"/>
                      <a:pt x="173824" y="14249"/>
                    </a:cubicBezTo>
                    <a:cubicBezTo>
                      <a:pt x="126580" y="11201"/>
                      <a:pt x="74764" y="-16231"/>
                      <a:pt x="45808" y="14249"/>
                    </a:cubicBezTo>
                    <a:cubicBezTo>
                      <a:pt x="16852" y="44729"/>
                      <a:pt x="-1436" y="139217"/>
                      <a:pt x="88" y="197129"/>
                    </a:cubicBezTo>
                    <a:cubicBezTo>
                      <a:pt x="1612" y="255041"/>
                      <a:pt x="39712" y="319049"/>
                      <a:pt x="54952" y="361721"/>
                    </a:cubicBezTo>
                    <a:cubicBezTo>
                      <a:pt x="70192" y="404393"/>
                      <a:pt x="85432" y="436397"/>
                      <a:pt x="91528" y="453161"/>
                    </a:cubicBezTo>
                    <a:cubicBezTo>
                      <a:pt x="97624" y="469925"/>
                      <a:pt x="65620" y="472973"/>
                      <a:pt x="91528" y="462305"/>
                    </a:cubicBezTo>
                    <a:cubicBezTo>
                      <a:pt x="117436" y="451637"/>
                      <a:pt x="204304" y="412013"/>
                      <a:pt x="246976" y="389153"/>
                    </a:cubicBezTo>
                    <a:cubicBezTo>
                      <a:pt x="289648" y="366293"/>
                      <a:pt x="315556" y="351053"/>
                      <a:pt x="347560" y="325145"/>
                    </a:cubicBezTo>
                    <a:cubicBezTo>
                      <a:pt x="379564" y="299237"/>
                      <a:pt x="420712" y="255041"/>
                      <a:pt x="439000" y="233705"/>
                    </a:cubicBezTo>
                    <a:cubicBezTo>
                      <a:pt x="457288" y="212369"/>
                      <a:pt x="457288" y="197129"/>
                      <a:pt x="457288" y="19712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72" name="Rectangle 71"/>
          <p:cNvSpPr/>
          <p:nvPr/>
        </p:nvSpPr>
        <p:spPr>
          <a:xfrm>
            <a:off x="1143001" y="3685547"/>
            <a:ext cx="1576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boundaries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668869" y="3667480"/>
            <a:ext cx="137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Populated places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962765" y="3685547"/>
            <a:ext cx="1426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Population figures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09358" y="3703614"/>
            <a:ext cx="1343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Caseload figures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632525" y="3739912"/>
            <a:ext cx="146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Transport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96865" y="3706884"/>
            <a:ext cx="134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Hydrology</a:t>
            </a:r>
          </a:p>
        </p:txBody>
      </p:sp>
      <p:sp>
        <p:nvSpPr>
          <p:cNvPr id="82" name="Rectangle 81"/>
          <p:cNvSpPr/>
          <p:nvPr/>
        </p:nvSpPr>
        <p:spPr>
          <a:xfrm>
            <a:off x="9440780" y="3703613"/>
            <a:ext cx="147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Elevation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33104" y="2233161"/>
            <a:ext cx="1551439" cy="146140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17016" y="2235119"/>
            <a:ext cx="1551439" cy="146140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91020" y="2235118"/>
            <a:ext cx="1551439" cy="146140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33517" y="2242205"/>
            <a:ext cx="1551439" cy="146140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04084" y="2233260"/>
            <a:ext cx="1551439" cy="146140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91433" y="2239219"/>
            <a:ext cx="1551439" cy="14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77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-4163"/>
            <a:ext cx="564517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235" y="349623"/>
            <a:ext cx="3814482" cy="595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044372" y="3962401"/>
            <a:ext cx="537029" cy="7692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6380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Boundaries (Kosovo, 1999)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057400" y="3823448"/>
          <a:ext cx="807720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4" imgW="5191351" imgH="1952866" progId="Excel.Sheet.8">
                  <p:embed/>
                </p:oleObj>
              </mc:Choice>
              <mc:Fallback>
                <p:oleObj name="Worksheet" r:id="rId4" imgW="5191351" imgH="1952866" progId="Excel.Sheet.8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823448"/>
                        <a:ext cx="8077200" cy="2803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175683"/>
            <a:ext cx="7758953" cy="264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0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43000" y="4171533"/>
            <a:ext cx="1098120" cy="820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07807" y="5183479"/>
            <a:ext cx="636337" cy="820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315336" y="5183479"/>
            <a:ext cx="733664" cy="1674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66276" y="6037156"/>
            <a:ext cx="1098120" cy="820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8965" y="4662615"/>
            <a:ext cx="909864" cy="329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78965" y="4959282"/>
            <a:ext cx="721178" cy="286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05915" y="5183478"/>
            <a:ext cx="241565" cy="40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03" y="273314"/>
            <a:ext cx="4346194" cy="30790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003" y="3545049"/>
            <a:ext cx="4346194" cy="31152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835" y="271696"/>
            <a:ext cx="4288616" cy="30806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892" y="1394118"/>
            <a:ext cx="6073741" cy="410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7147" y="1230202"/>
            <a:ext cx="3458905" cy="4898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4746" y="1595794"/>
            <a:ext cx="3410795" cy="482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041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9726" y="112195"/>
            <a:ext cx="983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CODs in Preparedness &amp;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58526"/>
            <a:ext cx="9906000" cy="576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41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3029" y="2904565"/>
            <a:ext cx="4886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Admin Boundaries 101</a:t>
            </a:r>
          </a:p>
        </p:txBody>
      </p:sp>
    </p:spTree>
    <p:extLst>
      <p:ext uri="{BB962C8B-B14F-4D97-AF65-F5344CB8AC3E}">
        <p14:creationId xmlns:p14="http://schemas.microsoft.com/office/powerpoint/2010/main" val="1271004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Boundaries: terminology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187388" y="1806932"/>
          <a:ext cx="760207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6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3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5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4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RO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Province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hlinkClick r:id="rId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Commune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Village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Parish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Hamlet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1" y="3367942"/>
            <a:ext cx="5244353" cy="34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79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662518" y="278195"/>
            <a:ext cx="1828800" cy="646113"/>
          </a:xfrm>
          <a:prstGeom prst="rect">
            <a:avLst/>
          </a:prstGeom>
          <a:noFill/>
          <a:ln w="25400" cap="rnd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Propinsi</a:t>
            </a:r>
            <a:endParaRPr lang="en-US" altLang="en-US" sz="1800" dirty="0">
              <a:solidFill>
                <a:prstClr val="black"/>
              </a:solidFill>
              <a:latin typeface="Calibri" charset="0"/>
            </a:endParaRPr>
          </a:p>
          <a:p>
            <a:pPr algn="ctr" eaLnBrk="1" hangingPunct="1"/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(Province)</a:t>
            </a: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519518" y="1192594"/>
            <a:ext cx="1828800" cy="654050"/>
          </a:xfrm>
          <a:prstGeom prst="rect">
            <a:avLst/>
          </a:prstGeom>
          <a:noFill/>
          <a:ln w="25400" cap="rnd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Kabupaten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 /</a:t>
            </a:r>
          </a:p>
          <a:p>
            <a:pPr algn="ctr" eaLnBrk="1" hangingPunct="1"/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Regency (District)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653118" y="1192595"/>
            <a:ext cx="1828800" cy="646113"/>
          </a:xfrm>
          <a:prstGeom prst="rect">
            <a:avLst/>
          </a:prstGeom>
          <a:noFill/>
          <a:ln w="25400" cap="rnd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Kota</a:t>
            </a:r>
          </a:p>
          <a:p>
            <a:pPr algn="ctr" eaLnBrk="1" hangingPunct="1"/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(City)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2510118" y="2183195"/>
            <a:ext cx="2057400" cy="646113"/>
          </a:xfrm>
          <a:prstGeom prst="rect">
            <a:avLst/>
          </a:prstGeom>
          <a:noFill/>
          <a:ln w="25400" cap="rnd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Kecamatan</a:t>
            </a:r>
            <a:endParaRPr lang="en-US" altLang="en-US" sz="1800" dirty="0">
              <a:solidFill>
                <a:prstClr val="black"/>
              </a:solidFill>
              <a:latin typeface="Calibri" charset="0"/>
            </a:endParaRPr>
          </a:p>
          <a:p>
            <a:pPr algn="ctr" eaLnBrk="1" hangingPunct="1"/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(Sub-District)</a:t>
            </a:r>
          </a:p>
        </p:txBody>
      </p:sp>
      <p:cxnSp>
        <p:nvCxnSpPr>
          <p:cNvPr id="6" name="Elbow Connector 5"/>
          <p:cNvCxnSpPr/>
          <p:nvPr/>
        </p:nvCxnSpPr>
        <p:spPr>
          <a:xfrm rot="16200000" flipH="1">
            <a:off x="3938075" y="563151"/>
            <a:ext cx="268287" cy="990600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rot="5400000">
            <a:off x="2871275" y="486951"/>
            <a:ext cx="268287" cy="1143000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rot="16200000" flipH="1">
            <a:off x="2818093" y="1462469"/>
            <a:ext cx="336550" cy="1104900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5400000">
            <a:off x="3880925" y="1496601"/>
            <a:ext cx="344487" cy="1028700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33"/>
          <p:cNvSpPr txBox="1">
            <a:spLocks noChangeArrowheads="1"/>
          </p:cNvSpPr>
          <p:nvPr/>
        </p:nvSpPr>
        <p:spPr bwMode="auto">
          <a:xfrm>
            <a:off x="1519518" y="3326194"/>
            <a:ext cx="1828800" cy="654050"/>
          </a:xfrm>
          <a:prstGeom prst="rect">
            <a:avLst/>
          </a:prstGeom>
          <a:noFill/>
          <a:ln w="25400" cap="rnd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Nagari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 / </a:t>
            </a:r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Desa</a:t>
            </a:r>
            <a:endParaRPr lang="en-US" altLang="en-US" sz="1800" dirty="0">
              <a:solidFill>
                <a:prstClr val="black"/>
              </a:solidFill>
              <a:latin typeface="Calibri" charset="0"/>
            </a:endParaRPr>
          </a:p>
          <a:p>
            <a:pPr algn="ctr" eaLnBrk="1" hangingPunct="1"/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(Village)</a:t>
            </a:r>
          </a:p>
        </p:txBody>
      </p:sp>
      <p:sp>
        <p:nvSpPr>
          <p:cNvPr id="11" name="TextBox 34"/>
          <p:cNvSpPr txBox="1">
            <a:spLocks noChangeArrowheads="1"/>
          </p:cNvSpPr>
          <p:nvPr/>
        </p:nvSpPr>
        <p:spPr bwMode="auto">
          <a:xfrm>
            <a:off x="3653118" y="3326195"/>
            <a:ext cx="1828800" cy="646331"/>
          </a:xfrm>
          <a:prstGeom prst="rect">
            <a:avLst/>
          </a:prstGeom>
          <a:noFill/>
          <a:ln w="25400" cap="rnd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Kelurahan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 </a:t>
            </a:r>
          </a:p>
          <a:p>
            <a:pPr algn="ctr" eaLnBrk="1" hangingPunct="1"/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(Ward)</a:t>
            </a:r>
          </a:p>
        </p:txBody>
      </p:sp>
      <p:cxnSp>
        <p:nvCxnSpPr>
          <p:cNvPr id="12" name="Elbow Connector 11"/>
          <p:cNvCxnSpPr/>
          <p:nvPr/>
        </p:nvCxnSpPr>
        <p:spPr>
          <a:xfrm rot="16200000" flipH="1">
            <a:off x="3804725" y="2563401"/>
            <a:ext cx="496887" cy="1028700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5400000">
            <a:off x="2737925" y="2525301"/>
            <a:ext cx="496887" cy="1104900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42"/>
          <p:cNvSpPr txBox="1">
            <a:spLocks noChangeArrowheads="1"/>
          </p:cNvSpPr>
          <p:nvPr/>
        </p:nvSpPr>
        <p:spPr bwMode="auto">
          <a:xfrm>
            <a:off x="1671918" y="735394"/>
            <a:ext cx="762000" cy="381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prstClr val="black"/>
                </a:solidFill>
                <a:latin typeface="Calibri" charset="0"/>
              </a:rPr>
              <a:t>Rural</a:t>
            </a:r>
          </a:p>
        </p:txBody>
      </p:sp>
      <p:sp>
        <p:nvSpPr>
          <p:cNvPr id="15" name="TextBox 43"/>
          <p:cNvSpPr txBox="1">
            <a:spLocks noChangeArrowheads="1"/>
          </p:cNvSpPr>
          <p:nvPr/>
        </p:nvSpPr>
        <p:spPr bwMode="auto">
          <a:xfrm>
            <a:off x="1519518" y="4240594"/>
            <a:ext cx="1828800" cy="923330"/>
          </a:xfrm>
          <a:prstGeom prst="rect">
            <a:avLst/>
          </a:prstGeom>
          <a:noFill/>
          <a:ln w="25400" cap="rnd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prstClr val="black"/>
                </a:solidFill>
                <a:latin typeface="Calibri" charset="0"/>
              </a:rPr>
              <a:t>Jorong, Korong, Kampung</a:t>
            </a:r>
          </a:p>
          <a:p>
            <a:pPr algn="ctr" eaLnBrk="1" hangingPunct="1"/>
            <a:endParaRPr lang="en-US" altLang="en-US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7" name="TextBox 49"/>
          <p:cNvSpPr txBox="1">
            <a:spLocks noChangeArrowheads="1"/>
          </p:cNvSpPr>
          <p:nvPr/>
        </p:nvSpPr>
        <p:spPr bwMode="auto">
          <a:xfrm>
            <a:off x="4567519" y="735394"/>
            <a:ext cx="887413" cy="381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prstClr val="black"/>
                </a:solidFill>
                <a:latin typeface="Calibri" charset="0"/>
              </a:rPr>
              <a:t>Urban</a:t>
            </a:r>
          </a:p>
        </p:txBody>
      </p:sp>
      <p:sp>
        <p:nvSpPr>
          <p:cNvPr id="18" name="TextBox 50"/>
          <p:cNvSpPr txBox="1">
            <a:spLocks noChangeArrowheads="1"/>
          </p:cNvSpPr>
          <p:nvPr/>
        </p:nvSpPr>
        <p:spPr bwMode="auto">
          <a:xfrm>
            <a:off x="1595718" y="2868994"/>
            <a:ext cx="762000" cy="381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prstClr val="black"/>
                </a:solidFill>
                <a:latin typeface="Calibri" charset="0"/>
              </a:rPr>
              <a:t>Rural</a:t>
            </a:r>
          </a:p>
        </p:txBody>
      </p:sp>
      <p:sp>
        <p:nvSpPr>
          <p:cNvPr id="19" name="TextBox 51"/>
          <p:cNvSpPr txBox="1">
            <a:spLocks noChangeArrowheads="1"/>
          </p:cNvSpPr>
          <p:nvPr/>
        </p:nvSpPr>
        <p:spPr bwMode="auto">
          <a:xfrm>
            <a:off x="4491319" y="2868994"/>
            <a:ext cx="887413" cy="381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prstClr val="black"/>
                </a:solidFill>
                <a:latin typeface="Calibri" charset="0"/>
              </a:rPr>
              <a:t>Urban</a:t>
            </a:r>
          </a:p>
        </p:txBody>
      </p:sp>
      <p:sp>
        <p:nvSpPr>
          <p:cNvPr id="26" name="TextBox 34"/>
          <p:cNvSpPr txBox="1">
            <a:spLocks noChangeArrowheads="1"/>
          </p:cNvSpPr>
          <p:nvPr/>
        </p:nvSpPr>
        <p:spPr bwMode="auto">
          <a:xfrm>
            <a:off x="3653118" y="4236766"/>
            <a:ext cx="1828800" cy="646331"/>
          </a:xfrm>
          <a:prstGeom prst="rect">
            <a:avLst/>
          </a:prstGeom>
          <a:noFill/>
          <a:ln w="25400" cap="rnd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Rukun</a:t>
            </a:r>
            <a:endParaRPr lang="en-US" altLang="en-US" sz="1800" dirty="0">
              <a:solidFill>
                <a:prstClr val="black"/>
              </a:solidFill>
              <a:latin typeface="Calibri" charset="0"/>
            </a:endParaRPr>
          </a:p>
          <a:p>
            <a:pPr algn="ctr" eaLnBrk="1" hangingPunct="1"/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Warga</a:t>
            </a:r>
            <a:endParaRPr lang="en-US" altLang="en-US" sz="1800" dirty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27" name="TextBox 34"/>
          <p:cNvSpPr txBox="1">
            <a:spLocks noChangeArrowheads="1"/>
          </p:cNvSpPr>
          <p:nvPr/>
        </p:nvSpPr>
        <p:spPr bwMode="auto">
          <a:xfrm>
            <a:off x="3653118" y="5147337"/>
            <a:ext cx="1828800" cy="646331"/>
          </a:xfrm>
          <a:prstGeom prst="rect">
            <a:avLst/>
          </a:prstGeom>
          <a:noFill/>
          <a:ln w="25400" cap="rnd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Rukun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 </a:t>
            </a:r>
          </a:p>
          <a:p>
            <a:pPr algn="ctr" eaLnBrk="1" hangingPunct="1"/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Tunaga</a:t>
            </a:r>
            <a:endParaRPr lang="en-US" altLang="en-US" sz="1800" dirty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28" name="TextBox 34"/>
          <p:cNvSpPr txBox="1">
            <a:spLocks noChangeArrowheads="1"/>
          </p:cNvSpPr>
          <p:nvPr/>
        </p:nvSpPr>
        <p:spPr bwMode="auto">
          <a:xfrm>
            <a:off x="3653118" y="6077816"/>
            <a:ext cx="1828800" cy="646331"/>
          </a:xfrm>
          <a:prstGeom prst="rect">
            <a:avLst/>
          </a:prstGeom>
          <a:noFill/>
          <a:ln w="25400" cap="rnd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Kepala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Calibri" charset="0"/>
              </a:rPr>
              <a:t>Keluarga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</a:rPr>
              <a:t> (household)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90542" y="869211"/>
            <a:ext cx="3742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Indonesia</a:t>
            </a:r>
            <a:endParaRPr lang="en-US" sz="3600" b="1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1" name="Straight Connector 20"/>
          <p:cNvCxnSpPr>
            <a:stCxn id="10" idx="2"/>
            <a:endCxn id="15" idx="0"/>
          </p:cNvCxnSpPr>
          <p:nvPr/>
        </p:nvCxnSpPr>
        <p:spPr>
          <a:xfrm>
            <a:off x="2433918" y="3980244"/>
            <a:ext cx="0" cy="2603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2"/>
            <a:endCxn id="26" idx="0"/>
          </p:cNvCxnSpPr>
          <p:nvPr/>
        </p:nvCxnSpPr>
        <p:spPr>
          <a:xfrm>
            <a:off x="4567518" y="3972525"/>
            <a:ext cx="0" cy="2642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6" idx="2"/>
            <a:endCxn id="27" idx="0"/>
          </p:cNvCxnSpPr>
          <p:nvPr/>
        </p:nvCxnSpPr>
        <p:spPr>
          <a:xfrm>
            <a:off x="4567518" y="4883096"/>
            <a:ext cx="0" cy="2642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7" idx="2"/>
            <a:endCxn id="28" idx="0"/>
          </p:cNvCxnSpPr>
          <p:nvPr/>
        </p:nvCxnSpPr>
        <p:spPr>
          <a:xfrm>
            <a:off x="4567518" y="5793667"/>
            <a:ext cx="0" cy="28414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56839" t="47311" r="16571"/>
          <a:stretch/>
        </p:blipFill>
        <p:spPr>
          <a:xfrm>
            <a:off x="6890541" y="1679708"/>
            <a:ext cx="3742038" cy="460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759125" y="277977"/>
            <a:ext cx="686406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A1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59125" y="1192377"/>
            <a:ext cx="686406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A2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59125" y="2182977"/>
            <a:ext cx="686406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A3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55717" y="3326194"/>
            <a:ext cx="686406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A4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55717" y="4236765"/>
            <a:ext cx="686406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A5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62266" y="5147337"/>
            <a:ext cx="686406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A6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68815" y="6104787"/>
            <a:ext cx="686406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A7</a:t>
            </a:r>
          </a:p>
        </p:txBody>
      </p:sp>
    </p:spTree>
    <p:extLst>
      <p:ext uri="{BB962C8B-B14F-4D97-AF65-F5344CB8AC3E}">
        <p14:creationId xmlns:p14="http://schemas.microsoft.com/office/powerpoint/2010/main" val="955683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903152" y="3084477"/>
            <a:ext cx="1909482" cy="19094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31413" t="-1093" r="30999" b="34538"/>
          <a:stretch/>
        </p:blipFill>
        <p:spPr>
          <a:xfrm>
            <a:off x="5187146" y="3084478"/>
            <a:ext cx="2056337" cy="19115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8688233" y="3084477"/>
            <a:ext cx="1909482" cy="1909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750752" y="2932077"/>
            <a:ext cx="1909482" cy="1909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31413" t="-1093" r="30999" b="34538"/>
          <a:stretch/>
        </p:blipFill>
        <p:spPr>
          <a:xfrm>
            <a:off x="5034746" y="2932078"/>
            <a:ext cx="2056337" cy="19115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8535833" y="2932077"/>
            <a:ext cx="1909482" cy="19094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Boundaries: </a:t>
            </a: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where do they come from?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3579" y="1945794"/>
            <a:ext cx="267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Spatial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67124" y="1945794"/>
            <a:ext cx="312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Attribute Data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8816" y="194579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Legal Status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352" y="2779677"/>
            <a:ext cx="1909482" cy="190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5034210"/>
            <a:ext cx="2838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e.g. Ministry of Local Government (</a:t>
            </a:r>
            <a:r>
              <a:rPr lang="en-US" sz="24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MoLG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) in Bangladesh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82359" y="5034211"/>
            <a:ext cx="2688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e.g. </a:t>
            </a:r>
            <a:r>
              <a:rPr lang="en-US" sz="24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Badan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Informasi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Geospasial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(BIG) in Indonesia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5131" y="5034211"/>
            <a:ext cx="2688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e.g. National Bureau of Statistics in South Sudan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13" t="-1093" r="30999" b="34538"/>
          <a:stretch/>
        </p:blipFill>
        <p:spPr>
          <a:xfrm>
            <a:off x="4882346" y="2779678"/>
            <a:ext cx="2056337" cy="1911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3433" y="2779677"/>
            <a:ext cx="1909482" cy="19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61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18" t="4139" r="1392"/>
          <a:stretch/>
        </p:blipFill>
        <p:spPr>
          <a:xfrm>
            <a:off x="1347992" y="348342"/>
            <a:ext cx="9496016" cy="3643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641" b="35147"/>
          <a:stretch/>
        </p:blipFill>
        <p:spPr>
          <a:xfrm>
            <a:off x="1422400" y="4209143"/>
            <a:ext cx="93472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930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2603" y="1243156"/>
            <a:ext cx="84618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Origin and purpose of CODs</a:t>
            </a:r>
          </a:p>
          <a:p>
            <a:pPr marL="342900" indent="-342900">
              <a:buFont typeface="Arial" charset="0"/>
              <a:buChar char="•"/>
            </a:pPr>
            <a:endParaRPr lang="en-US" sz="3600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boundaries 101</a:t>
            </a:r>
          </a:p>
          <a:p>
            <a:pPr marL="342900" indent="-342900">
              <a:buFont typeface="Arial" charset="0"/>
              <a:buChar char="•"/>
            </a:pPr>
            <a:endParaRPr lang="en-US" sz="3600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The definition of ‘good quality’ data</a:t>
            </a:r>
          </a:p>
          <a:p>
            <a:pPr marL="342900" indent="-342900">
              <a:buFont typeface="Arial" charset="0"/>
              <a:buChar char="•"/>
            </a:pPr>
            <a:endParaRPr lang="en-US" sz="3600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International boundaries</a:t>
            </a:r>
          </a:p>
        </p:txBody>
      </p:sp>
    </p:spTree>
    <p:extLst>
      <p:ext uri="{BB962C8B-B14F-4D97-AF65-F5344CB8AC3E}">
        <p14:creationId xmlns:p14="http://schemas.microsoft.com/office/powerpoint/2010/main" val="427677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3000" y="2146305"/>
            <a:ext cx="9906000" cy="38025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4039" y="365129"/>
            <a:ext cx="854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Admin boundaries: </a:t>
            </a:r>
            <a:r>
              <a:rPr lang="en-US" b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dynamic data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65515" y="1690690"/>
          <a:ext cx="870244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9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Admin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A1 - </a:t>
                      </a:r>
                      <a:r>
                        <a:rPr lang="en-US" sz="3600" dirty="0" err="1"/>
                        <a:t>Propinsi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A2 - </a:t>
                      </a:r>
                      <a:r>
                        <a:rPr lang="en-US" sz="3600" dirty="0" err="1"/>
                        <a:t>Kabupaten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+62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A3 - </a:t>
                      </a:r>
                      <a:r>
                        <a:rPr lang="en-US" sz="3600" dirty="0" err="1"/>
                        <a:t>Kecamatan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5,269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6,543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+1,274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A4 - </a:t>
                      </a:r>
                      <a:r>
                        <a:rPr lang="en-US" sz="3600" dirty="0" err="1"/>
                        <a:t>Desa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71,551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75,244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+3,693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268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46305"/>
            <a:ext cx="9906000" cy="38025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9141" y="3321424"/>
            <a:ext cx="847166" cy="96818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3401" y="5069541"/>
            <a:ext cx="295835" cy="28238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24039" y="365128"/>
            <a:ext cx="854392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black"/>
                </a:solidFill>
                <a:latin typeface="Calibri Light" panose="020F0302020204030204"/>
              </a:rPr>
              <a:t>Prepare nationally, respond locally</a:t>
            </a:r>
            <a:endParaRPr lang="en-US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0322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74714" y="963083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Who does What Where (3W)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8303" y="4745684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Needs Comparison Tool (NCT)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583" y="1704416"/>
            <a:ext cx="1078478" cy="6471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Operational web platform (HR.info)</a:t>
            </a:r>
          </a:p>
        </p:txBody>
      </p:sp>
      <p:sp>
        <p:nvSpPr>
          <p:cNvPr id="8" name="Rectangle 7"/>
          <p:cNvSpPr/>
          <p:nvPr/>
        </p:nvSpPr>
        <p:spPr>
          <a:xfrm>
            <a:off x="3671172" y="3979204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Physical Space for Information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492621" y="959028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Periodic Monitoring Report (PMR)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29825" y="3978142"/>
            <a:ext cx="1078478" cy="6471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Humanitarian Access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78089" y="3986761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Operational Mapping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79845" y="1709945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Situational Awareness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79845" y="980681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Social Media Monitoring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06583" y="3213363"/>
            <a:ext cx="1078478" cy="6471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Event Calendar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70061" y="4730579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Cluster IM Support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03855" y="1701976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Humanitarian Bulletin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03854" y="2468898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Humanitarian Dashboard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90398" y="3227830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Reference Mapping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86763" y="3974264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Risk Monitoring (ERP)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08138" y="2469195"/>
            <a:ext cx="1078478" cy="6471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Document Repository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82262" y="3210741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IM Network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56821" y="971073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Advocacy on Cluster </a:t>
            </a:r>
            <a:r>
              <a:rPr lang="en-US" sz="1200">
                <a:solidFill>
                  <a:prstClr val="white"/>
                </a:solidFill>
                <a:latin typeface="Calibri" panose="020F0502020204030204"/>
              </a:rPr>
              <a:t>IM capacity</a:t>
            </a: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62433" y="4737703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Online Mapping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03853" y="3227830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Humanitarian Snapshot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91543" y="4714303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Risk Analysis (INFORM)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91543" y="5479505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Response Monitoring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193660" y="971073"/>
            <a:ext cx="1078478" cy="6471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Contact Management (H.ID)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56821" y="1709945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white"/>
                </a:solidFill>
                <a:latin typeface="Calibri" panose="020F0502020204030204"/>
              </a:rPr>
              <a:t>Data exchange</a:t>
            </a: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99262" y="1709971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Product Catalogue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62433" y="5523068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Dynamic Online Charts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379845" y="2464939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Severity Estimation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91543" y="3222369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Contingency Planning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67681" y="2464939"/>
            <a:ext cx="1078478" cy="647150"/>
          </a:xfrm>
          <a:prstGeom prst="rect">
            <a:avLst/>
          </a:prstGeom>
          <a:effectLst>
            <a:glow rad="228600">
              <a:schemeClr val="accent4">
                <a:lumMod val="60000"/>
                <a:lumOff val="40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Operational Baseline Data (CODs)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015184" y="5479027"/>
            <a:ext cx="1078478" cy="6471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Humanitarian Kiosk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41071" y="2474861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prstClr val="white"/>
                </a:solidFill>
                <a:latin typeface="Calibri" panose="020F0502020204030204"/>
              </a:rPr>
              <a:t>Comms</a:t>
            </a: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 with communities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00484" y="2472886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Reporting Cycle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308072" y="959028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Situation Report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87038" y="3983667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Needs Analysis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93660" y="2464939"/>
            <a:ext cx="1078478" cy="6471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KoBo Emergency Toolkit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27500" y="4714584"/>
            <a:ext cx="1078478" cy="6471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MailChimp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841070" y="3213075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white"/>
                </a:solidFill>
                <a:latin typeface="Calibri" panose="020F0502020204030204"/>
              </a:rPr>
              <a:t>UAVs and other tech</a:t>
            </a: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302302" y="5517039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Humanitarian Response Plan (HRP)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75884" y="1702233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Financial Reporting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381819" y="5473374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International Charter (Imagery)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82166" y="3228673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Needs Assessment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387038" y="4714303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Gap Analysis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193660" y="1719983"/>
            <a:ext cx="1078478" cy="6471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Data Repository (HDX)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670060" y="5504616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Digital Humanitarian Network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302303" y="3979204"/>
            <a:ext cx="1078478" cy="647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Humanitarian Needs Overview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558179" y="4901912"/>
            <a:ext cx="1354094" cy="3075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prstClr val="white"/>
                </a:solidFill>
                <a:latin typeface="Calibri" panose="020F0502020204030204"/>
              </a:rPr>
              <a:t>PRODUCT</a:t>
            </a: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558179" y="5209476"/>
            <a:ext cx="1354094" cy="307564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COORDINATION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43976" y="4514084"/>
            <a:ext cx="51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Key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558179" y="5517039"/>
            <a:ext cx="1354094" cy="307564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SERVICE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9558179" y="5824603"/>
            <a:ext cx="1354094" cy="30756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prstClr val="white"/>
                </a:solidFill>
                <a:latin typeface="Calibri" panose="020F0502020204030204"/>
              </a:rPr>
              <a:t>ANALYSIS</a:t>
            </a: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841069" y="4748739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Unit management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41070" y="3978649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Community </a:t>
            </a:r>
            <a:r>
              <a:rPr lang="en-US" sz="1200">
                <a:solidFill>
                  <a:prstClr val="white"/>
                </a:solidFill>
                <a:latin typeface="Calibri" panose="020F0502020204030204"/>
              </a:rPr>
              <a:t>of Practice</a:t>
            </a: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856820" y="5504616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Admin and staffing</a:t>
            </a:r>
          </a:p>
        </p:txBody>
      </p:sp>
      <p:sp>
        <p:nvSpPr>
          <p:cNvPr id="61" name="Rectangle 60"/>
          <p:cNvSpPr/>
          <p:nvPr/>
        </p:nvSpPr>
        <p:spPr>
          <a:xfrm>
            <a:off x="9566030" y="971073"/>
            <a:ext cx="1078478" cy="64715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white"/>
                </a:solidFill>
                <a:latin typeface="Calibri" panose="020F0502020204030204"/>
              </a:rPr>
              <a:t>Data processing </a:t>
            </a: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015517" y="980681"/>
            <a:ext cx="1078478" cy="64715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Training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8304" y="41404"/>
            <a:ext cx="9346205" cy="9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63">
                <a:solidFill>
                  <a:prstClr val="black"/>
                </a:solidFill>
                <a:latin typeface="Calibri" panose="020F0502020204030204"/>
              </a:rPr>
              <a:t>50</a:t>
            </a:r>
            <a:r>
              <a:rPr lang="en-US" sz="1463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responsibilities of an OCHA Information Management Officer (IMO)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08073" y="6294451"/>
            <a:ext cx="9604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Responsibilities derived from inter-agency and internal policy and guidance documents. Compiled by the Field Information Services  section (FIS).</a:t>
            </a:r>
          </a:p>
        </p:txBody>
      </p:sp>
    </p:spTree>
    <p:extLst>
      <p:ext uri="{BB962C8B-B14F-4D97-AF65-F5344CB8AC3E}">
        <p14:creationId xmlns:p14="http://schemas.microsoft.com/office/powerpoint/2010/main" val="2122766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4543" y="2904565"/>
            <a:ext cx="8810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What makes ‘good quality’ operational </a:t>
            </a: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administrative boundaries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01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27095" y="2984634"/>
            <a:ext cx="2364472" cy="2340402"/>
            <a:chOff x="359442" y="4555896"/>
            <a:chExt cx="1905000" cy="1905000"/>
          </a:xfrm>
        </p:grpSpPr>
        <p:sp>
          <p:nvSpPr>
            <p:cNvPr id="3" name="Rectangle 2"/>
            <p:cNvSpPr/>
            <p:nvPr/>
          </p:nvSpPr>
          <p:spPr>
            <a:xfrm>
              <a:off x="359442" y="4555896"/>
              <a:ext cx="1905000" cy="1905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397542" y="4731156"/>
              <a:ext cx="1828800" cy="1554480"/>
            </a:xfrm>
            <a:custGeom>
              <a:avLst/>
              <a:gdLst>
                <a:gd name="connsiteX0" fmla="*/ 1524000 w 1828800"/>
                <a:gd name="connsiteY0" fmla="*/ 243840 h 1554480"/>
                <a:gd name="connsiteX1" fmla="*/ 1371600 w 1828800"/>
                <a:gd name="connsiteY1" fmla="*/ 91440 h 1554480"/>
                <a:gd name="connsiteX2" fmla="*/ 1143000 w 1828800"/>
                <a:gd name="connsiteY2" fmla="*/ 0 h 1554480"/>
                <a:gd name="connsiteX3" fmla="*/ 944880 w 1828800"/>
                <a:gd name="connsiteY3" fmla="*/ 0 h 1554480"/>
                <a:gd name="connsiteX4" fmla="*/ 762000 w 1828800"/>
                <a:gd name="connsiteY4" fmla="*/ 15240 h 1554480"/>
                <a:gd name="connsiteX5" fmla="*/ 594360 w 1828800"/>
                <a:gd name="connsiteY5" fmla="*/ 60960 h 1554480"/>
                <a:gd name="connsiteX6" fmla="*/ 365760 w 1828800"/>
                <a:gd name="connsiteY6" fmla="*/ 198120 h 1554480"/>
                <a:gd name="connsiteX7" fmla="*/ 91440 w 1828800"/>
                <a:gd name="connsiteY7" fmla="*/ 411480 h 1554480"/>
                <a:gd name="connsiteX8" fmla="*/ 0 w 1828800"/>
                <a:gd name="connsiteY8" fmla="*/ 655320 h 1554480"/>
                <a:gd name="connsiteX9" fmla="*/ 121920 w 1828800"/>
                <a:gd name="connsiteY9" fmla="*/ 868680 h 1554480"/>
                <a:gd name="connsiteX10" fmla="*/ 152400 w 1828800"/>
                <a:gd name="connsiteY10" fmla="*/ 1021080 h 1554480"/>
                <a:gd name="connsiteX11" fmla="*/ 106680 w 1828800"/>
                <a:gd name="connsiteY11" fmla="*/ 1234440 h 1554480"/>
                <a:gd name="connsiteX12" fmla="*/ 152400 w 1828800"/>
                <a:gd name="connsiteY12" fmla="*/ 1447800 h 1554480"/>
                <a:gd name="connsiteX13" fmla="*/ 365760 w 1828800"/>
                <a:gd name="connsiteY13" fmla="*/ 1554480 h 1554480"/>
                <a:gd name="connsiteX14" fmla="*/ 594360 w 1828800"/>
                <a:gd name="connsiteY14" fmla="*/ 1478280 h 1554480"/>
                <a:gd name="connsiteX15" fmla="*/ 853440 w 1828800"/>
                <a:gd name="connsiteY15" fmla="*/ 1310640 h 1554480"/>
                <a:gd name="connsiteX16" fmla="*/ 1082040 w 1828800"/>
                <a:gd name="connsiteY16" fmla="*/ 1310640 h 1554480"/>
                <a:gd name="connsiteX17" fmla="*/ 1341120 w 1828800"/>
                <a:gd name="connsiteY17" fmla="*/ 1402080 h 1554480"/>
                <a:gd name="connsiteX18" fmla="*/ 1630680 w 1828800"/>
                <a:gd name="connsiteY18" fmla="*/ 1280160 h 1554480"/>
                <a:gd name="connsiteX19" fmla="*/ 1767840 w 1828800"/>
                <a:gd name="connsiteY19" fmla="*/ 1143000 h 1554480"/>
                <a:gd name="connsiteX20" fmla="*/ 1828800 w 1828800"/>
                <a:gd name="connsiteY20" fmla="*/ 899160 h 1554480"/>
                <a:gd name="connsiteX21" fmla="*/ 1813560 w 1828800"/>
                <a:gd name="connsiteY21" fmla="*/ 609600 h 1554480"/>
                <a:gd name="connsiteX22" fmla="*/ 1676400 w 1828800"/>
                <a:gd name="connsiteY22" fmla="*/ 457200 h 1554480"/>
                <a:gd name="connsiteX23" fmla="*/ 1524000 w 1828800"/>
                <a:gd name="connsiteY23" fmla="*/ 243840 h 15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554480">
                  <a:moveTo>
                    <a:pt x="1524000" y="243840"/>
                  </a:moveTo>
                  <a:lnTo>
                    <a:pt x="1371600" y="91440"/>
                  </a:lnTo>
                  <a:lnTo>
                    <a:pt x="1143000" y="0"/>
                  </a:lnTo>
                  <a:lnTo>
                    <a:pt x="944880" y="0"/>
                  </a:lnTo>
                  <a:lnTo>
                    <a:pt x="762000" y="15240"/>
                  </a:lnTo>
                  <a:lnTo>
                    <a:pt x="594360" y="60960"/>
                  </a:lnTo>
                  <a:lnTo>
                    <a:pt x="365760" y="198120"/>
                  </a:lnTo>
                  <a:lnTo>
                    <a:pt x="91440" y="411480"/>
                  </a:lnTo>
                  <a:lnTo>
                    <a:pt x="0" y="655320"/>
                  </a:lnTo>
                  <a:lnTo>
                    <a:pt x="121920" y="868680"/>
                  </a:lnTo>
                  <a:lnTo>
                    <a:pt x="152400" y="1021080"/>
                  </a:lnTo>
                  <a:lnTo>
                    <a:pt x="106680" y="1234440"/>
                  </a:lnTo>
                  <a:lnTo>
                    <a:pt x="152400" y="1447800"/>
                  </a:lnTo>
                  <a:lnTo>
                    <a:pt x="365760" y="1554480"/>
                  </a:lnTo>
                  <a:lnTo>
                    <a:pt x="594360" y="1478280"/>
                  </a:lnTo>
                  <a:lnTo>
                    <a:pt x="853440" y="1310640"/>
                  </a:lnTo>
                  <a:lnTo>
                    <a:pt x="1082040" y="1310640"/>
                  </a:lnTo>
                  <a:lnTo>
                    <a:pt x="1341120" y="1402080"/>
                  </a:lnTo>
                  <a:lnTo>
                    <a:pt x="1630680" y="1280160"/>
                  </a:lnTo>
                  <a:lnTo>
                    <a:pt x="1767840" y="1143000"/>
                  </a:lnTo>
                  <a:lnTo>
                    <a:pt x="1828800" y="899160"/>
                  </a:lnTo>
                  <a:lnTo>
                    <a:pt x="1813560" y="609600"/>
                  </a:lnTo>
                  <a:lnTo>
                    <a:pt x="1676400" y="457200"/>
                  </a:lnTo>
                  <a:lnTo>
                    <a:pt x="1524000" y="24384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03274" y="4832342"/>
              <a:ext cx="1206601" cy="1339858"/>
              <a:chOff x="503274" y="4832342"/>
              <a:chExt cx="1206601" cy="1339858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517451" y="5927429"/>
                <a:ext cx="517451" cy="244771"/>
              </a:xfrm>
              <a:custGeom>
                <a:avLst/>
                <a:gdLst>
                  <a:gd name="connsiteX0" fmla="*/ 0 w 517451"/>
                  <a:gd name="connsiteY0" fmla="*/ 60473 h 244771"/>
                  <a:gd name="connsiteX1" fmla="*/ 255182 w 517451"/>
                  <a:gd name="connsiteY1" fmla="*/ 10855 h 244771"/>
                  <a:gd name="connsiteX2" fmla="*/ 517451 w 517451"/>
                  <a:gd name="connsiteY2" fmla="*/ 244771 h 24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7451" h="244771">
                    <a:moveTo>
                      <a:pt x="0" y="60473"/>
                    </a:moveTo>
                    <a:cubicBezTo>
                      <a:pt x="84470" y="20306"/>
                      <a:pt x="168940" y="-19861"/>
                      <a:pt x="255182" y="10855"/>
                    </a:cubicBezTo>
                    <a:cubicBezTo>
                      <a:pt x="341424" y="41571"/>
                      <a:pt x="517451" y="244771"/>
                      <a:pt x="517451" y="244771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503274" y="5151474"/>
                <a:ext cx="305220" cy="779721"/>
              </a:xfrm>
              <a:custGeom>
                <a:avLst/>
                <a:gdLst>
                  <a:gd name="connsiteX0" fmla="*/ 269359 w 305220"/>
                  <a:gd name="connsiteY0" fmla="*/ 779721 h 779721"/>
                  <a:gd name="connsiteX1" fmla="*/ 304800 w 305220"/>
                  <a:gd name="connsiteY1" fmla="*/ 595424 h 779721"/>
                  <a:gd name="connsiteX2" fmla="*/ 248093 w 305220"/>
                  <a:gd name="connsiteY2" fmla="*/ 283535 h 779721"/>
                  <a:gd name="connsiteX3" fmla="*/ 0 w 305220"/>
                  <a:gd name="connsiteY3" fmla="*/ 0 h 77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5220" h="779721">
                    <a:moveTo>
                      <a:pt x="269359" y="779721"/>
                    </a:moveTo>
                    <a:cubicBezTo>
                      <a:pt x="288851" y="728921"/>
                      <a:pt x="308344" y="678122"/>
                      <a:pt x="304800" y="595424"/>
                    </a:cubicBezTo>
                    <a:cubicBezTo>
                      <a:pt x="301256" y="512726"/>
                      <a:pt x="298893" y="382772"/>
                      <a:pt x="248093" y="283535"/>
                    </a:cubicBezTo>
                    <a:cubicBezTo>
                      <a:pt x="197293" y="184298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659219" y="4896293"/>
                <a:ext cx="450165" cy="404037"/>
              </a:xfrm>
              <a:custGeom>
                <a:avLst/>
                <a:gdLst>
                  <a:gd name="connsiteX0" fmla="*/ 0 w 450165"/>
                  <a:gd name="connsiteY0" fmla="*/ 404037 h 404037"/>
                  <a:gd name="connsiteX1" fmla="*/ 113414 w 450165"/>
                  <a:gd name="connsiteY1" fmla="*/ 311888 h 404037"/>
                  <a:gd name="connsiteX2" fmla="*/ 198474 w 450165"/>
                  <a:gd name="connsiteY2" fmla="*/ 326065 h 404037"/>
                  <a:gd name="connsiteX3" fmla="*/ 389860 w 450165"/>
                  <a:gd name="connsiteY3" fmla="*/ 375684 h 404037"/>
                  <a:gd name="connsiteX4" fmla="*/ 446567 w 450165"/>
                  <a:gd name="connsiteY4" fmla="*/ 219740 h 404037"/>
                  <a:gd name="connsiteX5" fmla="*/ 304800 w 450165"/>
                  <a:gd name="connsiteY5" fmla="*/ 56707 h 404037"/>
                  <a:gd name="connsiteX6" fmla="*/ 205562 w 450165"/>
                  <a:gd name="connsiteY6" fmla="*/ 0 h 404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0165" h="404037">
                    <a:moveTo>
                      <a:pt x="0" y="404037"/>
                    </a:moveTo>
                    <a:cubicBezTo>
                      <a:pt x="40167" y="364460"/>
                      <a:pt x="80335" y="324883"/>
                      <a:pt x="113414" y="311888"/>
                    </a:cubicBezTo>
                    <a:cubicBezTo>
                      <a:pt x="146493" y="298893"/>
                      <a:pt x="152400" y="315432"/>
                      <a:pt x="198474" y="326065"/>
                    </a:cubicBezTo>
                    <a:cubicBezTo>
                      <a:pt x="244548" y="336698"/>
                      <a:pt x="348511" y="393405"/>
                      <a:pt x="389860" y="375684"/>
                    </a:cubicBezTo>
                    <a:cubicBezTo>
                      <a:pt x="431209" y="357963"/>
                      <a:pt x="460744" y="272903"/>
                      <a:pt x="446567" y="219740"/>
                    </a:cubicBezTo>
                    <a:cubicBezTo>
                      <a:pt x="432390" y="166577"/>
                      <a:pt x="344967" y="93330"/>
                      <a:pt x="304800" y="56707"/>
                    </a:cubicBezTo>
                    <a:cubicBezTo>
                      <a:pt x="264633" y="20084"/>
                      <a:pt x="205562" y="0"/>
                      <a:pt x="205562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036899" y="5264888"/>
                <a:ext cx="444571" cy="779721"/>
              </a:xfrm>
              <a:custGeom>
                <a:avLst/>
                <a:gdLst>
                  <a:gd name="connsiteX0" fmla="*/ 12180 w 444571"/>
                  <a:gd name="connsiteY0" fmla="*/ 0 h 779721"/>
                  <a:gd name="connsiteX1" fmla="*/ 54710 w 444571"/>
                  <a:gd name="connsiteY1" fmla="*/ 226828 h 779721"/>
                  <a:gd name="connsiteX2" fmla="*/ 444571 w 444571"/>
                  <a:gd name="connsiteY2" fmla="*/ 779721 h 77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571" h="779721">
                    <a:moveTo>
                      <a:pt x="12180" y="0"/>
                    </a:moveTo>
                    <a:cubicBezTo>
                      <a:pt x="-2588" y="48437"/>
                      <a:pt x="-17355" y="96875"/>
                      <a:pt x="54710" y="226828"/>
                    </a:cubicBezTo>
                    <a:cubicBezTo>
                      <a:pt x="126775" y="356782"/>
                      <a:pt x="285673" y="568251"/>
                      <a:pt x="444571" y="779721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1205023" y="4832342"/>
                <a:ext cx="504852" cy="850760"/>
              </a:xfrm>
              <a:custGeom>
                <a:avLst/>
                <a:gdLst>
                  <a:gd name="connsiteX0" fmla="*/ 0 w 467832"/>
                  <a:gd name="connsiteY0" fmla="*/ 857693 h 857693"/>
                  <a:gd name="connsiteX1" fmla="*/ 233916 w 467832"/>
                  <a:gd name="connsiteY1" fmla="*/ 701749 h 857693"/>
                  <a:gd name="connsiteX2" fmla="*/ 340242 w 467832"/>
                  <a:gd name="connsiteY2" fmla="*/ 482009 h 857693"/>
                  <a:gd name="connsiteX3" fmla="*/ 304800 w 467832"/>
                  <a:gd name="connsiteY3" fmla="*/ 205563 h 857693"/>
                  <a:gd name="connsiteX4" fmla="*/ 467832 w 467832"/>
                  <a:gd name="connsiteY4" fmla="*/ 0 h 85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7832" h="857693">
                    <a:moveTo>
                      <a:pt x="0" y="857693"/>
                    </a:moveTo>
                    <a:cubicBezTo>
                      <a:pt x="88604" y="811028"/>
                      <a:pt x="177209" y="764363"/>
                      <a:pt x="233916" y="701749"/>
                    </a:cubicBezTo>
                    <a:cubicBezTo>
                      <a:pt x="290623" y="639135"/>
                      <a:pt x="328428" y="564707"/>
                      <a:pt x="340242" y="482009"/>
                    </a:cubicBezTo>
                    <a:cubicBezTo>
                      <a:pt x="352056" y="399311"/>
                      <a:pt x="283535" y="285898"/>
                      <a:pt x="304800" y="205563"/>
                    </a:cubicBezTo>
                    <a:cubicBezTo>
                      <a:pt x="326065" y="125228"/>
                      <a:pt x="467832" y="0"/>
                      <a:pt x="467832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637953" y="6010940"/>
              <a:ext cx="226828" cy="205562"/>
            </a:xfrm>
            <a:custGeom>
              <a:avLst/>
              <a:gdLst>
                <a:gd name="connsiteX0" fmla="*/ 226828 w 226828"/>
                <a:gd name="connsiteY0" fmla="*/ 0 h 205562"/>
                <a:gd name="connsiteX1" fmla="*/ 0 w 226828"/>
                <a:gd name="connsiteY1" fmla="*/ 205562 h 20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6828" h="205562">
                  <a:moveTo>
                    <a:pt x="226828" y="0"/>
                  </a:moveTo>
                  <a:lnTo>
                    <a:pt x="0" y="205562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52893" y="5755758"/>
              <a:ext cx="248093" cy="21265"/>
            </a:xfrm>
            <a:custGeom>
              <a:avLst/>
              <a:gdLst>
                <a:gd name="connsiteX0" fmla="*/ 248093 w 248093"/>
                <a:gd name="connsiteY0" fmla="*/ 0 h 21265"/>
                <a:gd name="connsiteX1" fmla="*/ 0 w 248093"/>
                <a:gd name="connsiteY1" fmla="*/ 21265 h 2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093" h="21265">
                  <a:moveTo>
                    <a:pt x="248093" y="0"/>
                  </a:moveTo>
                  <a:lnTo>
                    <a:pt x="0" y="21265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46567" y="5266660"/>
              <a:ext cx="333154" cy="293067"/>
            </a:xfrm>
            <a:custGeom>
              <a:avLst/>
              <a:gdLst>
                <a:gd name="connsiteX0" fmla="*/ 333154 w 333154"/>
                <a:gd name="connsiteY0" fmla="*/ 262270 h 293067"/>
                <a:gd name="connsiteX1" fmla="*/ 191386 w 333154"/>
                <a:gd name="connsiteY1" fmla="*/ 269359 h 293067"/>
                <a:gd name="connsiteX2" fmla="*/ 0 w 333154"/>
                <a:gd name="connsiteY2" fmla="*/ 0 h 29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154" h="293067">
                  <a:moveTo>
                    <a:pt x="333154" y="262270"/>
                  </a:moveTo>
                  <a:cubicBezTo>
                    <a:pt x="290033" y="287670"/>
                    <a:pt x="246912" y="313071"/>
                    <a:pt x="191386" y="269359"/>
                  </a:cubicBezTo>
                  <a:cubicBezTo>
                    <a:pt x="135860" y="225647"/>
                    <a:pt x="0" y="0"/>
                    <a:pt x="0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772633" y="4933507"/>
              <a:ext cx="127889" cy="248093"/>
            </a:xfrm>
            <a:custGeom>
              <a:avLst/>
              <a:gdLst>
                <a:gd name="connsiteX0" fmla="*/ 28353 w 127889"/>
                <a:gd name="connsiteY0" fmla="*/ 248093 h 248093"/>
                <a:gd name="connsiteX1" fmla="*/ 127590 w 127889"/>
                <a:gd name="connsiteY1" fmla="*/ 127591 h 248093"/>
                <a:gd name="connsiteX2" fmla="*/ 0 w 127889"/>
                <a:gd name="connsiteY2" fmla="*/ 0 h 24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889" h="248093">
                  <a:moveTo>
                    <a:pt x="28353" y="248093"/>
                  </a:moveTo>
                  <a:cubicBezTo>
                    <a:pt x="80334" y="208516"/>
                    <a:pt x="132315" y="168940"/>
                    <a:pt x="127590" y="127591"/>
                  </a:cubicBezTo>
                  <a:cubicBezTo>
                    <a:pt x="122865" y="86242"/>
                    <a:pt x="0" y="0"/>
                    <a:pt x="0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98698" y="5059096"/>
              <a:ext cx="182033" cy="420216"/>
            </a:xfrm>
            <a:custGeom>
              <a:avLst/>
              <a:gdLst>
                <a:gd name="connsiteX0" fmla="*/ 0 w 182033"/>
                <a:gd name="connsiteY0" fmla="*/ 9090 h 420216"/>
                <a:gd name="connsiteX1" fmla="*/ 120502 w 182033"/>
                <a:gd name="connsiteY1" fmla="*/ 16178 h 420216"/>
                <a:gd name="connsiteX2" fmla="*/ 177209 w 182033"/>
                <a:gd name="connsiteY2" fmla="*/ 157946 h 420216"/>
                <a:gd name="connsiteX3" fmla="*/ 0 w 182033"/>
                <a:gd name="connsiteY3" fmla="*/ 420216 h 42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033" h="420216">
                  <a:moveTo>
                    <a:pt x="0" y="9090"/>
                  </a:moveTo>
                  <a:cubicBezTo>
                    <a:pt x="45483" y="229"/>
                    <a:pt x="90967" y="-8631"/>
                    <a:pt x="120502" y="16178"/>
                  </a:cubicBezTo>
                  <a:cubicBezTo>
                    <a:pt x="150037" y="40987"/>
                    <a:pt x="197293" y="90606"/>
                    <a:pt x="177209" y="157946"/>
                  </a:cubicBezTo>
                  <a:cubicBezTo>
                    <a:pt x="157125" y="225286"/>
                    <a:pt x="0" y="420216"/>
                    <a:pt x="0" y="420216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93898" y="5457918"/>
              <a:ext cx="297711" cy="42659"/>
            </a:xfrm>
            <a:custGeom>
              <a:avLst/>
              <a:gdLst>
                <a:gd name="connsiteX0" fmla="*/ 0 w 297711"/>
                <a:gd name="connsiteY0" fmla="*/ 42659 h 42659"/>
                <a:gd name="connsiteX1" fmla="*/ 106325 w 297711"/>
                <a:gd name="connsiteY1" fmla="*/ 129 h 42659"/>
                <a:gd name="connsiteX2" fmla="*/ 297711 w 297711"/>
                <a:gd name="connsiteY2" fmla="*/ 28482 h 42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711" h="42659">
                  <a:moveTo>
                    <a:pt x="0" y="42659"/>
                  </a:moveTo>
                  <a:cubicBezTo>
                    <a:pt x="28353" y="22575"/>
                    <a:pt x="56707" y="2492"/>
                    <a:pt x="106325" y="129"/>
                  </a:cubicBezTo>
                  <a:cubicBezTo>
                    <a:pt x="155943" y="-2234"/>
                    <a:pt x="297711" y="28482"/>
                    <a:pt x="297711" y="28482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829340" y="5650097"/>
              <a:ext cx="185278" cy="339577"/>
            </a:xfrm>
            <a:custGeom>
              <a:avLst/>
              <a:gdLst>
                <a:gd name="connsiteX0" fmla="*/ 0 w 185278"/>
                <a:gd name="connsiteY0" fmla="*/ 13512 h 339577"/>
                <a:gd name="connsiteX1" fmla="*/ 163032 w 185278"/>
                <a:gd name="connsiteY1" fmla="*/ 27689 h 339577"/>
                <a:gd name="connsiteX2" fmla="*/ 170120 w 185278"/>
                <a:gd name="connsiteY2" fmla="*/ 261605 h 339577"/>
                <a:gd name="connsiteX3" fmla="*/ 35441 w 185278"/>
                <a:gd name="connsiteY3" fmla="*/ 339577 h 33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278" h="339577">
                  <a:moveTo>
                    <a:pt x="0" y="13512"/>
                  </a:moveTo>
                  <a:cubicBezTo>
                    <a:pt x="67339" y="-74"/>
                    <a:pt x="134679" y="-13660"/>
                    <a:pt x="163032" y="27689"/>
                  </a:cubicBezTo>
                  <a:cubicBezTo>
                    <a:pt x="191385" y="69038"/>
                    <a:pt x="191385" y="209624"/>
                    <a:pt x="170120" y="261605"/>
                  </a:cubicBezTo>
                  <a:cubicBezTo>
                    <a:pt x="148855" y="313586"/>
                    <a:pt x="35441" y="339577"/>
                    <a:pt x="35441" y="339577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020726" y="5833582"/>
              <a:ext cx="233916" cy="219888"/>
            </a:xfrm>
            <a:custGeom>
              <a:avLst/>
              <a:gdLst>
                <a:gd name="connsiteX0" fmla="*/ 0 w 233916"/>
                <a:gd name="connsiteY0" fmla="*/ 148 h 219888"/>
                <a:gd name="connsiteX1" fmla="*/ 134679 w 233916"/>
                <a:gd name="connsiteY1" fmla="*/ 35590 h 219888"/>
                <a:gd name="connsiteX2" fmla="*/ 233916 w 233916"/>
                <a:gd name="connsiteY2" fmla="*/ 219888 h 2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916" h="219888">
                  <a:moveTo>
                    <a:pt x="0" y="148"/>
                  </a:moveTo>
                  <a:cubicBezTo>
                    <a:pt x="47846" y="-443"/>
                    <a:pt x="95693" y="-1033"/>
                    <a:pt x="134679" y="35590"/>
                  </a:cubicBezTo>
                  <a:cubicBezTo>
                    <a:pt x="173665" y="72213"/>
                    <a:pt x="233916" y="219888"/>
                    <a:pt x="233916" y="219888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76670" y="5380074"/>
              <a:ext cx="155944" cy="248093"/>
            </a:xfrm>
            <a:custGeom>
              <a:avLst/>
              <a:gdLst>
                <a:gd name="connsiteX0" fmla="*/ 0 w 155944"/>
                <a:gd name="connsiteY0" fmla="*/ 0 h 248093"/>
                <a:gd name="connsiteX1" fmla="*/ 155944 w 155944"/>
                <a:gd name="connsiteY1" fmla="*/ 248093 h 24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944" h="248093">
                  <a:moveTo>
                    <a:pt x="0" y="0"/>
                  </a:moveTo>
                  <a:lnTo>
                    <a:pt x="155944" y="248093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275907" y="5238307"/>
              <a:ext cx="290623" cy="109489"/>
            </a:xfrm>
            <a:custGeom>
              <a:avLst/>
              <a:gdLst>
                <a:gd name="connsiteX0" fmla="*/ 0 w 290623"/>
                <a:gd name="connsiteY0" fmla="*/ 0 h 109489"/>
                <a:gd name="connsiteX1" fmla="*/ 113414 w 290623"/>
                <a:gd name="connsiteY1" fmla="*/ 99237 h 109489"/>
                <a:gd name="connsiteX2" fmla="*/ 290623 w 290623"/>
                <a:gd name="connsiteY2" fmla="*/ 106326 h 10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623" h="109489">
                  <a:moveTo>
                    <a:pt x="0" y="0"/>
                  </a:moveTo>
                  <a:cubicBezTo>
                    <a:pt x="32488" y="40758"/>
                    <a:pt x="64977" y="81516"/>
                    <a:pt x="113414" y="99237"/>
                  </a:cubicBezTo>
                  <a:cubicBezTo>
                    <a:pt x="161851" y="116958"/>
                    <a:pt x="290623" y="106326"/>
                    <a:pt x="290623" y="106326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254642" y="4735033"/>
              <a:ext cx="276446" cy="378290"/>
            </a:xfrm>
            <a:custGeom>
              <a:avLst/>
              <a:gdLst>
                <a:gd name="connsiteX0" fmla="*/ 0 w 276446"/>
                <a:gd name="connsiteY0" fmla="*/ 354418 h 378290"/>
                <a:gd name="connsiteX1" fmla="*/ 85060 w 276446"/>
                <a:gd name="connsiteY1" fmla="*/ 354418 h 378290"/>
                <a:gd name="connsiteX2" fmla="*/ 241005 w 276446"/>
                <a:gd name="connsiteY2" fmla="*/ 106325 h 378290"/>
                <a:gd name="connsiteX3" fmla="*/ 276446 w 276446"/>
                <a:gd name="connsiteY3" fmla="*/ 0 h 37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446" h="378290">
                  <a:moveTo>
                    <a:pt x="0" y="354418"/>
                  </a:moveTo>
                  <a:cubicBezTo>
                    <a:pt x="22446" y="375092"/>
                    <a:pt x="44893" y="395767"/>
                    <a:pt x="85060" y="354418"/>
                  </a:cubicBezTo>
                  <a:cubicBezTo>
                    <a:pt x="125228" y="313069"/>
                    <a:pt x="209107" y="165395"/>
                    <a:pt x="241005" y="106325"/>
                  </a:cubicBezTo>
                  <a:cubicBezTo>
                    <a:pt x="272903" y="47255"/>
                    <a:pt x="276446" y="0"/>
                    <a:pt x="27644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137532" y="4749209"/>
              <a:ext cx="280142" cy="212651"/>
            </a:xfrm>
            <a:custGeom>
              <a:avLst/>
              <a:gdLst>
                <a:gd name="connsiteX0" fmla="*/ 10784 w 280142"/>
                <a:gd name="connsiteY0" fmla="*/ 0 h 212651"/>
                <a:gd name="connsiteX1" fmla="*/ 32049 w 280142"/>
                <a:gd name="connsiteY1" fmla="*/ 113414 h 212651"/>
                <a:gd name="connsiteX2" fmla="*/ 280142 w 280142"/>
                <a:gd name="connsiteY2" fmla="*/ 212651 h 21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142" h="212651">
                  <a:moveTo>
                    <a:pt x="10784" y="0"/>
                  </a:moveTo>
                  <a:cubicBezTo>
                    <a:pt x="-1030" y="38986"/>
                    <a:pt x="-12844" y="77972"/>
                    <a:pt x="32049" y="113414"/>
                  </a:cubicBezTo>
                  <a:cubicBezTo>
                    <a:pt x="76942" y="148856"/>
                    <a:pt x="280142" y="212651"/>
                    <a:pt x="280142" y="212651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842316" y="5538738"/>
              <a:ext cx="234812" cy="265929"/>
            </a:xfrm>
            <a:custGeom>
              <a:avLst/>
              <a:gdLst>
                <a:gd name="connsiteX0" fmla="*/ 184958 w 234812"/>
                <a:gd name="connsiteY0" fmla="*/ 259550 h 265929"/>
                <a:gd name="connsiteX1" fmla="*/ 234577 w 234812"/>
                <a:gd name="connsiteY1" fmla="*/ 146136 h 265929"/>
                <a:gd name="connsiteX2" fmla="*/ 170782 w 234812"/>
                <a:gd name="connsiteY2" fmla="*/ 4369 h 265929"/>
                <a:gd name="connsiteX3" fmla="*/ 21926 w 234812"/>
                <a:gd name="connsiteY3" fmla="*/ 53988 h 265929"/>
                <a:gd name="connsiteX4" fmla="*/ 14837 w 234812"/>
                <a:gd name="connsiteY4" fmla="*/ 231197 h 265929"/>
                <a:gd name="connsiteX5" fmla="*/ 184958 w 234812"/>
                <a:gd name="connsiteY5" fmla="*/ 259550 h 26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812" h="265929">
                  <a:moveTo>
                    <a:pt x="184958" y="259550"/>
                  </a:moveTo>
                  <a:cubicBezTo>
                    <a:pt x="221581" y="245373"/>
                    <a:pt x="236940" y="188666"/>
                    <a:pt x="234577" y="146136"/>
                  </a:cubicBezTo>
                  <a:cubicBezTo>
                    <a:pt x="232214" y="103606"/>
                    <a:pt x="206224" y="19727"/>
                    <a:pt x="170782" y="4369"/>
                  </a:cubicBezTo>
                  <a:cubicBezTo>
                    <a:pt x="135340" y="-10989"/>
                    <a:pt x="47917" y="16183"/>
                    <a:pt x="21926" y="53988"/>
                  </a:cubicBezTo>
                  <a:cubicBezTo>
                    <a:pt x="-4065" y="91793"/>
                    <a:pt x="-7609" y="198118"/>
                    <a:pt x="14837" y="231197"/>
                  </a:cubicBezTo>
                  <a:cubicBezTo>
                    <a:pt x="37283" y="264276"/>
                    <a:pt x="148335" y="273727"/>
                    <a:pt x="184958" y="259550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332614" y="5621079"/>
              <a:ext cx="235700" cy="318977"/>
            </a:xfrm>
            <a:custGeom>
              <a:avLst/>
              <a:gdLst>
                <a:gd name="connsiteX0" fmla="*/ 99237 w 235700"/>
                <a:gd name="connsiteY0" fmla="*/ 318977 h 318977"/>
                <a:gd name="connsiteX1" fmla="*/ 219739 w 235700"/>
                <a:gd name="connsiteY1" fmla="*/ 269358 h 318977"/>
                <a:gd name="connsiteX2" fmla="*/ 219739 w 235700"/>
                <a:gd name="connsiteY2" fmla="*/ 85061 h 318977"/>
                <a:gd name="connsiteX3" fmla="*/ 85060 w 235700"/>
                <a:gd name="connsiteY3" fmla="*/ 85061 h 318977"/>
                <a:gd name="connsiteX4" fmla="*/ 0 w 235700"/>
                <a:gd name="connsiteY4" fmla="*/ 0 h 318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00" h="318977">
                  <a:moveTo>
                    <a:pt x="99237" y="318977"/>
                  </a:moveTo>
                  <a:cubicBezTo>
                    <a:pt x="149446" y="313660"/>
                    <a:pt x="199655" y="308344"/>
                    <a:pt x="219739" y="269358"/>
                  </a:cubicBezTo>
                  <a:cubicBezTo>
                    <a:pt x="239823" y="230372"/>
                    <a:pt x="242186" y="115777"/>
                    <a:pt x="219739" y="85061"/>
                  </a:cubicBezTo>
                  <a:cubicBezTo>
                    <a:pt x="197293" y="54345"/>
                    <a:pt x="121683" y="99238"/>
                    <a:pt x="85060" y="85061"/>
                  </a:cubicBezTo>
                  <a:cubicBezTo>
                    <a:pt x="48437" y="70884"/>
                    <a:pt x="0" y="0"/>
                    <a:pt x="0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531088" y="5605113"/>
              <a:ext cx="311889" cy="86850"/>
            </a:xfrm>
            <a:custGeom>
              <a:avLst/>
              <a:gdLst>
                <a:gd name="connsiteX0" fmla="*/ 0 w 311889"/>
                <a:gd name="connsiteY0" fmla="*/ 86850 h 86850"/>
                <a:gd name="connsiteX1" fmla="*/ 56707 w 311889"/>
                <a:gd name="connsiteY1" fmla="*/ 1789 h 86850"/>
                <a:gd name="connsiteX2" fmla="*/ 241005 w 311889"/>
                <a:gd name="connsiteY2" fmla="*/ 30143 h 86850"/>
                <a:gd name="connsiteX3" fmla="*/ 311889 w 311889"/>
                <a:gd name="connsiteY3" fmla="*/ 44320 h 8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889" h="86850">
                  <a:moveTo>
                    <a:pt x="0" y="86850"/>
                  </a:moveTo>
                  <a:cubicBezTo>
                    <a:pt x="8270" y="49045"/>
                    <a:pt x="16540" y="11240"/>
                    <a:pt x="56707" y="1789"/>
                  </a:cubicBezTo>
                  <a:cubicBezTo>
                    <a:pt x="96874" y="-7662"/>
                    <a:pt x="198475" y="23054"/>
                    <a:pt x="241005" y="30143"/>
                  </a:cubicBezTo>
                  <a:cubicBezTo>
                    <a:pt x="283535" y="37232"/>
                    <a:pt x="311889" y="44320"/>
                    <a:pt x="311889" y="4432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734892" y="5755180"/>
              <a:ext cx="115173" cy="369173"/>
            </a:xfrm>
            <a:custGeom>
              <a:avLst/>
              <a:gdLst>
                <a:gd name="connsiteX0" fmla="*/ 15936 w 115173"/>
                <a:gd name="connsiteY0" fmla="*/ 369173 h 369173"/>
                <a:gd name="connsiteX1" fmla="*/ 1759 w 115173"/>
                <a:gd name="connsiteY1" fmla="*/ 213229 h 369173"/>
                <a:gd name="connsiteX2" fmla="*/ 51378 w 115173"/>
                <a:gd name="connsiteY2" fmla="*/ 28932 h 369173"/>
                <a:gd name="connsiteX3" fmla="*/ 115173 w 115173"/>
                <a:gd name="connsiteY3" fmla="*/ 578 h 36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173" h="369173">
                  <a:moveTo>
                    <a:pt x="15936" y="369173"/>
                  </a:moveTo>
                  <a:cubicBezTo>
                    <a:pt x="5894" y="319554"/>
                    <a:pt x="-4148" y="269936"/>
                    <a:pt x="1759" y="213229"/>
                  </a:cubicBezTo>
                  <a:cubicBezTo>
                    <a:pt x="7666" y="156522"/>
                    <a:pt x="32476" y="64374"/>
                    <a:pt x="51378" y="28932"/>
                  </a:cubicBezTo>
                  <a:cubicBezTo>
                    <a:pt x="70280" y="-6510"/>
                    <a:pt x="115173" y="578"/>
                    <a:pt x="115173" y="578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1566530" y="5330456"/>
              <a:ext cx="375684" cy="212651"/>
            </a:xfrm>
            <a:custGeom>
              <a:avLst/>
              <a:gdLst>
                <a:gd name="connsiteX0" fmla="*/ 375684 w 375684"/>
                <a:gd name="connsiteY0" fmla="*/ 212651 h 212651"/>
                <a:gd name="connsiteX1" fmla="*/ 106326 w 375684"/>
                <a:gd name="connsiteY1" fmla="*/ 148856 h 212651"/>
                <a:gd name="connsiteX2" fmla="*/ 120503 w 375684"/>
                <a:gd name="connsiteY2" fmla="*/ 35442 h 212651"/>
                <a:gd name="connsiteX3" fmla="*/ 0 w 375684"/>
                <a:gd name="connsiteY3" fmla="*/ 0 h 21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684" h="212651">
                  <a:moveTo>
                    <a:pt x="375684" y="212651"/>
                  </a:moveTo>
                  <a:cubicBezTo>
                    <a:pt x="262270" y="195521"/>
                    <a:pt x="148856" y="178391"/>
                    <a:pt x="106326" y="148856"/>
                  </a:cubicBezTo>
                  <a:cubicBezTo>
                    <a:pt x="63796" y="119321"/>
                    <a:pt x="138224" y="60251"/>
                    <a:pt x="120503" y="35442"/>
                  </a:cubicBezTo>
                  <a:cubicBezTo>
                    <a:pt x="102782" y="10633"/>
                    <a:pt x="0" y="0"/>
                    <a:pt x="0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687033" y="5316240"/>
              <a:ext cx="538716" cy="319016"/>
            </a:xfrm>
            <a:custGeom>
              <a:avLst/>
              <a:gdLst>
                <a:gd name="connsiteX0" fmla="*/ 0 w 538716"/>
                <a:gd name="connsiteY0" fmla="*/ 49658 h 319016"/>
                <a:gd name="connsiteX1" fmla="*/ 77972 w 538716"/>
                <a:gd name="connsiteY1" fmla="*/ 39 h 319016"/>
                <a:gd name="connsiteX2" fmla="*/ 283534 w 538716"/>
                <a:gd name="connsiteY2" fmla="*/ 56746 h 319016"/>
                <a:gd name="connsiteX3" fmla="*/ 432390 w 538716"/>
                <a:gd name="connsiteY3" fmla="*/ 212690 h 319016"/>
                <a:gd name="connsiteX4" fmla="*/ 538716 w 538716"/>
                <a:gd name="connsiteY4" fmla="*/ 319016 h 31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16" h="319016">
                  <a:moveTo>
                    <a:pt x="0" y="49658"/>
                  </a:moveTo>
                  <a:cubicBezTo>
                    <a:pt x="15358" y="24258"/>
                    <a:pt x="30716" y="-1142"/>
                    <a:pt x="77972" y="39"/>
                  </a:cubicBezTo>
                  <a:cubicBezTo>
                    <a:pt x="125228" y="1220"/>
                    <a:pt x="224464" y="21304"/>
                    <a:pt x="283534" y="56746"/>
                  </a:cubicBezTo>
                  <a:cubicBezTo>
                    <a:pt x="342604" y="92188"/>
                    <a:pt x="389860" y="168978"/>
                    <a:pt x="432390" y="212690"/>
                  </a:cubicBezTo>
                  <a:cubicBezTo>
                    <a:pt x="474920" y="256402"/>
                    <a:pt x="506818" y="287709"/>
                    <a:pt x="538716" y="319016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729524" y="4919330"/>
              <a:ext cx="127629" cy="396949"/>
            </a:xfrm>
            <a:custGeom>
              <a:avLst/>
              <a:gdLst>
                <a:gd name="connsiteX0" fmla="*/ 49657 w 127629"/>
                <a:gd name="connsiteY0" fmla="*/ 396949 h 396949"/>
                <a:gd name="connsiteX1" fmla="*/ 39 w 127629"/>
                <a:gd name="connsiteY1" fmla="*/ 248093 h 396949"/>
                <a:gd name="connsiteX2" fmla="*/ 56746 w 127629"/>
                <a:gd name="connsiteY2" fmla="*/ 70884 h 396949"/>
                <a:gd name="connsiteX3" fmla="*/ 127629 w 127629"/>
                <a:gd name="connsiteY3" fmla="*/ 0 h 39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29" h="396949">
                  <a:moveTo>
                    <a:pt x="49657" y="396949"/>
                  </a:moveTo>
                  <a:cubicBezTo>
                    <a:pt x="24257" y="349693"/>
                    <a:pt x="-1142" y="302437"/>
                    <a:pt x="39" y="248093"/>
                  </a:cubicBezTo>
                  <a:cubicBezTo>
                    <a:pt x="1220" y="193749"/>
                    <a:pt x="35481" y="112233"/>
                    <a:pt x="56746" y="70884"/>
                  </a:cubicBezTo>
                  <a:cubicBezTo>
                    <a:pt x="78011" y="29535"/>
                    <a:pt x="127629" y="0"/>
                    <a:pt x="127629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472979" y="2206724"/>
            <a:ext cx="26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Spatial data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4502300" y="2206723"/>
            <a:ext cx="304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Attribute data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8206748" y="2206722"/>
            <a:ext cx="238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Metadata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9608" y="2926233"/>
            <a:ext cx="2281239" cy="2281239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200" y="2984634"/>
            <a:ext cx="2487164" cy="23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72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8214" y="577611"/>
            <a:ext cx="7590295" cy="5022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Data Source is known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Encoding is in UTF-8 or higher 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Projection is defined, correct and consistent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layers are closed polygons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Data extent is correct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layers are numbered/named consistently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File names follow the OCHA Naming Convention</a:t>
            </a:r>
          </a:p>
          <a:p>
            <a:pPr marL="293688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Metadata is included </a:t>
            </a:r>
          </a:p>
          <a:p>
            <a:pPr marL="293688" lvl="1" indent="-280988">
              <a:lnSpc>
                <a:spcPct val="107000"/>
              </a:lnSpc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There are no missing polygons</a:t>
            </a:r>
          </a:p>
          <a:p>
            <a:pPr marL="293688" lvl="1" indent="-280988">
              <a:lnSpc>
                <a:spcPct val="107000"/>
              </a:lnSpc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Multipart geometry check</a:t>
            </a:r>
          </a:p>
          <a:p>
            <a:pPr marL="293688" lvl="1" indent="-280988">
              <a:lnSpc>
                <a:spcPct val="107000"/>
              </a:lnSpc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Topology of each layer is clean</a:t>
            </a:r>
          </a:p>
          <a:p>
            <a:pPr marL="293688" lvl="1" indent="-280988">
              <a:lnSpc>
                <a:spcPct val="107000"/>
              </a:lnSpc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layers are nested by geometry</a:t>
            </a:r>
          </a:p>
          <a:p>
            <a:pPr marL="293688" lvl="1" indent="-280988">
              <a:lnSpc>
                <a:spcPct val="107000"/>
              </a:lnSpc>
              <a:spcAft>
                <a:spcPts val="8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layers are nested by attribution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31260" y="577612"/>
            <a:ext cx="1492622" cy="1399107"/>
            <a:chOff x="359442" y="4555896"/>
            <a:chExt cx="1905000" cy="1905000"/>
          </a:xfrm>
        </p:grpSpPr>
        <p:sp>
          <p:nvSpPr>
            <p:cNvPr id="5" name="Rectangle 4"/>
            <p:cNvSpPr/>
            <p:nvPr/>
          </p:nvSpPr>
          <p:spPr>
            <a:xfrm>
              <a:off x="359442" y="4555896"/>
              <a:ext cx="1905000" cy="1905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97542" y="4731156"/>
              <a:ext cx="1828800" cy="1554480"/>
            </a:xfrm>
            <a:custGeom>
              <a:avLst/>
              <a:gdLst>
                <a:gd name="connsiteX0" fmla="*/ 1524000 w 1828800"/>
                <a:gd name="connsiteY0" fmla="*/ 243840 h 1554480"/>
                <a:gd name="connsiteX1" fmla="*/ 1371600 w 1828800"/>
                <a:gd name="connsiteY1" fmla="*/ 91440 h 1554480"/>
                <a:gd name="connsiteX2" fmla="*/ 1143000 w 1828800"/>
                <a:gd name="connsiteY2" fmla="*/ 0 h 1554480"/>
                <a:gd name="connsiteX3" fmla="*/ 944880 w 1828800"/>
                <a:gd name="connsiteY3" fmla="*/ 0 h 1554480"/>
                <a:gd name="connsiteX4" fmla="*/ 762000 w 1828800"/>
                <a:gd name="connsiteY4" fmla="*/ 15240 h 1554480"/>
                <a:gd name="connsiteX5" fmla="*/ 594360 w 1828800"/>
                <a:gd name="connsiteY5" fmla="*/ 60960 h 1554480"/>
                <a:gd name="connsiteX6" fmla="*/ 365760 w 1828800"/>
                <a:gd name="connsiteY6" fmla="*/ 198120 h 1554480"/>
                <a:gd name="connsiteX7" fmla="*/ 91440 w 1828800"/>
                <a:gd name="connsiteY7" fmla="*/ 411480 h 1554480"/>
                <a:gd name="connsiteX8" fmla="*/ 0 w 1828800"/>
                <a:gd name="connsiteY8" fmla="*/ 655320 h 1554480"/>
                <a:gd name="connsiteX9" fmla="*/ 121920 w 1828800"/>
                <a:gd name="connsiteY9" fmla="*/ 868680 h 1554480"/>
                <a:gd name="connsiteX10" fmla="*/ 152400 w 1828800"/>
                <a:gd name="connsiteY10" fmla="*/ 1021080 h 1554480"/>
                <a:gd name="connsiteX11" fmla="*/ 106680 w 1828800"/>
                <a:gd name="connsiteY11" fmla="*/ 1234440 h 1554480"/>
                <a:gd name="connsiteX12" fmla="*/ 152400 w 1828800"/>
                <a:gd name="connsiteY12" fmla="*/ 1447800 h 1554480"/>
                <a:gd name="connsiteX13" fmla="*/ 365760 w 1828800"/>
                <a:gd name="connsiteY13" fmla="*/ 1554480 h 1554480"/>
                <a:gd name="connsiteX14" fmla="*/ 594360 w 1828800"/>
                <a:gd name="connsiteY14" fmla="*/ 1478280 h 1554480"/>
                <a:gd name="connsiteX15" fmla="*/ 853440 w 1828800"/>
                <a:gd name="connsiteY15" fmla="*/ 1310640 h 1554480"/>
                <a:gd name="connsiteX16" fmla="*/ 1082040 w 1828800"/>
                <a:gd name="connsiteY16" fmla="*/ 1310640 h 1554480"/>
                <a:gd name="connsiteX17" fmla="*/ 1341120 w 1828800"/>
                <a:gd name="connsiteY17" fmla="*/ 1402080 h 1554480"/>
                <a:gd name="connsiteX18" fmla="*/ 1630680 w 1828800"/>
                <a:gd name="connsiteY18" fmla="*/ 1280160 h 1554480"/>
                <a:gd name="connsiteX19" fmla="*/ 1767840 w 1828800"/>
                <a:gd name="connsiteY19" fmla="*/ 1143000 h 1554480"/>
                <a:gd name="connsiteX20" fmla="*/ 1828800 w 1828800"/>
                <a:gd name="connsiteY20" fmla="*/ 899160 h 1554480"/>
                <a:gd name="connsiteX21" fmla="*/ 1813560 w 1828800"/>
                <a:gd name="connsiteY21" fmla="*/ 609600 h 1554480"/>
                <a:gd name="connsiteX22" fmla="*/ 1676400 w 1828800"/>
                <a:gd name="connsiteY22" fmla="*/ 457200 h 1554480"/>
                <a:gd name="connsiteX23" fmla="*/ 1524000 w 1828800"/>
                <a:gd name="connsiteY23" fmla="*/ 243840 h 15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554480">
                  <a:moveTo>
                    <a:pt x="1524000" y="243840"/>
                  </a:moveTo>
                  <a:lnTo>
                    <a:pt x="1371600" y="91440"/>
                  </a:lnTo>
                  <a:lnTo>
                    <a:pt x="1143000" y="0"/>
                  </a:lnTo>
                  <a:lnTo>
                    <a:pt x="944880" y="0"/>
                  </a:lnTo>
                  <a:lnTo>
                    <a:pt x="762000" y="15240"/>
                  </a:lnTo>
                  <a:lnTo>
                    <a:pt x="594360" y="60960"/>
                  </a:lnTo>
                  <a:lnTo>
                    <a:pt x="365760" y="198120"/>
                  </a:lnTo>
                  <a:lnTo>
                    <a:pt x="91440" y="411480"/>
                  </a:lnTo>
                  <a:lnTo>
                    <a:pt x="0" y="655320"/>
                  </a:lnTo>
                  <a:lnTo>
                    <a:pt x="121920" y="868680"/>
                  </a:lnTo>
                  <a:lnTo>
                    <a:pt x="152400" y="1021080"/>
                  </a:lnTo>
                  <a:lnTo>
                    <a:pt x="106680" y="1234440"/>
                  </a:lnTo>
                  <a:lnTo>
                    <a:pt x="152400" y="1447800"/>
                  </a:lnTo>
                  <a:lnTo>
                    <a:pt x="365760" y="1554480"/>
                  </a:lnTo>
                  <a:lnTo>
                    <a:pt x="594360" y="1478280"/>
                  </a:lnTo>
                  <a:lnTo>
                    <a:pt x="853440" y="1310640"/>
                  </a:lnTo>
                  <a:lnTo>
                    <a:pt x="1082040" y="1310640"/>
                  </a:lnTo>
                  <a:lnTo>
                    <a:pt x="1341120" y="1402080"/>
                  </a:lnTo>
                  <a:lnTo>
                    <a:pt x="1630680" y="1280160"/>
                  </a:lnTo>
                  <a:lnTo>
                    <a:pt x="1767840" y="1143000"/>
                  </a:lnTo>
                  <a:lnTo>
                    <a:pt x="1828800" y="899160"/>
                  </a:lnTo>
                  <a:lnTo>
                    <a:pt x="1813560" y="609600"/>
                  </a:lnTo>
                  <a:lnTo>
                    <a:pt x="1676400" y="457200"/>
                  </a:lnTo>
                  <a:lnTo>
                    <a:pt x="1524000" y="24384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03274" y="4832342"/>
              <a:ext cx="1206601" cy="1339858"/>
              <a:chOff x="503274" y="4832342"/>
              <a:chExt cx="1206601" cy="1339858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517451" y="5927429"/>
                <a:ext cx="517451" cy="244771"/>
              </a:xfrm>
              <a:custGeom>
                <a:avLst/>
                <a:gdLst>
                  <a:gd name="connsiteX0" fmla="*/ 0 w 517451"/>
                  <a:gd name="connsiteY0" fmla="*/ 60473 h 244771"/>
                  <a:gd name="connsiteX1" fmla="*/ 255182 w 517451"/>
                  <a:gd name="connsiteY1" fmla="*/ 10855 h 244771"/>
                  <a:gd name="connsiteX2" fmla="*/ 517451 w 517451"/>
                  <a:gd name="connsiteY2" fmla="*/ 244771 h 24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7451" h="244771">
                    <a:moveTo>
                      <a:pt x="0" y="60473"/>
                    </a:moveTo>
                    <a:cubicBezTo>
                      <a:pt x="84470" y="20306"/>
                      <a:pt x="168940" y="-19861"/>
                      <a:pt x="255182" y="10855"/>
                    </a:cubicBezTo>
                    <a:cubicBezTo>
                      <a:pt x="341424" y="41571"/>
                      <a:pt x="517451" y="244771"/>
                      <a:pt x="517451" y="244771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503274" y="5151474"/>
                <a:ext cx="305220" cy="779721"/>
              </a:xfrm>
              <a:custGeom>
                <a:avLst/>
                <a:gdLst>
                  <a:gd name="connsiteX0" fmla="*/ 269359 w 305220"/>
                  <a:gd name="connsiteY0" fmla="*/ 779721 h 779721"/>
                  <a:gd name="connsiteX1" fmla="*/ 304800 w 305220"/>
                  <a:gd name="connsiteY1" fmla="*/ 595424 h 779721"/>
                  <a:gd name="connsiteX2" fmla="*/ 248093 w 305220"/>
                  <a:gd name="connsiteY2" fmla="*/ 283535 h 779721"/>
                  <a:gd name="connsiteX3" fmla="*/ 0 w 305220"/>
                  <a:gd name="connsiteY3" fmla="*/ 0 h 77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5220" h="779721">
                    <a:moveTo>
                      <a:pt x="269359" y="779721"/>
                    </a:moveTo>
                    <a:cubicBezTo>
                      <a:pt x="288851" y="728921"/>
                      <a:pt x="308344" y="678122"/>
                      <a:pt x="304800" y="595424"/>
                    </a:cubicBezTo>
                    <a:cubicBezTo>
                      <a:pt x="301256" y="512726"/>
                      <a:pt x="298893" y="382772"/>
                      <a:pt x="248093" y="283535"/>
                    </a:cubicBezTo>
                    <a:cubicBezTo>
                      <a:pt x="197293" y="184298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659219" y="4896293"/>
                <a:ext cx="450165" cy="404037"/>
              </a:xfrm>
              <a:custGeom>
                <a:avLst/>
                <a:gdLst>
                  <a:gd name="connsiteX0" fmla="*/ 0 w 450165"/>
                  <a:gd name="connsiteY0" fmla="*/ 404037 h 404037"/>
                  <a:gd name="connsiteX1" fmla="*/ 113414 w 450165"/>
                  <a:gd name="connsiteY1" fmla="*/ 311888 h 404037"/>
                  <a:gd name="connsiteX2" fmla="*/ 198474 w 450165"/>
                  <a:gd name="connsiteY2" fmla="*/ 326065 h 404037"/>
                  <a:gd name="connsiteX3" fmla="*/ 389860 w 450165"/>
                  <a:gd name="connsiteY3" fmla="*/ 375684 h 404037"/>
                  <a:gd name="connsiteX4" fmla="*/ 446567 w 450165"/>
                  <a:gd name="connsiteY4" fmla="*/ 219740 h 404037"/>
                  <a:gd name="connsiteX5" fmla="*/ 304800 w 450165"/>
                  <a:gd name="connsiteY5" fmla="*/ 56707 h 404037"/>
                  <a:gd name="connsiteX6" fmla="*/ 205562 w 450165"/>
                  <a:gd name="connsiteY6" fmla="*/ 0 h 404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0165" h="404037">
                    <a:moveTo>
                      <a:pt x="0" y="404037"/>
                    </a:moveTo>
                    <a:cubicBezTo>
                      <a:pt x="40167" y="364460"/>
                      <a:pt x="80335" y="324883"/>
                      <a:pt x="113414" y="311888"/>
                    </a:cubicBezTo>
                    <a:cubicBezTo>
                      <a:pt x="146493" y="298893"/>
                      <a:pt x="152400" y="315432"/>
                      <a:pt x="198474" y="326065"/>
                    </a:cubicBezTo>
                    <a:cubicBezTo>
                      <a:pt x="244548" y="336698"/>
                      <a:pt x="348511" y="393405"/>
                      <a:pt x="389860" y="375684"/>
                    </a:cubicBezTo>
                    <a:cubicBezTo>
                      <a:pt x="431209" y="357963"/>
                      <a:pt x="460744" y="272903"/>
                      <a:pt x="446567" y="219740"/>
                    </a:cubicBezTo>
                    <a:cubicBezTo>
                      <a:pt x="432390" y="166577"/>
                      <a:pt x="344967" y="93330"/>
                      <a:pt x="304800" y="56707"/>
                    </a:cubicBezTo>
                    <a:cubicBezTo>
                      <a:pt x="264633" y="20084"/>
                      <a:pt x="205562" y="0"/>
                      <a:pt x="205562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1036899" y="5264888"/>
                <a:ext cx="444571" cy="779721"/>
              </a:xfrm>
              <a:custGeom>
                <a:avLst/>
                <a:gdLst>
                  <a:gd name="connsiteX0" fmla="*/ 12180 w 444571"/>
                  <a:gd name="connsiteY0" fmla="*/ 0 h 779721"/>
                  <a:gd name="connsiteX1" fmla="*/ 54710 w 444571"/>
                  <a:gd name="connsiteY1" fmla="*/ 226828 h 779721"/>
                  <a:gd name="connsiteX2" fmla="*/ 444571 w 444571"/>
                  <a:gd name="connsiteY2" fmla="*/ 779721 h 77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571" h="779721">
                    <a:moveTo>
                      <a:pt x="12180" y="0"/>
                    </a:moveTo>
                    <a:cubicBezTo>
                      <a:pt x="-2588" y="48437"/>
                      <a:pt x="-17355" y="96875"/>
                      <a:pt x="54710" y="226828"/>
                    </a:cubicBezTo>
                    <a:cubicBezTo>
                      <a:pt x="126775" y="356782"/>
                      <a:pt x="285673" y="568251"/>
                      <a:pt x="444571" y="779721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1205023" y="4832342"/>
                <a:ext cx="504852" cy="850760"/>
              </a:xfrm>
              <a:custGeom>
                <a:avLst/>
                <a:gdLst>
                  <a:gd name="connsiteX0" fmla="*/ 0 w 467832"/>
                  <a:gd name="connsiteY0" fmla="*/ 857693 h 857693"/>
                  <a:gd name="connsiteX1" fmla="*/ 233916 w 467832"/>
                  <a:gd name="connsiteY1" fmla="*/ 701749 h 857693"/>
                  <a:gd name="connsiteX2" fmla="*/ 340242 w 467832"/>
                  <a:gd name="connsiteY2" fmla="*/ 482009 h 857693"/>
                  <a:gd name="connsiteX3" fmla="*/ 304800 w 467832"/>
                  <a:gd name="connsiteY3" fmla="*/ 205563 h 857693"/>
                  <a:gd name="connsiteX4" fmla="*/ 467832 w 467832"/>
                  <a:gd name="connsiteY4" fmla="*/ 0 h 85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7832" h="857693">
                    <a:moveTo>
                      <a:pt x="0" y="857693"/>
                    </a:moveTo>
                    <a:cubicBezTo>
                      <a:pt x="88604" y="811028"/>
                      <a:pt x="177209" y="764363"/>
                      <a:pt x="233916" y="701749"/>
                    </a:cubicBezTo>
                    <a:cubicBezTo>
                      <a:pt x="290623" y="639135"/>
                      <a:pt x="328428" y="564707"/>
                      <a:pt x="340242" y="482009"/>
                    </a:cubicBezTo>
                    <a:cubicBezTo>
                      <a:pt x="352056" y="399311"/>
                      <a:pt x="283535" y="285898"/>
                      <a:pt x="304800" y="205563"/>
                    </a:cubicBezTo>
                    <a:cubicBezTo>
                      <a:pt x="326065" y="125228"/>
                      <a:pt x="467832" y="0"/>
                      <a:pt x="467832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637953" y="6010940"/>
              <a:ext cx="226828" cy="205562"/>
            </a:xfrm>
            <a:custGeom>
              <a:avLst/>
              <a:gdLst>
                <a:gd name="connsiteX0" fmla="*/ 226828 w 226828"/>
                <a:gd name="connsiteY0" fmla="*/ 0 h 205562"/>
                <a:gd name="connsiteX1" fmla="*/ 0 w 226828"/>
                <a:gd name="connsiteY1" fmla="*/ 205562 h 20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6828" h="205562">
                  <a:moveTo>
                    <a:pt x="226828" y="0"/>
                  </a:moveTo>
                  <a:lnTo>
                    <a:pt x="0" y="205562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552893" y="5755758"/>
              <a:ext cx="248093" cy="21265"/>
            </a:xfrm>
            <a:custGeom>
              <a:avLst/>
              <a:gdLst>
                <a:gd name="connsiteX0" fmla="*/ 248093 w 248093"/>
                <a:gd name="connsiteY0" fmla="*/ 0 h 21265"/>
                <a:gd name="connsiteX1" fmla="*/ 0 w 248093"/>
                <a:gd name="connsiteY1" fmla="*/ 21265 h 2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093" h="21265">
                  <a:moveTo>
                    <a:pt x="248093" y="0"/>
                  </a:moveTo>
                  <a:lnTo>
                    <a:pt x="0" y="21265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46567" y="5266660"/>
              <a:ext cx="333154" cy="293067"/>
            </a:xfrm>
            <a:custGeom>
              <a:avLst/>
              <a:gdLst>
                <a:gd name="connsiteX0" fmla="*/ 333154 w 333154"/>
                <a:gd name="connsiteY0" fmla="*/ 262270 h 293067"/>
                <a:gd name="connsiteX1" fmla="*/ 191386 w 333154"/>
                <a:gd name="connsiteY1" fmla="*/ 269359 h 293067"/>
                <a:gd name="connsiteX2" fmla="*/ 0 w 333154"/>
                <a:gd name="connsiteY2" fmla="*/ 0 h 29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154" h="293067">
                  <a:moveTo>
                    <a:pt x="333154" y="262270"/>
                  </a:moveTo>
                  <a:cubicBezTo>
                    <a:pt x="290033" y="287670"/>
                    <a:pt x="246912" y="313071"/>
                    <a:pt x="191386" y="269359"/>
                  </a:cubicBezTo>
                  <a:cubicBezTo>
                    <a:pt x="135860" y="225647"/>
                    <a:pt x="0" y="0"/>
                    <a:pt x="0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72633" y="4933507"/>
              <a:ext cx="127889" cy="248093"/>
            </a:xfrm>
            <a:custGeom>
              <a:avLst/>
              <a:gdLst>
                <a:gd name="connsiteX0" fmla="*/ 28353 w 127889"/>
                <a:gd name="connsiteY0" fmla="*/ 248093 h 248093"/>
                <a:gd name="connsiteX1" fmla="*/ 127590 w 127889"/>
                <a:gd name="connsiteY1" fmla="*/ 127591 h 248093"/>
                <a:gd name="connsiteX2" fmla="*/ 0 w 127889"/>
                <a:gd name="connsiteY2" fmla="*/ 0 h 24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889" h="248093">
                  <a:moveTo>
                    <a:pt x="28353" y="248093"/>
                  </a:moveTo>
                  <a:cubicBezTo>
                    <a:pt x="80334" y="208516"/>
                    <a:pt x="132315" y="168940"/>
                    <a:pt x="127590" y="127591"/>
                  </a:cubicBezTo>
                  <a:cubicBezTo>
                    <a:pt x="122865" y="86242"/>
                    <a:pt x="0" y="0"/>
                    <a:pt x="0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098698" y="5059096"/>
              <a:ext cx="182033" cy="420216"/>
            </a:xfrm>
            <a:custGeom>
              <a:avLst/>
              <a:gdLst>
                <a:gd name="connsiteX0" fmla="*/ 0 w 182033"/>
                <a:gd name="connsiteY0" fmla="*/ 9090 h 420216"/>
                <a:gd name="connsiteX1" fmla="*/ 120502 w 182033"/>
                <a:gd name="connsiteY1" fmla="*/ 16178 h 420216"/>
                <a:gd name="connsiteX2" fmla="*/ 177209 w 182033"/>
                <a:gd name="connsiteY2" fmla="*/ 157946 h 420216"/>
                <a:gd name="connsiteX3" fmla="*/ 0 w 182033"/>
                <a:gd name="connsiteY3" fmla="*/ 420216 h 42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033" h="420216">
                  <a:moveTo>
                    <a:pt x="0" y="9090"/>
                  </a:moveTo>
                  <a:cubicBezTo>
                    <a:pt x="45483" y="229"/>
                    <a:pt x="90967" y="-8631"/>
                    <a:pt x="120502" y="16178"/>
                  </a:cubicBezTo>
                  <a:cubicBezTo>
                    <a:pt x="150037" y="40987"/>
                    <a:pt x="197293" y="90606"/>
                    <a:pt x="177209" y="157946"/>
                  </a:cubicBezTo>
                  <a:cubicBezTo>
                    <a:pt x="157125" y="225286"/>
                    <a:pt x="0" y="420216"/>
                    <a:pt x="0" y="420216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793898" y="5457918"/>
              <a:ext cx="297711" cy="42659"/>
            </a:xfrm>
            <a:custGeom>
              <a:avLst/>
              <a:gdLst>
                <a:gd name="connsiteX0" fmla="*/ 0 w 297711"/>
                <a:gd name="connsiteY0" fmla="*/ 42659 h 42659"/>
                <a:gd name="connsiteX1" fmla="*/ 106325 w 297711"/>
                <a:gd name="connsiteY1" fmla="*/ 129 h 42659"/>
                <a:gd name="connsiteX2" fmla="*/ 297711 w 297711"/>
                <a:gd name="connsiteY2" fmla="*/ 28482 h 42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711" h="42659">
                  <a:moveTo>
                    <a:pt x="0" y="42659"/>
                  </a:moveTo>
                  <a:cubicBezTo>
                    <a:pt x="28353" y="22575"/>
                    <a:pt x="56707" y="2492"/>
                    <a:pt x="106325" y="129"/>
                  </a:cubicBezTo>
                  <a:cubicBezTo>
                    <a:pt x="155943" y="-2234"/>
                    <a:pt x="297711" y="28482"/>
                    <a:pt x="297711" y="28482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340" y="5650097"/>
              <a:ext cx="185278" cy="339577"/>
            </a:xfrm>
            <a:custGeom>
              <a:avLst/>
              <a:gdLst>
                <a:gd name="connsiteX0" fmla="*/ 0 w 185278"/>
                <a:gd name="connsiteY0" fmla="*/ 13512 h 339577"/>
                <a:gd name="connsiteX1" fmla="*/ 163032 w 185278"/>
                <a:gd name="connsiteY1" fmla="*/ 27689 h 339577"/>
                <a:gd name="connsiteX2" fmla="*/ 170120 w 185278"/>
                <a:gd name="connsiteY2" fmla="*/ 261605 h 339577"/>
                <a:gd name="connsiteX3" fmla="*/ 35441 w 185278"/>
                <a:gd name="connsiteY3" fmla="*/ 339577 h 33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278" h="339577">
                  <a:moveTo>
                    <a:pt x="0" y="13512"/>
                  </a:moveTo>
                  <a:cubicBezTo>
                    <a:pt x="67339" y="-74"/>
                    <a:pt x="134679" y="-13660"/>
                    <a:pt x="163032" y="27689"/>
                  </a:cubicBezTo>
                  <a:cubicBezTo>
                    <a:pt x="191385" y="69038"/>
                    <a:pt x="191385" y="209624"/>
                    <a:pt x="170120" y="261605"/>
                  </a:cubicBezTo>
                  <a:cubicBezTo>
                    <a:pt x="148855" y="313586"/>
                    <a:pt x="35441" y="339577"/>
                    <a:pt x="35441" y="339577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020726" y="5833582"/>
              <a:ext cx="233916" cy="219888"/>
            </a:xfrm>
            <a:custGeom>
              <a:avLst/>
              <a:gdLst>
                <a:gd name="connsiteX0" fmla="*/ 0 w 233916"/>
                <a:gd name="connsiteY0" fmla="*/ 148 h 219888"/>
                <a:gd name="connsiteX1" fmla="*/ 134679 w 233916"/>
                <a:gd name="connsiteY1" fmla="*/ 35590 h 219888"/>
                <a:gd name="connsiteX2" fmla="*/ 233916 w 233916"/>
                <a:gd name="connsiteY2" fmla="*/ 219888 h 2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916" h="219888">
                  <a:moveTo>
                    <a:pt x="0" y="148"/>
                  </a:moveTo>
                  <a:cubicBezTo>
                    <a:pt x="47846" y="-443"/>
                    <a:pt x="95693" y="-1033"/>
                    <a:pt x="134679" y="35590"/>
                  </a:cubicBezTo>
                  <a:cubicBezTo>
                    <a:pt x="173665" y="72213"/>
                    <a:pt x="233916" y="219888"/>
                    <a:pt x="233916" y="219888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176670" y="5380074"/>
              <a:ext cx="155944" cy="248093"/>
            </a:xfrm>
            <a:custGeom>
              <a:avLst/>
              <a:gdLst>
                <a:gd name="connsiteX0" fmla="*/ 0 w 155944"/>
                <a:gd name="connsiteY0" fmla="*/ 0 h 248093"/>
                <a:gd name="connsiteX1" fmla="*/ 155944 w 155944"/>
                <a:gd name="connsiteY1" fmla="*/ 248093 h 24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944" h="248093">
                  <a:moveTo>
                    <a:pt x="0" y="0"/>
                  </a:moveTo>
                  <a:lnTo>
                    <a:pt x="155944" y="248093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275907" y="5238307"/>
              <a:ext cx="290623" cy="109489"/>
            </a:xfrm>
            <a:custGeom>
              <a:avLst/>
              <a:gdLst>
                <a:gd name="connsiteX0" fmla="*/ 0 w 290623"/>
                <a:gd name="connsiteY0" fmla="*/ 0 h 109489"/>
                <a:gd name="connsiteX1" fmla="*/ 113414 w 290623"/>
                <a:gd name="connsiteY1" fmla="*/ 99237 h 109489"/>
                <a:gd name="connsiteX2" fmla="*/ 290623 w 290623"/>
                <a:gd name="connsiteY2" fmla="*/ 106326 h 10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623" h="109489">
                  <a:moveTo>
                    <a:pt x="0" y="0"/>
                  </a:moveTo>
                  <a:cubicBezTo>
                    <a:pt x="32488" y="40758"/>
                    <a:pt x="64977" y="81516"/>
                    <a:pt x="113414" y="99237"/>
                  </a:cubicBezTo>
                  <a:cubicBezTo>
                    <a:pt x="161851" y="116958"/>
                    <a:pt x="290623" y="106326"/>
                    <a:pt x="290623" y="106326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254642" y="4735033"/>
              <a:ext cx="276446" cy="378290"/>
            </a:xfrm>
            <a:custGeom>
              <a:avLst/>
              <a:gdLst>
                <a:gd name="connsiteX0" fmla="*/ 0 w 276446"/>
                <a:gd name="connsiteY0" fmla="*/ 354418 h 378290"/>
                <a:gd name="connsiteX1" fmla="*/ 85060 w 276446"/>
                <a:gd name="connsiteY1" fmla="*/ 354418 h 378290"/>
                <a:gd name="connsiteX2" fmla="*/ 241005 w 276446"/>
                <a:gd name="connsiteY2" fmla="*/ 106325 h 378290"/>
                <a:gd name="connsiteX3" fmla="*/ 276446 w 276446"/>
                <a:gd name="connsiteY3" fmla="*/ 0 h 37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446" h="378290">
                  <a:moveTo>
                    <a:pt x="0" y="354418"/>
                  </a:moveTo>
                  <a:cubicBezTo>
                    <a:pt x="22446" y="375092"/>
                    <a:pt x="44893" y="395767"/>
                    <a:pt x="85060" y="354418"/>
                  </a:cubicBezTo>
                  <a:cubicBezTo>
                    <a:pt x="125228" y="313069"/>
                    <a:pt x="209107" y="165395"/>
                    <a:pt x="241005" y="106325"/>
                  </a:cubicBezTo>
                  <a:cubicBezTo>
                    <a:pt x="272903" y="47255"/>
                    <a:pt x="276446" y="0"/>
                    <a:pt x="27644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137532" y="4749209"/>
              <a:ext cx="280142" cy="212651"/>
            </a:xfrm>
            <a:custGeom>
              <a:avLst/>
              <a:gdLst>
                <a:gd name="connsiteX0" fmla="*/ 10784 w 280142"/>
                <a:gd name="connsiteY0" fmla="*/ 0 h 212651"/>
                <a:gd name="connsiteX1" fmla="*/ 32049 w 280142"/>
                <a:gd name="connsiteY1" fmla="*/ 113414 h 212651"/>
                <a:gd name="connsiteX2" fmla="*/ 280142 w 280142"/>
                <a:gd name="connsiteY2" fmla="*/ 212651 h 21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142" h="212651">
                  <a:moveTo>
                    <a:pt x="10784" y="0"/>
                  </a:moveTo>
                  <a:cubicBezTo>
                    <a:pt x="-1030" y="38986"/>
                    <a:pt x="-12844" y="77972"/>
                    <a:pt x="32049" y="113414"/>
                  </a:cubicBezTo>
                  <a:cubicBezTo>
                    <a:pt x="76942" y="148856"/>
                    <a:pt x="280142" y="212651"/>
                    <a:pt x="280142" y="212651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842316" y="5538738"/>
              <a:ext cx="234812" cy="265929"/>
            </a:xfrm>
            <a:custGeom>
              <a:avLst/>
              <a:gdLst>
                <a:gd name="connsiteX0" fmla="*/ 184958 w 234812"/>
                <a:gd name="connsiteY0" fmla="*/ 259550 h 265929"/>
                <a:gd name="connsiteX1" fmla="*/ 234577 w 234812"/>
                <a:gd name="connsiteY1" fmla="*/ 146136 h 265929"/>
                <a:gd name="connsiteX2" fmla="*/ 170782 w 234812"/>
                <a:gd name="connsiteY2" fmla="*/ 4369 h 265929"/>
                <a:gd name="connsiteX3" fmla="*/ 21926 w 234812"/>
                <a:gd name="connsiteY3" fmla="*/ 53988 h 265929"/>
                <a:gd name="connsiteX4" fmla="*/ 14837 w 234812"/>
                <a:gd name="connsiteY4" fmla="*/ 231197 h 265929"/>
                <a:gd name="connsiteX5" fmla="*/ 184958 w 234812"/>
                <a:gd name="connsiteY5" fmla="*/ 259550 h 26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812" h="265929">
                  <a:moveTo>
                    <a:pt x="184958" y="259550"/>
                  </a:moveTo>
                  <a:cubicBezTo>
                    <a:pt x="221581" y="245373"/>
                    <a:pt x="236940" y="188666"/>
                    <a:pt x="234577" y="146136"/>
                  </a:cubicBezTo>
                  <a:cubicBezTo>
                    <a:pt x="232214" y="103606"/>
                    <a:pt x="206224" y="19727"/>
                    <a:pt x="170782" y="4369"/>
                  </a:cubicBezTo>
                  <a:cubicBezTo>
                    <a:pt x="135340" y="-10989"/>
                    <a:pt x="47917" y="16183"/>
                    <a:pt x="21926" y="53988"/>
                  </a:cubicBezTo>
                  <a:cubicBezTo>
                    <a:pt x="-4065" y="91793"/>
                    <a:pt x="-7609" y="198118"/>
                    <a:pt x="14837" y="231197"/>
                  </a:cubicBezTo>
                  <a:cubicBezTo>
                    <a:pt x="37283" y="264276"/>
                    <a:pt x="148335" y="273727"/>
                    <a:pt x="184958" y="259550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332614" y="5621079"/>
              <a:ext cx="235700" cy="318977"/>
            </a:xfrm>
            <a:custGeom>
              <a:avLst/>
              <a:gdLst>
                <a:gd name="connsiteX0" fmla="*/ 99237 w 235700"/>
                <a:gd name="connsiteY0" fmla="*/ 318977 h 318977"/>
                <a:gd name="connsiteX1" fmla="*/ 219739 w 235700"/>
                <a:gd name="connsiteY1" fmla="*/ 269358 h 318977"/>
                <a:gd name="connsiteX2" fmla="*/ 219739 w 235700"/>
                <a:gd name="connsiteY2" fmla="*/ 85061 h 318977"/>
                <a:gd name="connsiteX3" fmla="*/ 85060 w 235700"/>
                <a:gd name="connsiteY3" fmla="*/ 85061 h 318977"/>
                <a:gd name="connsiteX4" fmla="*/ 0 w 235700"/>
                <a:gd name="connsiteY4" fmla="*/ 0 h 318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00" h="318977">
                  <a:moveTo>
                    <a:pt x="99237" y="318977"/>
                  </a:moveTo>
                  <a:cubicBezTo>
                    <a:pt x="149446" y="313660"/>
                    <a:pt x="199655" y="308344"/>
                    <a:pt x="219739" y="269358"/>
                  </a:cubicBezTo>
                  <a:cubicBezTo>
                    <a:pt x="239823" y="230372"/>
                    <a:pt x="242186" y="115777"/>
                    <a:pt x="219739" y="85061"/>
                  </a:cubicBezTo>
                  <a:cubicBezTo>
                    <a:pt x="197293" y="54345"/>
                    <a:pt x="121683" y="99238"/>
                    <a:pt x="85060" y="85061"/>
                  </a:cubicBezTo>
                  <a:cubicBezTo>
                    <a:pt x="48437" y="70884"/>
                    <a:pt x="0" y="0"/>
                    <a:pt x="0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1531088" y="5605113"/>
              <a:ext cx="311889" cy="86850"/>
            </a:xfrm>
            <a:custGeom>
              <a:avLst/>
              <a:gdLst>
                <a:gd name="connsiteX0" fmla="*/ 0 w 311889"/>
                <a:gd name="connsiteY0" fmla="*/ 86850 h 86850"/>
                <a:gd name="connsiteX1" fmla="*/ 56707 w 311889"/>
                <a:gd name="connsiteY1" fmla="*/ 1789 h 86850"/>
                <a:gd name="connsiteX2" fmla="*/ 241005 w 311889"/>
                <a:gd name="connsiteY2" fmla="*/ 30143 h 86850"/>
                <a:gd name="connsiteX3" fmla="*/ 311889 w 311889"/>
                <a:gd name="connsiteY3" fmla="*/ 44320 h 8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889" h="86850">
                  <a:moveTo>
                    <a:pt x="0" y="86850"/>
                  </a:moveTo>
                  <a:cubicBezTo>
                    <a:pt x="8270" y="49045"/>
                    <a:pt x="16540" y="11240"/>
                    <a:pt x="56707" y="1789"/>
                  </a:cubicBezTo>
                  <a:cubicBezTo>
                    <a:pt x="96874" y="-7662"/>
                    <a:pt x="198475" y="23054"/>
                    <a:pt x="241005" y="30143"/>
                  </a:cubicBezTo>
                  <a:cubicBezTo>
                    <a:pt x="283535" y="37232"/>
                    <a:pt x="311889" y="44320"/>
                    <a:pt x="311889" y="4432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734892" y="5755180"/>
              <a:ext cx="115173" cy="369173"/>
            </a:xfrm>
            <a:custGeom>
              <a:avLst/>
              <a:gdLst>
                <a:gd name="connsiteX0" fmla="*/ 15936 w 115173"/>
                <a:gd name="connsiteY0" fmla="*/ 369173 h 369173"/>
                <a:gd name="connsiteX1" fmla="*/ 1759 w 115173"/>
                <a:gd name="connsiteY1" fmla="*/ 213229 h 369173"/>
                <a:gd name="connsiteX2" fmla="*/ 51378 w 115173"/>
                <a:gd name="connsiteY2" fmla="*/ 28932 h 369173"/>
                <a:gd name="connsiteX3" fmla="*/ 115173 w 115173"/>
                <a:gd name="connsiteY3" fmla="*/ 578 h 36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173" h="369173">
                  <a:moveTo>
                    <a:pt x="15936" y="369173"/>
                  </a:moveTo>
                  <a:cubicBezTo>
                    <a:pt x="5894" y="319554"/>
                    <a:pt x="-4148" y="269936"/>
                    <a:pt x="1759" y="213229"/>
                  </a:cubicBezTo>
                  <a:cubicBezTo>
                    <a:pt x="7666" y="156522"/>
                    <a:pt x="32476" y="64374"/>
                    <a:pt x="51378" y="28932"/>
                  </a:cubicBezTo>
                  <a:cubicBezTo>
                    <a:pt x="70280" y="-6510"/>
                    <a:pt x="115173" y="578"/>
                    <a:pt x="115173" y="578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566530" y="5330456"/>
              <a:ext cx="375684" cy="212651"/>
            </a:xfrm>
            <a:custGeom>
              <a:avLst/>
              <a:gdLst>
                <a:gd name="connsiteX0" fmla="*/ 375684 w 375684"/>
                <a:gd name="connsiteY0" fmla="*/ 212651 h 212651"/>
                <a:gd name="connsiteX1" fmla="*/ 106326 w 375684"/>
                <a:gd name="connsiteY1" fmla="*/ 148856 h 212651"/>
                <a:gd name="connsiteX2" fmla="*/ 120503 w 375684"/>
                <a:gd name="connsiteY2" fmla="*/ 35442 h 212651"/>
                <a:gd name="connsiteX3" fmla="*/ 0 w 375684"/>
                <a:gd name="connsiteY3" fmla="*/ 0 h 21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684" h="212651">
                  <a:moveTo>
                    <a:pt x="375684" y="212651"/>
                  </a:moveTo>
                  <a:cubicBezTo>
                    <a:pt x="262270" y="195521"/>
                    <a:pt x="148856" y="178391"/>
                    <a:pt x="106326" y="148856"/>
                  </a:cubicBezTo>
                  <a:cubicBezTo>
                    <a:pt x="63796" y="119321"/>
                    <a:pt x="138224" y="60251"/>
                    <a:pt x="120503" y="35442"/>
                  </a:cubicBezTo>
                  <a:cubicBezTo>
                    <a:pt x="102782" y="10633"/>
                    <a:pt x="0" y="0"/>
                    <a:pt x="0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1687033" y="5316240"/>
              <a:ext cx="538716" cy="319016"/>
            </a:xfrm>
            <a:custGeom>
              <a:avLst/>
              <a:gdLst>
                <a:gd name="connsiteX0" fmla="*/ 0 w 538716"/>
                <a:gd name="connsiteY0" fmla="*/ 49658 h 319016"/>
                <a:gd name="connsiteX1" fmla="*/ 77972 w 538716"/>
                <a:gd name="connsiteY1" fmla="*/ 39 h 319016"/>
                <a:gd name="connsiteX2" fmla="*/ 283534 w 538716"/>
                <a:gd name="connsiteY2" fmla="*/ 56746 h 319016"/>
                <a:gd name="connsiteX3" fmla="*/ 432390 w 538716"/>
                <a:gd name="connsiteY3" fmla="*/ 212690 h 319016"/>
                <a:gd name="connsiteX4" fmla="*/ 538716 w 538716"/>
                <a:gd name="connsiteY4" fmla="*/ 319016 h 31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16" h="319016">
                  <a:moveTo>
                    <a:pt x="0" y="49658"/>
                  </a:moveTo>
                  <a:cubicBezTo>
                    <a:pt x="15358" y="24258"/>
                    <a:pt x="30716" y="-1142"/>
                    <a:pt x="77972" y="39"/>
                  </a:cubicBezTo>
                  <a:cubicBezTo>
                    <a:pt x="125228" y="1220"/>
                    <a:pt x="224464" y="21304"/>
                    <a:pt x="283534" y="56746"/>
                  </a:cubicBezTo>
                  <a:cubicBezTo>
                    <a:pt x="342604" y="92188"/>
                    <a:pt x="389860" y="168978"/>
                    <a:pt x="432390" y="212690"/>
                  </a:cubicBezTo>
                  <a:cubicBezTo>
                    <a:pt x="474920" y="256402"/>
                    <a:pt x="506818" y="287709"/>
                    <a:pt x="538716" y="319016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729524" y="4919330"/>
              <a:ext cx="127629" cy="396949"/>
            </a:xfrm>
            <a:custGeom>
              <a:avLst/>
              <a:gdLst>
                <a:gd name="connsiteX0" fmla="*/ 49657 w 127629"/>
                <a:gd name="connsiteY0" fmla="*/ 396949 h 396949"/>
                <a:gd name="connsiteX1" fmla="*/ 39 w 127629"/>
                <a:gd name="connsiteY1" fmla="*/ 248093 h 396949"/>
                <a:gd name="connsiteX2" fmla="*/ 56746 w 127629"/>
                <a:gd name="connsiteY2" fmla="*/ 70884 h 396949"/>
                <a:gd name="connsiteX3" fmla="*/ 127629 w 127629"/>
                <a:gd name="connsiteY3" fmla="*/ 0 h 39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29" h="396949">
                  <a:moveTo>
                    <a:pt x="49657" y="396949"/>
                  </a:moveTo>
                  <a:cubicBezTo>
                    <a:pt x="24257" y="349693"/>
                    <a:pt x="-1142" y="302437"/>
                    <a:pt x="39" y="248093"/>
                  </a:cubicBezTo>
                  <a:cubicBezTo>
                    <a:pt x="1220" y="193749"/>
                    <a:pt x="35481" y="112233"/>
                    <a:pt x="56746" y="70884"/>
                  </a:cubicBezTo>
                  <a:cubicBezTo>
                    <a:pt x="78011" y="29535"/>
                    <a:pt x="127629" y="0"/>
                    <a:pt x="127629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6789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625" b="53616"/>
          <a:stretch/>
        </p:blipFill>
        <p:spPr>
          <a:xfrm>
            <a:off x="1143001" y="1572986"/>
            <a:ext cx="4847771" cy="4196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3735"/>
          <a:stretch/>
        </p:blipFill>
        <p:spPr>
          <a:xfrm>
            <a:off x="6011948" y="1577922"/>
            <a:ext cx="5037054" cy="41912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33172" y="3991428"/>
            <a:ext cx="275772" cy="2757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8233230" y="3984173"/>
            <a:ext cx="275772" cy="2757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2593" y="319867"/>
            <a:ext cx="9493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Spatial data cleaning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5194" y="3991428"/>
            <a:ext cx="80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Village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3138" y="3671093"/>
            <a:ext cx="80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Village</a:t>
            </a:r>
          </a:p>
        </p:txBody>
      </p:sp>
    </p:spTree>
    <p:extLst>
      <p:ext uri="{BB962C8B-B14F-4D97-AF65-F5344CB8AC3E}">
        <p14:creationId xmlns:p14="http://schemas.microsoft.com/office/powerpoint/2010/main" val="824184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260" y="543922"/>
            <a:ext cx="1478258" cy="141853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965078" y="487026"/>
            <a:ext cx="808392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Name and p-code fields exist for each layer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Only essential fields are included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Admin0 Name uses UN Short Name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Field names are clear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Field names used consistently across all Admin layers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Reference name field exists if necessary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Reference name field attributed correctly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Attribute names in Proper Case, not ALL CAPS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P-code uses a National system code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P-codes are fully constructed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Name and p-code fields of higher levels are included 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Alternate language fields analyzed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P-codes are unique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P-code attribution is consistent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Names checked for uniqueness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P-code attribution is consistent across all layers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Admin Name attribution is consistent across all layers</a:t>
            </a:r>
          </a:p>
        </p:txBody>
      </p:sp>
    </p:spTree>
    <p:extLst>
      <p:ext uri="{BB962C8B-B14F-4D97-AF65-F5344CB8AC3E}">
        <p14:creationId xmlns:p14="http://schemas.microsoft.com/office/powerpoint/2010/main" val="572009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419"/>
          <a:stretch/>
        </p:blipFill>
        <p:spPr>
          <a:xfrm>
            <a:off x="1143000" y="1059543"/>
            <a:ext cx="9906000" cy="5839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16667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l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Indonesia: </a:t>
            </a:r>
            <a:r>
              <a:rPr lang="en-US" b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matching spatial and attribute data geographically without matching pcodes</a:t>
            </a:r>
          </a:p>
        </p:txBody>
      </p:sp>
    </p:spTree>
    <p:extLst>
      <p:ext uri="{BB962C8B-B14F-4D97-AF65-F5344CB8AC3E}">
        <p14:creationId xmlns:p14="http://schemas.microsoft.com/office/powerpoint/2010/main" val="917220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8214" y="577611"/>
            <a:ext cx="75902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Title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File name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Source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Contributor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Date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Coverage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Rights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Description / methodology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Subject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5310" y="577612"/>
            <a:ext cx="1462305" cy="146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5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90456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Origin </a:t>
            </a: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and purpose of CODs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06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2593" y="319867"/>
            <a:ext cx="9493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Country Office Admin Boundaries, IPOR</a:t>
            </a:r>
            <a:r>
              <a:rPr lang="en-US" dirty="0">
                <a:solidFill>
                  <a:srgbClr val="5B9BD5"/>
                </a:solidFill>
              </a:rPr>
              <a:t>9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4556" y="2098574"/>
            <a:ext cx="29902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Afghanistan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CAR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Chad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Colombia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Cote d'Ivoire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Eritrea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Ethiopia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Haiti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Iraq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Lebanon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Libya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6200" y="2098573"/>
            <a:ext cx="24127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Mali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Myanmar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Niger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Nigeria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oPt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Fiji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Pakistan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Philippines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South Sudan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Syria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Yemen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8187" y="1533782"/>
            <a:ext cx="4660787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PASS (22)</a:t>
            </a:r>
          </a:p>
        </p:txBody>
      </p:sp>
      <p:sp>
        <p:nvSpPr>
          <p:cNvPr id="8" name="Rectangle 7"/>
          <p:cNvSpPr/>
          <p:nvPr/>
        </p:nvSpPr>
        <p:spPr>
          <a:xfrm>
            <a:off x="6388213" y="2098573"/>
            <a:ext cx="20264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Burundi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Jordan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Somalia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Sudan</a:t>
            </a:r>
          </a:p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Turkey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8214" y="1533782"/>
            <a:ext cx="2026444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USEABLE (5)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03899" y="1533781"/>
            <a:ext cx="2026444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FAIL (1)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03899" y="2098574"/>
            <a:ext cx="2026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688" lvl="1" indent="-280988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DRC</a:t>
            </a:r>
          </a:p>
        </p:txBody>
      </p:sp>
    </p:spTree>
    <p:extLst>
      <p:ext uri="{BB962C8B-B14F-4D97-AF65-F5344CB8AC3E}">
        <p14:creationId xmlns:p14="http://schemas.microsoft.com/office/powerpoint/2010/main" val="508954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648" t="47348"/>
          <a:stretch/>
        </p:blipFill>
        <p:spPr>
          <a:xfrm>
            <a:off x="1143000" y="0"/>
            <a:ext cx="1763968" cy="1808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4056" b="3137"/>
          <a:stretch/>
        </p:blipFill>
        <p:spPr>
          <a:xfrm>
            <a:off x="3892658" y="1295756"/>
            <a:ext cx="7156342" cy="5507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999" y="201013"/>
            <a:ext cx="5012548" cy="2749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06969" y="-1085684"/>
            <a:ext cx="105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Shapefile</a:t>
            </a:r>
          </a:p>
        </p:txBody>
      </p:sp>
      <p:cxnSp>
        <p:nvCxnSpPr>
          <p:cNvPr id="23" name="Straight Arrow Connector 22"/>
          <p:cNvCxnSpPr>
            <a:stCxn id="2" idx="3"/>
            <a:endCxn id="5" idx="1"/>
          </p:cNvCxnSpPr>
          <p:nvPr/>
        </p:nvCxnSpPr>
        <p:spPr>
          <a:xfrm flipV="1">
            <a:off x="2641619" y="338504"/>
            <a:ext cx="1315380" cy="293944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6" idx="3"/>
          </p:cNvCxnSpPr>
          <p:nvPr/>
        </p:nvCxnSpPr>
        <p:spPr>
          <a:xfrm flipV="1">
            <a:off x="2641620" y="1977104"/>
            <a:ext cx="1235829" cy="30909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4" idx="3"/>
          </p:cNvCxnSpPr>
          <p:nvPr/>
        </p:nvCxnSpPr>
        <p:spPr>
          <a:xfrm flipV="1">
            <a:off x="2641620" y="2363646"/>
            <a:ext cx="1235829" cy="332149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0" idx="3"/>
          </p:cNvCxnSpPr>
          <p:nvPr/>
        </p:nvCxnSpPr>
        <p:spPr>
          <a:xfrm flipV="1">
            <a:off x="2641620" y="3093562"/>
            <a:ext cx="1235829" cy="977796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7" idx="3"/>
          </p:cNvCxnSpPr>
          <p:nvPr/>
        </p:nvCxnSpPr>
        <p:spPr>
          <a:xfrm flipV="1">
            <a:off x="2641620" y="2698242"/>
            <a:ext cx="1251039" cy="685335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8" idx="3"/>
          </p:cNvCxnSpPr>
          <p:nvPr/>
        </p:nvCxnSpPr>
        <p:spPr>
          <a:xfrm flipV="1">
            <a:off x="2641619" y="3506574"/>
            <a:ext cx="1258046" cy="1252567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41" idx="3"/>
          </p:cNvCxnSpPr>
          <p:nvPr/>
        </p:nvCxnSpPr>
        <p:spPr>
          <a:xfrm>
            <a:off x="2641619" y="6134705"/>
            <a:ext cx="1315380" cy="129553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4" idx="3"/>
          </p:cNvCxnSpPr>
          <p:nvPr/>
        </p:nvCxnSpPr>
        <p:spPr>
          <a:xfrm flipV="1">
            <a:off x="2641619" y="4577616"/>
            <a:ext cx="1258046" cy="869306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6999" y="659824"/>
            <a:ext cx="4229100" cy="6985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3209" y="671949"/>
            <a:ext cx="685800" cy="6223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3422" y="53185"/>
            <a:ext cx="1447800" cy="55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7595" y="309283"/>
            <a:ext cx="1264024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Title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100%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77595" y="5123757"/>
            <a:ext cx="126402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Description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72%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77595" y="1684847"/>
            <a:ext cx="1264024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Source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100%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77595" y="3060411"/>
            <a:ext cx="1264024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Date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97%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77595" y="4435975"/>
            <a:ext cx="1264024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Rights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100%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77595" y="3748193"/>
            <a:ext cx="1264024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Coverage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100%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377595" y="5811539"/>
            <a:ext cx="1264024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Subject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100%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77595" y="2372629"/>
            <a:ext cx="1264024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Contributor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100%</a:t>
            </a:r>
          </a:p>
        </p:txBody>
      </p:sp>
      <p:cxnSp>
        <p:nvCxnSpPr>
          <p:cNvPr id="50" name="Straight Arrow Connector 49"/>
          <p:cNvCxnSpPr>
            <a:stCxn id="38" idx="3"/>
            <a:endCxn id="4" idx="1"/>
          </p:cNvCxnSpPr>
          <p:nvPr/>
        </p:nvCxnSpPr>
        <p:spPr>
          <a:xfrm flipV="1">
            <a:off x="2641620" y="4049380"/>
            <a:ext cx="1251039" cy="709761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4" idx="3"/>
          </p:cNvCxnSpPr>
          <p:nvPr/>
        </p:nvCxnSpPr>
        <p:spPr>
          <a:xfrm flipV="1">
            <a:off x="2641619" y="5032006"/>
            <a:ext cx="1258046" cy="414916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377595" y="997065"/>
            <a:ext cx="126402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Name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72%</a:t>
            </a:r>
          </a:p>
        </p:txBody>
      </p:sp>
      <p:cxnSp>
        <p:nvCxnSpPr>
          <p:cNvPr id="62" name="Straight Arrow Connector 61"/>
          <p:cNvCxnSpPr>
            <a:stCxn id="61" idx="3"/>
            <a:endCxn id="46" idx="1"/>
          </p:cNvCxnSpPr>
          <p:nvPr/>
        </p:nvCxnSpPr>
        <p:spPr>
          <a:xfrm flipV="1">
            <a:off x="2641619" y="1009074"/>
            <a:ext cx="1315380" cy="311156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8030515" y="611985"/>
            <a:ext cx="2745814" cy="5968254"/>
            <a:chOff x="535268" y="123264"/>
            <a:chExt cx="3175000" cy="6849782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7968" y="123264"/>
              <a:ext cx="3162300" cy="4191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11"/>
            <a:srcRect t="14822"/>
            <a:stretch/>
          </p:blipFill>
          <p:spPr>
            <a:xfrm>
              <a:off x="535268" y="3684493"/>
              <a:ext cx="3175000" cy="32885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5791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1" y="2904565"/>
            <a:ext cx="990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International Boundaries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32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66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80" t="10794"/>
          <a:stretch/>
        </p:blipFill>
        <p:spPr>
          <a:xfrm>
            <a:off x="1143000" y="1"/>
            <a:ext cx="9906000" cy="6876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71" y="156028"/>
            <a:ext cx="9456059" cy="2563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08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2A3D"/>
              </a:clrFrom>
              <a:clrTo>
                <a:srgbClr val="222A3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618566"/>
            <a:ext cx="9906001" cy="6239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Countries with boundary disputes</a:t>
            </a:r>
          </a:p>
        </p:txBody>
      </p:sp>
    </p:spTree>
    <p:extLst>
      <p:ext uri="{BB962C8B-B14F-4D97-AF65-F5344CB8AC3E}">
        <p14:creationId xmlns:p14="http://schemas.microsoft.com/office/powerpoint/2010/main" val="574303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8" t="20394" r="6666" b="17843"/>
          <a:stretch/>
        </p:blipFill>
        <p:spPr>
          <a:xfrm>
            <a:off x="1143000" y="-1"/>
            <a:ext cx="9906000" cy="4850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00" y="4435444"/>
            <a:ext cx="8861612" cy="1756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770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/>
          <p:cNvSpPr/>
          <p:nvPr/>
        </p:nvSpPr>
        <p:spPr>
          <a:xfrm rot="13217391">
            <a:off x="3861772" y="4130142"/>
            <a:ext cx="1463063" cy="61840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ight Arrow 9"/>
          <p:cNvSpPr/>
          <p:nvPr/>
        </p:nvSpPr>
        <p:spPr>
          <a:xfrm rot="19247158">
            <a:off x="7059427" y="4136991"/>
            <a:ext cx="1463063" cy="61840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607"/>
          <a:stretch/>
        </p:blipFill>
        <p:spPr>
          <a:xfrm>
            <a:off x="7895024" y="130628"/>
            <a:ext cx="2699657" cy="2294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208"/>
          <a:stretch/>
        </p:blipFill>
        <p:spPr>
          <a:xfrm>
            <a:off x="1488356" y="130628"/>
            <a:ext cx="3104947" cy="22932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1996" y="2607532"/>
            <a:ext cx="3477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/>
            </a:lvl1pPr>
          </a:lstStyle>
          <a:p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Operational ‘</a:t>
            </a: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best available’ COD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87447" y="2607532"/>
            <a:ext cx="3114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International ‘gourmet’ COD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971" y="3561638"/>
            <a:ext cx="2487164" cy="2386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6149" y="5989306"/>
            <a:ext cx="3114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Common taxonomy</a:t>
            </a:r>
          </a:p>
        </p:txBody>
      </p:sp>
    </p:spTree>
    <p:extLst>
      <p:ext uri="{BB962C8B-B14F-4D97-AF65-F5344CB8AC3E}">
        <p14:creationId xmlns:p14="http://schemas.microsoft.com/office/powerpoint/2010/main" val="1543276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t="13356" r="13992" b="11850"/>
          <a:stretch/>
        </p:blipFill>
        <p:spPr>
          <a:xfrm>
            <a:off x="1142999" y="1"/>
            <a:ext cx="9100458" cy="6891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8715" y="435429"/>
            <a:ext cx="3701143" cy="1077218"/>
          </a:xfrm>
          <a:prstGeom prst="rect">
            <a:avLst/>
          </a:prstGeom>
          <a:solidFill>
            <a:schemeClr val="bg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	GAUL </a:t>
            </a:r>
            <a:r>
              <a:rPr lang="en-US" sz="3200">
                <a:solidFill>
                  <a:prstClr val="black"/>
                </a:solidFill>
                <a:latin typeface="Calibri" panose="020F0502020204030204"/>
              </a:rPr>
              <a:t>Admin 2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	COD Admin 2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137401" y="740229"/>
            <a:ext cx="6676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137401" y="1182915"/>
            <a:ext cx="667657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66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66295"/>
            <a:ext cx="9906000" cy="5257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6830" y="384184"/>
            <a:ext cx="5650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Countries by level of service</a:t>
            </a:r>
          </a:p>
        </p:txBody>
      </p:sp>
    </p:spTree>
    <p:extLst>
      <p:ext uri="{BB962C8B-B14F-4D97-AF65-F5344CB8AC3E}">
        <p14:creationId xmlns:p14="http://schemas.microsoft.com/office/powerpoint/2010/main" val="1515052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IASC definition of CODs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5023" y="1086448"/>
            <a:ext cx="8901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Predictable, core sets of data needed to </a:t>
            </a:r>
            <a:r>
              <a:rPr lang="en-US" sz="2400" b="1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support operations 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and </a:t>
            </a:r>
            <a:r>
              <a:rPr lang="en-US" sz="2400" b="1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decision-making 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for all actors in a humanitarian response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45023" y="2139171"/>
            <a:ext cx="8901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Identified and maintained prior to an emergency as part of </a:t>
            </a:r>
            <a:r>
              <a:rPr lang="en-US" sz="2400" b="1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data preparedness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5023" y="3191894"/>
            <a:ext cx="8901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Made available by OCHA (or pre-agreed in-country alternate) </a:t>
            </a:r>
            <a:r>
              <a:rPr lang="en-US" sz="2400" b="1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within 48 hours 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of a given humanitarian emergency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5023" y="4244617"/>
            <a:ext cx="8901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Meet minimum criteria 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for format and attribute information in accordance with </a:t>
            </a:r>
            <a:r>
              <a:rPr lang="en-US" sz="2400" b="1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national standards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999" y="6488668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IASC Guidance on CODs, 2010</a:t>
            </a:r>
            <a:endParaRPr lang="en-US" i="1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5023" y="5297340"/>
            <a:ext cx="8901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charset="0"/>
              <a:buChar char="•"/>
              <a:defRPr sz="2400" b="1"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b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OCHA </a:t>
            </a:r>
            <a:r>
              <a:rPr lang="mr-IN" b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…</a:t>
            </a:r>
            <a:r>
              <a:rPr lang="en-US" b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 will facilitate the distribution of the </a:t>
            </a:r>
            <a:r>
              <a:rPr lang="en-US" dirty="0">
                <a:solidFill>
                  <a:srgbClr val="5B9BD5"/>
                </a:solidFill>
              </a:rPr>
              <a:t>“best” available </a:t>
            </a:r>
            <a:r>
              <a:rPr lang="en-US" b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common operational and fundamental datasets </a:t>
            </a:r>
          </a:p>
        </p:txBody>
      </p:sp>
    </p:spTree>
    <p:extLst>
      <p:ext uri="{BB962C8B-B14F-4D97-AF65-F5344CB8AC3E}">
        <p14:creationId xmlns:p14="http://schemas.microsoft.com/office/powerpoint/2010/main" val="442162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3917" y="1175657"/>
            <a:ext cx="64391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Tier 1, OCHA Country Offices</a:t>
            </a:r>
          </a:p>
          <a:p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Tier 2, countries under ERP</a:t>
            </a:r>
          </a:p>
          <a:p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Tier 3, other countries of concern</a:t>
            </a:r>
          </a:p>
          <a:p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Tier 4, all other countries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4441" y="1175657"/>
            <a:ext cx="9909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30  </a:t>
            </a:r>
          </a:p>
          <a:p>
            <a:pPr algn="r"/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20?</a:t>
            </a:r>
          </a:p>
          <a:p>
            <a:pPr algn="r"/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10?</a:t>
            </a:r>
          </a:p>
          <a:p>
            <a:pPr algn="r"/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130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3916" y="529327"/>
            <a:ext cx="5650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Countries by level of service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68993" y="1175657"/>
            <a:ext cx="7825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CO</a:t>
            </a:r>
          </a:p>
          <a:p>
            <a:pPr algn="r"/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RO</a:t>
            </a:r>
          </a:p>
          <a:p>
            <a:pPr algn="r"/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HQ</a:t>
            </a:r>
          </a:p>
          <a:p>
            <a:pPr algn="r"/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??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3917" y="4652827"/>
            <a:ext cx="31854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Admin 0 (UNCS)</a:t>
            </a:r>
          </a:p>
          <a:p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Admin 1 (GAUL)</a:t>
            </a:r>
          </a:p>
          <a:p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Admin 2 (GAUL)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52910" y="4652827"/>
            <a:ext cx="16995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200+</a:t>
            </a:r>
          </a:p>
          <a:p>
            <a:pPr algn="r"/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39,000+</a:t>
            </a:r>
          </a:p>
          <a:p>
            <a:pPr algn="r"/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80,000+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3917" y="4006497"/>
            <a:ext cx="5253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Boundaries by admin level</a:t>
            </a:r>
          </a:p>
        </p:txBody>
      </p:sp>
    </p:spTree>
    <p:extLst>
      <p:ext uri="{BB962C8B-B14F-4D97-AF65-F5344CB8AC3E}">
        <p14:creationId xmlns:p14="http://schemas.microsoft.com/office/powerpoint/2010/main" val="1838044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1055" y="1052735"/>
            <a:ext cx="888268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‘All admin boundaries are wrong, but some are useful’</a:t>
            </a:r>
          </a:p>
          <a:p>
            <a:pPr marL="457200" indent="-457200">
              <a:buFont typeface="Arial" charset="0"/>
              <a:buChar char="•"/>
            </a:pPr>
            <a:endParaRPr lang="en-US" sz="3600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Operational admin boundaries are a political more than a technical challenge</a:t>
            </a:r>
          </a:p>
          <a:p>
            <a:pPr marL="457200" indent="-457200">
              <a:buFont typeface="Arial" charset="0"/>
              <a:buChar char="•"/>
            </a:pPr>
            <a:endParaRPr lang="en-US" sz="3600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Prepare nationally, respond locally</a:t>
            </a:r>
          </a:p>
          <a:p>
            <a:pPr marL="457200" indent="-457200">
              <a:buFont typeface="Arial" charset="0"/>
              <a:buChar char="•"/>
            </a:pPr>
            <a:endParaRPr lang="en-US" sz="3600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Balance commitment with resources</a:t>
            </a:r>
          </a:p>
          <a:p>
            <a:pPr marL="285750" indent="-285750">
              <a:buFont typeface="Arial" charset="0"/>
              <a:buChar char="•"/>
            </a:pP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charset="0"/>
              <a:buChar char="•"/>
            </a:pP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charset="0"/>
              <a:buChar char="•"/>
            </a:pP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7211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The seven CODs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6075821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IASC Guidance on CODs, 2010</a:t>
            </a:r>
            <a:endParaRPr lang="en-US" i="1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43000" y="2327330"/>
            <a:ext cx="9776012" cy="2022615"/>
            <a:chOff x="0" y="2327329"/>
            <a:chExt cx="9776012" cy="2022615"/>
          </a:xfrm>
        </p:grpSpPr>
        <p:grpSp>
          <p:nvGrpSpPr>
            <p:cNvPr id="8" name="Group 7"/>
            <p:cNvGrpSpPr/>
            <p:nvPr/>
          </p:nvGrpSpPr>
          <p:grpSpPr>
            <a:xfrm>
              <a:off x="282389" y="2352862"/>
              <a:ext cx="1243479" cy="1219947"/>
              <a:chOff x="359442" y="4555896"/>
              <a:chExt cx="1905000" cy="19050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59442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97542" y="4731156"/>
                <a:ext cx="1828800" cy="1554480"/>
              </a:xfrm>
              <a:custGeom>
                <a:avLst/>
                <a:gdLst>
                  <a:gd name="connsiteX0" fmla="*/ 1524000 w 1828800"/>
                  <a:gd name="connsiteY0" fmla="*/ 243840 h 1554480"/>
                  <a:gd name="connsiteX1" fmla="*/ 1371600 w 1828800"/>
                  <a:gd name="connsiteY1" fmla="*/ 91440 h 1554480"/>
                  <a:gd name="connsiteX2" fmla="*/ 1143000 w 1828800"/>
                  <a:gd name="connsiteY2" fmla="*/ 0 h 1554480"/>
                  <a:gd name="connsiteX3" fmla="*/ 944880 w 1828800"/>
                  <a:gd name="connsiteY3" fmla="*/ 0 h 1554480"/>
                  <a:gd name="connsiteX4" fmla="*/ 762000 w 1828800"/>
                  <a:gd name="connsiteY4" fmla="*/ 15240 h 1554480"/>
                  <a:gd name="connsiteX5" fmla="*/ 594360 w 1828800"/>
                  <a:gd name="connsiteY5" fmla="*/ 60960 h 1554480"/>
                  <a:gd name="connsiteX6" fmla="*/ 365760 w 1828800"/>
                  <a:gd name="connsiteY6" fmla="*/ 198120 h 1554480"/>
                  <a:gd name="connsiteX7" fmla="*/ 91440 w 1828800"/>
                  <a:gd name="connsiteY7" fmla="*/ 411480 h 1554480"/>
                  <a:gd name="connsiteX8" fmla="*/ 0 w 1828800"/>
                  <a:gd name="connsiteY8" fmla="*/ 655320 h 1554480"/>
                  <a:gd name="connsiteX9" fmla="*/ 121920 w 1828800"/>
                  <a:gd name="connsiteY9" fmla="*/ 868680 h 1554480"/>
                  <a:gd name="connsiteX10" fmla="*/ 152400 w 1828800"/>
                  <a:gd name="connsiteY10" fmla="*/ 1021080 h 1554480"/>
                  <a:gd name="connsiteX11" fmla="*/ 106680 w 1828800"/>
                  <a:gd name="connsiteY11" fmla="*/ 1234440 h 1554480"/>
                  <a:gd name="connsiteX12" fmla="*/ 152400 w 1828800"/>
                  <a:gd name="connsiteY12" fmla="*/ 1447800 h 1554480"/>
                  <a:gd name="connsiteX13" fmla="*/ 365760 w 1828800"/>
                  <a:gd name="connsiteY13" fmla="*/ 1554480 h 1554480"/>
                  <a:gd name="connsiteX14" fmla="*/ 594360 w 1828800"/>
                  <a:gd name="connsiteY14" fmla="*/ 1478280 h 1554480"/>
                  <a:gd name="connsiteX15" fmla="*/ 853440 w 1828800"/>
                  <a:gd name="connsiteY15" fmla="*/ 1310640 h 1554480"/>
                  <a:gd name="connsiteX16" fmla="*/ 1082040 w 1828800"/>
                  <a:gd name="connsiteY16" fmla="*/ 1310640 h 1554480"/>
                  <a:gd name="connsiteX17" fmla="*/ 1341120 w 1828800"/>
                  <a:gd name="connsiteY17" fmla="*/ 1402080 h 1554480"/>
                  <a:gd name="connsiteX18" fmla="*/ 1630680 w 1828800"/>
                  <a:gd name="connsiteY18" fmla="*/ 1280160 h 1554480"/>
                  <a:gd name="connsiteX19" fmla="*/ 1767840 w 1828800"/>
                  <a:gd name="connsiteY19" fmla="*/ 1143000 h 1554480"/>
                  <a:gd name="connsiteX20" fmla="*/ 1828800 w 1828800"/>
                  <a:gd name="connsiteY20" fmla="*/ 899160 h 1554480"/>
                  <a:gd name="connsiteX21" fmla="*/ 1813560 w 1828800"/>
                  <a:gd name="connsiteY21" fmla="*/ 609600 h 1554480"/>
                  <a:gd name="connsiteX22" fmla="*/ 1676400 w 1828800"/>
                  <a:gd name="connsiteY22" fmla="*/ 457200 h 1554480"/>
                  <a:gd name="connsiteX23" fmla="*/ 1524000 w 1828800"/>
                  <a:gd name="connsiteY23" fmla="*/ 243840 h 155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28800" h="1554480">
                    <a:moveTo>
                      <a:pt x="1524000" y="243840"/>
                    </a:moveTo>
                    <a:lnTo>
                      <a:pt x="1371600" y="91440"/>
                    </a:lnTo>
                    <a:lnTo>
                      <a:pt x="1143000" y="0"/>
                    </a:lnTo>
                    <a:lnTo>
                      <a:pt x="944880" y="0"/>
                    </a:lnTo>
                    <a:lnTo>
                      <a:pt x="762000" y="15240"/>
                    </a:lnTo>
                    <a:lnTo>
                      <a:pt x="594360" y="60960"/>
                    </a:lnTo>
                    <a:lnTo>
                      <a:pt x="365760" y="198120"/>
                    </a:lnTo>
                    <a:lnTo>
                      <a:pt x="91440" y="411480"/>
                    </a:lnTo>
                    <a:lnTo>
                      <a:pt x="0" y="655320"/>
                    </a:lnTo>
                    <a:lnTo>
                      <a:pt x="121920" y="868680"/>
                    </a:lnTo>
                    <a:lnTo>
                      <a:pt x="152400" y="1021080"/>
                    </a:lnTo>
                    <a:lnTo>
                      <a:pt x="106680" y="1234440"/>
                    </a:lnTo>
                    <a:lnTo>
                      <a:pt x="152400" y="1447800"/>
                    </a:lnTo>
                    <a:lnTo>
                      <a:pt x="365760" y="1554480"/>
                    </a:lnTo>
                    <a:lnTo>
                      <a:pt x="594360" y="1478280"/>
                    </a:lnTo>
                    <a:lnTo>
                      <a:pt x="853440" y="1310640"/>
                    </a:lnTo>
                    <a:lnTo>
                      <a:pt x="1082040" y="1310640"/>
                    </a:lnTo>
                    <a:lnTo>
                      <a:pt x="1341120" y="1402080"/>
                    </a:lnTo>
                    <a:lnTo>
                      <a:pt x="1630680" y="1280160"/>
                    </a:lnTo>
                    <a:lnTo>
                      <a:pt x="1767840" y="1143000"/>
                    </a:lnTo>
                    <a:lnTo>
                      <a:pt x="1828800" y="899160"/>
                    </a:lnTo>
                    <a:lnTo>
                      <a:pt x="1813560" y="609600"/>
                    </a:lnTo>
                    <a:lnTo>
                      <a:pt x="1676400" y="457200"/>
                    </a:lnTo>
                    <a:lnTo>
                      <a:pt x="1524000" y="243840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503274" y="4832342"/>
                <a:ext cx="1206601" cy="1339858"/>
                <a:chOff x="503274" y="4832342"/>
                <a:chExt cx="1206601" cy="1339858"/>
              </a:xfrm>
            </p:grpSpPr>
            <p:sp>
              <p:nvSpPr>
                <p:cNvPr id="31" name="Freeform 30"/>
                <p:cNvSpPr/>
                <p:nvPr/>
              </p:nvSpPr>
              <p:spPr>
                <a:xfrm>
                  <a:off x="517451" y="5927429"/>
                  <a:ext cx="517451" cy="244771"/>
                </a:xfrm>
                <a:custGeom>
                  <a:avLst/>
                  <a:gdLst>
                    <a:gd name="connsiteX0" fmla="*/ 0 w 517451"/>
                    <a:gd name="connsiteY0" fmla="*/ 60473 h 244771"/>
                    <a:gd name="connsiteX1" fmla="*/ 255182 w 517451"/>
                    <a:gd name="connsiteY1" fmla="*/ 10855 h 244771"/>
                    <a:gd name="connsiteX2" fmla="*/ 517451 w 517451"/>
                    <a:gd name="connsiteY2" fmla="*/ 244771 h 244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7451" h="244771">
                      <a:moveTo>
                        <a:pt x="0" y="60473"/>
                      </a:moveTo>
                      <a:cubicBezTo>
                        <a:pt x="84470" y="20306"/>
                        <a:pt x="168940" y="-19861"/>
                        <a:pt x="255182" y="10855"/>
                      </a:cubicBezTo>
                      <a:cubicBezTo>
                        <a:pt x="341424" y="41571"/>
                        <a:pt x="517451" y="244771"/>
                        <a:pt x="517451" y="24477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503274" y="5151474"/>
                  <a:ext cx="305220" cy="779721"/>
                </a:xfrm>
                <a:custGeom>
                  <a:avLst/>
                  <a:gdLst>
                    <a:gd name="connsiteX0" fmla="*/ 269359 w 305220"/>
                    <a:gd name="connsiteY0" fmla="*/ 779721 h 779721"/>
                    <a:gd name="connsiteX1" fmla="*/ 304800 w 305220"/>
                    <a:gd name="connsiteY1" fmla="*/ 595424 h 779721"/>
                    <a:gd name="connsiteX2" fmla="*/ 248093 w 305220"/>
                    <a:gd name="connsiteY2" fmla="*/ 283535 h 779721"/>
                    <a:gd name="connsiteX3" fmla="*/ 0 w 305220"/>
                    <a:gd name="connsiteY3" fmla="*/ 0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220" h="779721">
                      <a:moveTo>
                        <a:pt x="269359" y="779721"/>
                      </a:moveTo>
                      <a:cubicBezTo>
                        <a:pt x="288851" y="728921"/>
                        <a:pt x="308344" y="678122"/>
                        <a:pt x="304800" y="595424"/>
                      </a:cubicBezTo>
                      <a:cubicBezTo>
                        <a:pt x="301256" y="512726"/>
                        <a:pt x="298893" y="382772"/>
                        <a:pt x="248093" y="283535"/>
                      </a:cubicBezTo>
                      <a:cubicBezTo>
                        <a:pt x="197293" y="184298"/>
                        <a:pt x="0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3" name="Freeform 32"/>
                <p:cNvSpPr/>
                <p:nvPr/>
              </p:nvSpPr>
              <p:spPr>
                <a:xfrm>
                  <a:off x="659219" y="4896293"/>
                  <a:ext cx="450165" cy="404037"/>
                </a:xfrm>
                <a:custGeom>
                  <a:avLst/>
                  <a:gdLst>
                    <a:gd name="connsiteX0" fmla="*/ 0 w 450165"/>
                    <a:gd name="connsiteY0" fmla="*/ 404037 h 404037"/>
                    <a:gd name="connsiteX1" fmla="*/ 113414 w 450165"/>
                    <a:gd name="connsiteY1" fmla="*/ 311888 h 404037"/>
                    <a:gd name="connsiteX2" fmla="*/ 198474 w 450165"/>
                    <a:gd name="connsiteY2" fmla="*/ 326065 h 404037"/>
                    <a:gd name="connsiteX3" fmla="*/ 389860 w 450165"/>
                    <a:gd name="connsiteY3" fmla="*/ 375684 h 404037"/>
                    <a:gd name="connsiteX4" fmla="*/ 446567 w 450165"/>
                    <a:gd name="connsiteY4" fmla="*/ 219740 h 404037"/>
                    <a:gd name="connsiteX5" fmla="*/ 304800 w 450165"/>
                    <a:gd name="connsiteY5" fmla="*/ 56707 h 404037"/>
                    <a:gd name="connsiteX6" fmla="*/ 205562 w 450165"/>
                    <a:gd name="connsiteY6" fmla="*/ 0 h 404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165" h="404037">
                      <a:moveTo>
                        <a:pt x="0" y="404037"/>
                      </a:moveTo>
                      <a:cubicBezTo>
                        <a:pt x="40167" y="364460"/>
                        <a:pt x="80335" y="324883"/>
                        <a:pt x="113414" y="311888"/>
                      </a:cubicBezTo>
                      <a:cubicBezTo>
                        <a:pt x="146493" y="298893"/>
                        <a:pt x="152400" y="315432"/>
                        <a:pt x="198474" y="326065"/>
                      </a:cubicBezTo>
                      <a:cubicBezTo>
                        <a:pt x="244548" y="336698"/>
                        <a:pt x="348511" y="393405"/>
                        <a:pt x="389860" y="375684"/>
                      </a:cubicBezTo>
                      <a:cubicBezTo>
                        <a:pt x="431209" y="357963"/>
                        <a:pt x="460744" y="272903"/>
                        <a:pt x="446567" y="219740"/>
                      </a:cubicBezTo>
                      <a:cubicBezTo>
                        <a:pt x="432390" y="166577"/>
                        <a:pt x="344967" y="93330"/>
                        <a:pt x="304800" y="56707"/>
                      </a:cubicBezTo>
                      <a:cubicBezTo>
                        <a:pt x="264633" y="20084"/>
                        <a:pt x="205562" y="0"/>
                        <a:pt x="20556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4" name="Freeform 33"/>
                <p:cNvSpPr/>
                <p:nvPr/>
              </p:nvSpPr>
              <p:spPr>
                <a:xfrm>
                  <a:off x="1036899" y="5264888"/>
                  <a:ext cx="444571" cy="779721"/>
                </a:xfrm>
                <a:custGeom>
                  <a:avLst/>
                  <a:gdLst>
                    <a:gd name="connsiteX0" fmla="*/ 12180 w 444571"/>
                    <a:gd name="connsiteY0" fmla="*/ 0 h 779721"/>
                    <a:gd name="connsiteX1" fmla="*/ 54710 w 444571"/>
                    <a:gd name="connsiteY1" fmla="*/ 226828 h 779721"/>
                    <a:gd name="connsiteX2" fmla="*/ 444571 w 444571"/>
                    <a:gd name="connsiteY2" fmla="*/ 779721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4571" h="779721">
                      <a:moveTo>
                        <a:pt x="12180" y="0"/>
                      </a:moveTo>
                      <a:cubicBezTo>
                        <a:pt x="-2588" y="48437"/>
                        <a:pt x="-17355" y="96875"/>
                        <a:pt x="54710" y="226828"/>
                      </a:cubicBezTo>
                      <a:cubicBezTo>
                        <a:pt x="126775" y="356782"/>
                        <a:pt x="285673" y="568251"/>
                        <a:pt x="444571" y="77972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1205023" y="4832342"/>
                  <a:ext cx="504852" cy="850760"/>
                </a:xfrm>
                <a:custGeom>
                  <a:avLst/>
                  <a:gdLst>
                    <a:gd name="connsiteX0" fmla="*/ 0 w 467832"/>
                    <a:gd name="connsiteY0" fmla="*/ 857693 h 857693"/>
                    <a:gd name="connsiteX1" fmla="*/ 233916 w 467832"/>
                    <a:gd name="connsiteY1" fmla="*/ 701749 h 857693"/>
                    <a:gd name="connsiteX2" fmla="*/ 340242 w 467832"/>
                    <a:gd name="connsiteY2" fmla="*/ 482009 h 857693"/>
                    <a:gd name="connsiteX3" fmla="*/ 304800 w 467832"/>
                    <a:gd name="connsiteY3" fmla="*/ 205563 h 857693"/>
                    <a:gd name="connsiteX4" fmla="*/ 467832 w 467832"/>
                    <a:gd name="connsiteY4" fmla="*/ 0 h 85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7832" h="857693">
                      <a:moveTo>
                        <a:pt x="0" y="857693"/>
                      </a:moveTo>
                      <a:cubicBezTo>
                        <a:pt x="88604" y="811028"/>
                        <a:pt x="177209" y="764363"/>
                        <a:pt x="233916" y="701749"/>
                      </a:cubicBezTo>
                      <a:cubicBezTo>
                        <a:pt x="290623" y="639135"/>
                        <a:pt x="328428" y="564707"/>
                        <a:pt x="340242" y="482009"/>
                      </a:cubicBezTo>
                      <a:cubicBezTo>
                        <a:pt x="352056" y="399311"/>
                        <a:pt x="283535" y="285898"/>
                        <a:pt x="304800" y="205563"/>
                      </a:cubicBezTo>
                      <a:cubicBezTo>
                        <a:pt x="326065" y="125228"/>
                        <a:pt x="467832" y="0"/>
                        <a:pt x="46783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2" name="Freeform 11"/>
              <p:cNvSpPr/>
              <p:nvPr/>
            </p:nvSpPr>
            <p:spPr>
              <a:xfrm>
                <a:off x="637953" y="6010940"/>
                <a:ext cx="226828" cy="205562"/>
              </a:xfrm>
              <a:custGeom>
                <a:avLst/>
                <a:gdLst>
                  <a:gd name="connsiteX0" fmla="*/ 226828 w 226828"/>
                  <a:gd name="connsiteY0" fmla="*/ 0 h 205562"/>
                  <a:gd name="connsiteX1" fmla="*/ 0 w 226828"/>
                  <a:gd name="connsiteY1" fmla="*/ 205562 h 20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828" h="205562">
                    <a:moveTo>
                      <a:pt x="226828" y="0"/>
                    </a:moveTo>
                    <a:lnTo>
                      <a:pt x="0" y="205562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552893" y="5755758"/>
                <a:ext cx="248093" cy="21265"/>
              </a:xfrm>
              <a:custGeom>
                <a:avLst/>
                <a:gdLst>
                  <a:gd name="connsiteX0" fmla="*/ 248093 w 248093"/>
                  <a:gd name="connsiteY0" fmla="*/ 0 h 21265"/>
                  <a:gd name="connsiteX1" fmla="*/ 0 w 248093"/>
                  <a:gd name="connsiteY1" fmla="*/ 21265 h 21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8093" h="21265">
                    <a:moveTo>
                      <a:pt x="248093" y="0"/>
                    </a:moveTo>
                    <a:lnTo>
                      <a:pt x="0" y="21265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446567" y="5266660"/>
                <a:ext cx="333154" cy="293067"/>
              </a:xfrm>
              <a:custGeom>
                <a:avLst/>
                <a:gdLst>
                  <a:gd name="connsiteX0" fmla="*/ 333154 w 333154"/>
                  <a:gd name="connsiteY0" fmla="*/ 262270 h 293067"/>
                  <a:gd name="connsiteX1" fmla="*/ 191386 w 333154"/>
                  <a:gd name="connsiteY1" fmla="*/ 269359 h 293067"/>
                  <a:gd name="connsiteX2" fmla="*/ 0 w 333154"/>
                  <a:gd name="connsiteY2" fmla="*/ 0 h 29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3154" h="293067">
                    <a:moveTo>
                      <a:pt x="333154" y="262270"/>
                    </a:moveTo>
                    <a:cubicBezTo>
                      <a:pt x="290033" y="287670"/>
                      <a:pt x="246912" y="313071"/>
                      <a:pt x="191386" y="269359"/>
                    </a:cubicBezTo>
                    <a:cubicBezTo>
                      <a:pt x="135860" y="225647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772633" y="4933507"/>
                <a:ext cx="127889" cy="248093"/>
              </a:xfrm>
              <a:custGeom>
                <a:avLst/>
                <a:gdLst>
                  <a:gd name="connsiteX0" fmla="*/ 28353 w 127889"/>
                  <a:gd name="connsiteY0" fmla="*/ 248093 h 248093"/>
                  <a:gd name="connsiteX1" fmla="*/ 127590 w 127889"/>
                  <a:gd name="connsiteY1" fmla="*/ 127591 h 248093"/>
                  <a:gd name="connsiteX2" fmla="*/ 0 w 127889"/>
                  <a:gd name="connsiteY2" fmla="*/ 0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889" h="248093">
                    <a:moveTo>
                      <a:pt x="28353" y="248093"/>
                    </a:moveTo>
                    <a:cubicBezTo>
                      <a:pt x="80334" y="208516"/>
                      <a:pt x="132315" y="168940"/>
                      <a:pt x="127590" y="127591"/>
                    </a:cubicBezTo>
                    <a:cubicBezTo>
                      <a:pt x="122865" y="86242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098698" y="5059096"/>
                <a:ext cx="182033" cy="420216"/>
              </a:xfrm>
              <a:custGeom>
                <a:avLst/>
                <a:gdLst>
                  <a:gd name="connsiteX0" fmla="*/ 0 w 182033"/>
                  <a:gd name="connsiteY0" fmla="*/ 9090 h 420216"/>
                  <a:gd name="connsiteX1" fmla="*/ 120502 w 182033"/>
                  <a:gd name="connsiteY1" fmla="*/ 16178 h 420216"/>
                  <a:gd name="connsiteX2" fmla="*/ 177209 w 182033"/>
                  <a:gd name="connsiteY2" fmla="*/ 157946 h 420216"/>
                  <a:gd name="connsiteX3" fmla="*/ 0 w 182033"/>
                  <a:gd name="connsiteY3" fmla="*/ 420216 h 42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33" h="420216">
                    <a:moveTo>
                      <a:pt x="0" y="9090"/>
                    </a:moveTo>
                    <a:cubicBezTo>
                      <a:pt x="45483" y="229"/>
                      <a:pt x="90967" y="-8631"/>
                      <a:pt x="120502" y="16178"/>
                    </a:cubicBezTo>
                    <a:cubicBezTo>
                      <a:pt x="150037" y="40987"/>
                      <a:pt x="197293" y="90606"/>
                      <a:pt x="177209" y="157946"/>
                    </a:cubicBezTo>
                    <a:cubicBezTo>
                      <a:pt x="157125" y="225286"/>
                      <a:pt x="0" y="420216"/>
                      <a:pt x="0" y="4202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793898" y="5457918"/>
                <a:ext cx="297711" cy="42659"/>
              </a:xfrm>
              <a:custGeom>
                <a:avLst/>
                <a:gdLst>
                  <a:gd name="connsiteX0" fmla="*/ 0 w 297711"/>
                  <a:gd name="connsiteY0" fmla="*/ 42659 h 42659"/>
                  <a:gd name="connsiteX1" fmla="*/ 106325 w 297711"/>
                  <a:gd name="connsiteY1" fmla="*/ 129 h 42659"/>
                  <a:gd name="connsiteX2" fmla="*/ 297711 w 297711"/>
                  <a:gd name="connsiteY2" fmla="*/ 28482 h 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7711" h="42659">
                    <a:moveTo>
                      <a:pt x="0" y="42659"/>
                    </a:moveTo>
                    <a:cubicBezTo>
                      <a:pt x="28353" y="22575"/>
                      <a:pt x="56707" y="2492"/>
                      <a:pt x="106325" y="129"/>
                    </a:cubicBezTo>
                    <a:cubicBezTo>
                      <a:pt x="155943" y="-2234"/>
                      <a:pt x="297711" y="28482"/>
                      <a:pt x="297711" y="28482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829340" y="5650097"/>
                <a:ext cx="185278" cy="339577"/>
              </a:xfrm>
              <a:custGeom>
                <a:avLst/>
                <a:gdLst>
                  <a:gd name="connsiteX0" fmla="*/ 0 w 185278"/>
                  <a:gd name="connsiteY0" fmla="*/ 13512 h 339577"/>
                  <a:gd name="connsiteX1" fmla="*/ 163032 w 185278"/>
                  <a:gd name="connsiteY1" fmla="*/ 27689 h 339577"/>
                  <a:gd name="connsiteX2" fmla="*/ 170120 w 185278"/>
                  <a:gd name="connsiteY2" fmla="*/ 261605 h 339577"/>
                  <a:gd name="connsiteX3" fmla="*/ 35441 w 185278"/>
                  <a:gd name="connsiteY3" fmla="*/ 339577 h 33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278" h="339577">
                    <a:moveTo>
                      <a:pt x="0" y="13512"/>
                    </a:moveTo>
                    <a:cubicBezTo>
                      <a:pt x="67339" y="-74"/>
                      <a:pt x="134679" y="-13660"/>
                      <a:pt x="163032" y="27689"/>
                    </a:cubicBezTo>
                    <a:cubicBezTo>
                      <a:pt x="191385" y="69038"/>
                      <a:pt x="191385" y="209624"/>
                      <a:pt x="170120" y="261605"/>
                    </a:cubicBezTo>
                    <a:cubicBezTo>
                      <a:pt x="148855" y="313586"/>
                      <a:pt x="35441" y="339577"/>
                      <a:pt x="35441" y="339577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1020726" y="5833582"/>
                <a:ext cx="233916" cy="219888"/>
              </a:xfrm>
              <a:custGeom>
                <a:avLst/>
                <a:gdLst>
                  <a:gd name="connsiteX0" fmla="*/ 0 w 233916"/>
                  <a:gd name="connsiteY0" fmla="*/ 148 h 219888"/>
                  <a:gd name="connsiteX1" fmla="*/ 134679 w 233916"/>
                  <a:gd name="connsiteY1" fmla="*/ 35590 h 219888"/>
                  <a:gd name="connsiteX2" fmla="*/ 233916 w 233916"/>
                  <a:gd name="connsiteY2" fmla="*/ 219888 h 2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916" h="219888">
                    <a:moveTo>
                      <a:pt x="0" y="148"/>
                    </a:moveTo>
                    <a:cubicBezTo>
                      <a:pt x="47846" y="-443"/>
                      <a:pt x="95693" y="-1033"/>
                      <a:pt x="134679" y="35590"/>
                    </a:cubicBezTo>
                    <a:cubicBezTo>
                      <a:pt x="173665" y="72213"/>
                      <a:pt x="233916" y="219888"/>
                      <a:pt x="233916" y="21988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1176670" y="5380074"/>
                <a:ext cx="155944" cy="248093"/>
              </a:xfrm>
              <a:custGeom>
                <a:avLst/>
                <a:gdLst>
                  <a:gd name="connsiteX0" fmla="*/ 0 w 155944"/>
                  <a:gd name="connsiteY0" fmla="*/ 0 h 248093"/>
                  <a:gd name="connsiteX1" fmla="*/ 155944 w 155944"/>
                  <a:gd name="connsiteY1" fmla="*/ 248093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944" h="248093">
                    <a:moveTo>
                      <a:pt x="0" y="0"/>
                    </a:moveTo>
                    <a:lnTo>
                      <a:pt x="155944" y="248093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1275907" y="5238307"/>
                <a:ext cx="290623" cy="109489"/>
              </a:xfrm>
              <a:custGeom>
                <a:avLst/>
                <a:gdLst>
                  <a:gd name="connsiteX0" fmla="*/ 0 w 290623"/>
                  <a:gd name="connsiteY0" fmla="*/ 0 h 109489"/>
                  <a:gd name="connsiteX1" fmla="*/ 113414 w 290623"/>
                  <a:gd name="connsiteY1" fmla="*/ 99237 h 109489"/>
                  <a:gd name="connsiteX2" fmla="*/ 290623 w 290623"/>
                  <a:gd name="connsiteY2" fmla="*/ 106326 h 10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23" h="109489">
                    <a:moveTo>
                      <a:pt x="0" y="0"/>
                    </a:moveTo>
                    <a:cubicBezTo>
                      <a:pt x="32488" y="40758"/>
                      <a:pt x="64977" y="81516"/>
                      <a:pt x="113414" y="99237"/>
                    </a:cubicBezTo>
                    <a:cubicBezTo>
                      <a:pt x="161851" y="116958"/>
                      <a:pt x="290623" y="106326"/>
                      <a:pt x="290623" y="10632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1254642" y="4735033"/>
                <a:ext cx="276446" cy="378290"/>
              </a:xfrm>
              <a:custGeom>
                <a:avLst/>
                <a:gdLst>
                  <a:gd name="connsiteX0" fmla="*/ 0 w 276446"/>
                  <a:gd name="connsiteY0" fmla="*/ 354418 h 378290"/>
                  <a:gd name="connsiteX1" fmla="*/ 85060 w 276446"/>
                  <a:gd name="connsiteY1" fmla="*/ 354418 h 378290"/>
                  <a:gd name="connsiteX2" fmla="*/ 241005 w 276446"/>
                  <a:gd name="connsiteY2" fmla="*/ 106325 h 378290"/>
                  <a:gd name="connsiteX3" fmla="*/ 276446 w 276446"/>
                  <a:gd name="connsiteY3" fmla="*/ 0 h 37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446" h="378290">
                    <a:moveTo>
                      <a:pt x="0" y="354418"/>
                    </a:moveTo>
                    <a:cubicBezTo>
                      <a:pt x="22446" y="375092"/>
                      <a:pt x="44893" y="395767"/>
                      <a:pt x="85060" y="354418"/>
                    </a:cubicBezTo>
                    <a:cubicBezTo>
                      <a:pt x="125228" y="313069"/>
                      <a:pt x="209107" y="165395"/>
                      <a:pt x="241005" y="106325"/>
                    </a:cubicBezTo>
                    <a:cubicBezTo>
                      <a:pt x="272903" y="47255"/>
                      <a:pt x="276446" y="0"/>
                      <a:pt x="276446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1137532" y="4749209"/>
                <a:ext cx="280142" cy="212651"/>
              </a:xfrm>
              <a:custGeom>
                <a:avLst/>
                <a:gdLst>
                  <a:gd name="connsiteX0" fmla="*/ 10784 w 280142"/>
                  <a:gd name="connsiteY0" fmla="*/ 0 h 212651"/>
                  <a:gd name="connsiteX1" fmla="*/ 32049 w 280142"/>
                  <a:gd name="connsiteY1" fmla="*/ 113414 h 212651"/>
                  <a:gd name="connsiteX2" fmla="*/ 280142 w 280142"/>
                  <a:gd name="connsiteY2" fmla="*/ 212651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0142" h="212651">
                    <a:moveTo>
                      <a:pt x="10784" y="0"/>
                    </a:moveTo>
                    <a:cubicBezTo>
                      <a:pt x="-1030" y="38986"/>
                      <a:pt x="-12844" y="77972"/>
                      <a:pt x="32049" y="113414"/>
                    </a:cubicBezTo>
                    <a:cubicBezTo>
                      <a:pt x="76942" y="148856"/>
                      <a:pt x="280142" y="212651"/>
                      <a:pt x="280142" y="212651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842316" y="5538738"/>
                <a:ext cx="234812" cy="265929"/>
              </a:xfrm>
              <a:custGeom>
                <a:avLst/>
                <a:gdLst>
                  <a:gd name="connsiteX0" fmla="*/ 184958 w 234812"/>
                  <a:gd name="connsiteY0" fmla="*/ 259550 h 265929"/>
                  <a:gd name="connsiteX1" fmla="*/ 234577 w 234812"/>
                  <a:gd name="connsiteY1" fmla="*/ 146136 h 265929"/>
                  <a:gd name="connsiteX2" fmla="*/ 170782 w 234812"/>
                  <a:gd name="connsiteY2" fmla="*/ 4369 h 265929"/>
                  <a:gd name="connsiteX3" fmla="*/ 21926 w 234812"/>
                  <a:gd name="connsiteY3" fmla="*/ 53988 h 265929"/>
                  <a:gd name="connsiteX4" fmla="*/ 14837 w 234812"/>
                  <a:gd name="connsiteY4" fmla="*/ 231197 h 265929"/>
                  <a:gd name="connsiteX5" fmla="*/ 184958 w 234812"/>
                  <a:gd name="connsiteY5" fmla="*/ 259550 h 26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812" h="265929">
                    <a:moveTo>
                      <a:pt x="184958" y="259550"/>
                    </a:moveTo>
                    <a:cubicBezTo>
                      <a:pt x="221581" y="245373"/>
                      <a:pt x="236940" y="188666"/>
                      <a:pt x="234577" y="146136"/>
                    </a:cubicBezTo>
                    <a:cubicBezTo>
                      <a:pt x="232214" y="103606"/>
                      <a:pt x="206224" y="19727"/>
                      <a:pt x="170782" y="4369"/>
                    </a:cubicBezTo>
                    <a:cubicBezTo>
                      <a:pt x="135340" y="-10989"/>
                      <a:pt x="47917" y="16183"/>
                      <a:pt x="21926" y="53988"/>
                    </a:cubicBezTo>
                    <a:cubicBezTo>
                      <a:pt x="-4065" y="91793"/>
                      <a:pt x="-7609" y="198118"/>
                      <a:pt x="14837" y="231197"/>
                    </a:cubicBezTo>
                    <a:cubicBezTo>
                      <a:pt x="37283" y="264276"/>
                      <a:pt x="148335" y="273727"/>
                      <a:pt x="184958" y="259550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1332614" y="5621079"/>
                <a:ext cx="235700" cy="318977"/>
              </a:xfrm>
              <a:custGeom>
                <a:avLst/>
                <a:gdLst>
                  <a:gd name="connsiteX0" fmla="*/ 99237 w 235700"/>
                  <a:gd name="connsiteY0" fmla="*/ 318977 h 318977"/>
                  <a:gd name="connsiteX1" fmla="*/ 219739 w 235700"/>
                  <a:gd name="connsiteY1" fmla="*/ 269358 h 318977"/>
                  <a:gd name="connsiteX2" fmla="*/ 219739 w 235700"/>
                  <a:gd name="connsiteY2" fmla="*/ 85061 h 318977"/>
                  <a:gd name="connsiteX3" fmla="*/ 85060 w 235700"/>
                  <a:gd name="connsiteY3" fmla="*/ 85061 h 318977"/>
                  <a:gd name="connsiteX4" fmla="*/ 0 w 235700"/>
                  <a:gd name="connsiteY4" fmla="*/ 0 h 31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700" h="318977">
                    <a:moveTo>
                      <a:pt x="99237" y="318977"/>
                    </a:moveTo>
                    <a:cubicBezTo>
                      <a:pt x="149446" y="313660"/>
                      <a:pt x="199655" y="308344"/>
                      <a:pt x="219739" y="269358"/>
                    </a:cubicBezTo>
                    <a:cubicBezTo>
                      <a:pt x="239823" y="230372"/>
                      <a:pt x="242186" y="115777"/>
                      <a:pt x="219739" y="85061"/>
                    </a:cubicBezTo>
                    <a:cubicBezTo>
                      <a:pt x="197293" y="54345"/>
                      <a:pt x="121683" y="99238"/>
                      <a:pt x="85060" y="85061"/>
                    </a:cubicBezTo>
                    <a:cubicBezTo>
                      <a:pt x="48437" y="70884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531088" y="5605113"/>
                <a:ext cx="311889" cy="86850"/>
              </a:xfrm>
              <a:custGeom>
                <a:avLst/>
                <a:gdLst>
                  <a:gd name="connsiteX0" fmla="*/ 0 w 311889"/>
                  <a:gd name="connsiteY0" fmla="*/ 86850 h 86850"/>
                  <a:gd name="connsiteX1" fmla="*/ 56707 w 311889"/>
                  <a:gd name="connsiteY1" fmla="*/ 1789 h 86850"/>
                  <a:gd name="connsiteX2" fmla="*/ 241005 w 311889"/>
                  <a:gd name="connsiteY2" fmla="*/ 30143 h 86850"/>
                  <a:gd name="connsiteX3" fmla="*/ 311889 w 311889"/>
                  <a:gd name="connsiteY3" fmla="*/ 44320 h 8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889" h="86850">
                    <a:moveTo>
                      <a:pt x="0" y="86850"/>
                    </a:moveTo>
                    <a:cubicBezTo>
                      <a:pt x="8270" y="49045"/>
                      <a:pt x="16540" y="11240"/>
                      <a:pt x="56707" y="1789"/>
                    </a:cubicBezTo>
                    <a:cubicBezTo>
                      <a:pt x="96874" y="-7662"/>
                      <a:pt x="198475" y="23054"/>
                      <a:pt x="241005" y="30143"/>
                    </a:cubicBezTo>
                    <a:cubicBezTo>
                      <a:pt x="283535" y="37232"/>
                      <a:pt x="311889" y="44320"/>
                      <a:pt x="311889" y="4432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734892" y="5755180"/>
                <a:ext cx="115173" cy="369173"/>
              </a:xfrm>
              <a:custGeom>
                <a:avLst/>
                <a:gdLst>
                  <a:gd name="connsiteX0" fmla="*/ 15936 w 115173"/>
                  <a:gd name="connsiteY0" fmla="*/ 369173 h 369173"/>
                  <a:gd name="connsiteX1" fmla="*/ 1759 w 115173"/>
                  <a:gd name="connsiteY1" fmla="*/ 213229 h 369173"/>
                  <a:gd name="connsiteX2" fmla="*/ 51378 w 115173"/>
                  <a:gd name="connsiteY2" fmla="*/ 28932 h 369173"/>
                  <a:gd name="connsiteX3" fmla="*/ 115173 w 115173"/>
                  <a:gd name="connsiteY3" fmla="*/ 578 h 36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173" h="369173">
                    <a:moveTo>
                      <a:pt x="15936" y="369173"/>
                    </a:moveTo>
                    <a:cubicBezTo>
                      <a:pt x="5894" y="319554"/>
                      <a:pt x="-4148" y="269936"/>
                      <a:pt x="1759" y="213229"/>
                    </a:cubicBezTo>
                    <a:cubicBezTo>
                      <a:pt x="7666" y="156522"/>
                      <a:pt x="32476" y="64374"/>
                      <a:pt x="51378" y="28932"/>
                    </a:cubicBezTo>
                    <a:cubicBezTo>
                      <a:pt x="70280" y="-6510"/>
                      <a:pt x="115173" y="578"/>
                      <a:pt x="115173" y="57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566530" y="5330456"/>
                <a:ext cx="375684" cy="212651"/>
              </a:xfrm>
              <a:custGeom>
                <a:avLst/>
                <a:gdLst>
                  <a:gd name="connsiteX0" fmla="*/ 375684 w 375684"/>
                  <a:gd name="connsiteY0" fmla="*/ 212651 h 212651"/>
                  <a:gd name="connsiteX1" fmla="*/ 106326 w 375684"/>
                  <a:gd name="connsiteY1" fmla="*/ 148856 h 212651"/>
                  <a:gd name="connsiteX2" fmla="*/ 120503 w 375684"/>
                  <a:gd name="connsiteY2" fmla="*/ 35442 h 212651"/>
                  <a:gd name="connsiteX3" fmla="*/ 0 w 375684"/>
                  <a:gd name="connsiteY3" fmla="*/ 0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684" h="212651">
                    <a:moveTo>
                      <a:pt x="375684" y="212651"/>
                    </a:moveTo>
                    <a:cubicBezTo>
                      <a:pt x="262270" y="195521"/>
                      <a:pt x="148856" y="178391"/>
                      <a:pt x="106326" y="148856"/>
                    </a:cubicBezTo>
                    <a:cubicBezTo>
                      <a:pt x="63796" y="119321"/>
                      <a:pt x="138224" y="60251"/>
                      <a:pt x="120503" y="35442"/>
                    </a:cubicBezTo>
                    <a:cubicBezTo>
                      <a:pt x="102782" y="10633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1687033" y="5316240"/>
                <a:ext cx="538716" cy="319016"/>
              </a:xfrm>
              <a:custGeom>
                <a:avLst/>
                <a:gdLst>
                  <a:gd name="connsiteX0" fmla="*/ 0 w 538716"/>
                  <a:gd name="connsiteY0" fmla="*/ 49658 h 319016"/>
                  <a:gd name="connsiteX1" fmla="*/ 77972 w 538716"/>
                  <a:gd name="connsiteY1" fmla="*/ 39 h 319016"/>
                  <a:gd name="connsiteX2" fmla="*/ 283534 w 538716"/>
                  <a:gd name="connsiteY2" fmla="*/ 56746 h 319016"/>
                  <a:gd name="connsiteX3" fmla="*/ 432390 w 538716"/>
                  <a:gd name="connsiteY3" fmla="*/ 212690 h 319016"/>
                  <a:gd name="connsiteX4" fmla="*/ 538716 w 538716"/>
                  <a:gd name="connsiteY4" fmla="*/ 319016 h 31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716" h="319016">
                    <a:moveTo>
                      <a:pt x="0" y="49658"/>
                    </a:moveTo>
                    <a:cubicBezTo>
                      <a:pt x="15358" y="24258"/>
                      <a:pt x="30716" y="-1142"/>
                      <a:pt x="77972" y="39"/>
                    </a:cubicBezTo>
                    <a:cubicBezTo>
                      <a:pt x="125228" y="1220"/>
                      <a:pt x="224464" y="21304"/>
                      <a:pt x="283534" y="56746"/>
                    </a:cubicBezTo>
                    <a:cubicBezTo>
                      <a:pt x="342604" y="92188"/>
                      <a:pt x="389860" y="168978"/>
                      <a:pt x="432390" y="212690"/>
                    </a:cubicBezTo>
                    <a:cubicBezTo>
                      <a:pt x="474920" y="256402"/>
                      <a:pt x="506818" y="287709"/>
                      <a:pt x="538716" y="3190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1729524" y="4919330"/>
                <a:ext cx="127629" cy="396949"/>
              </a:xfrm>
              <a:custGeom>
                <a:avLst/>
                <a:gdLst>
                  <a:gd name="connsiteX0" fmla="*/ 49657 w 127629"/>
                  <a:gd name="connsiteY0" fmla="*/ 396949 h 396949"/>
                  <a:gd name="connsiteX1" fmla="*/ 39 w 127629"/>
                  <a:gd name="connsiteY1" fmla="*/ 248093 h 396949"/>
                  <a:gd name="connsiteX2" fmla="*/ 56746 w 127629"/>
                  <a:gd name="connsiteY2" fmla="*/ 70884 h 396949"/>
                  <a:gd name="connsiteX3" fmla="*/ 127629 w 127629"/>
                  <a:gd name="connsiteY3" fmla="*/ 0 h 3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29" h="396949">
                    <a:moveTo>
                      <a:pt x="49657" y="396949"/>
                    </a:moveTo>
                    <a:cubicBezTo>
                      <a:pt x="24257" y="349693"/>
                      <a:pt x="-1142" y="302437"/>
                      <a:pt x="39" y="248093"/>
                    </a:cubicBezTo>
                    <a:cubicBezTo>
                      <a:pt x="1220" y="193749"/>
                      <a:pt x="35481" y="112233"/>
                      <a:pt x="56746" y="70884"/>
                    </a:cubicBezTo>
                    <a:cubicBezTo>
                      <a:pt x="78011" y="29535"/>
                      <a:pt x="127629" y="0"/>
                      <a:pt x="127629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952883" y="2368379"/>
              <a:ext cx="1243479" cy="1219947"/>
              <a:chOff x="4512757" y="4555896"/>
              <a:chExt cx="1905000" cy="19050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512757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003380" y="511332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965775" y="5402289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793583" y="521822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544199" y="481446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506594" y="5103428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364087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233461" y="538249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946472" y="526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457112" y="536270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916295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777749" y="582584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609513" y="581198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988036" y="615835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140436" y="51529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649582" y="545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801982" y="58238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168139" y="59762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267097" y="5718960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16" t="8669" r="52883" b="25846"/>
            <a:stretch/>
          </p:blipFill>
          <p:spPr>
            <a:xfrm>
              <a:off x="8257616" y="2327329"/>
              <a:ext cx="1383926" cy="126099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54035" y="2365495"/>
              <a:ext cx="1247600" cy="1243007"/>
            </a:xfrm>
            <a:prstGeom prst="rect">
              <a:avLst/>
            </a:prstGeom>
          </p:spPr>
        </p:pic>
        <p:grpSp>
          <p:nvGrpSpPr>
            <p:cNvPr id="59" name="Group 58"/>
            <p:cNvGrpSpPr/>
            <p:nvPr/>
          </p:nvGrpSpPr>
          <p:grpSpPr>
            <a:xfrm>
              <a:off x="1635644" y="2362188"/>
              <a:ext cx="1410092" cy="1323439"/>
              <a:chOff x="5193507" y="1662241"/>
              <a:chExt cx="1211376" cy="114706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4246045" y="2366415"/>
              <a:ext cx="1410092" cy="1323439"/>
              <a:chOff x="5193507" y="1662241"/>
              <a:chExt cx="1211376" cy="1147068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5591361" y="2367958"/>
              <a:ext cx="1262504" cy="1238612"/>
              <a:chOff x="245586" y="4747538"/>
              <a:chExt cx="1085938" cy="1074883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245586" y="4747538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331830" y="4952248"/>
                <a:ext cx="788872" cy="806621"/>
              </a:xfrm>
              <a:custGeom>
                <a:avLst/>
                <a:gdLst>
                  <a:gd name="connsiteX0" fmla="*/ 0 w 788872"/>
                  <a:gd name="connsiteY0" fmla="*/ 806621 h 806621"/>
                  <a:gd name="connsiteX1" fmla="*/ 36576 w 788872"/>
                  <a:gd name="connsiteY1" fmla="*/ 632885 h 806621"/>
                  <a:gd name="connsiteX2" fmla="*/ 146304 w 788872"/>
                  <a:gd name="connsiteY2" fmla="*/ 532301 h 806621"/>
                  <a:gd name="connsiteX3" fmla="*/ 310896 w 788872"/>
                  <a:gd name="connsiteY3" fmla="*/ 468293 h 806621"/>
                  <a:gd name="connsiteX4" fmla="*/ 512064 w 788872"/>
                  <a:gd name="connsiteY4" fmla="*/ 395141 h 806621"/>
                  <a:gd name="connsiteX5" fmla="*/ 694944 w 788872"/>
                  <a:gd name="connsiteY5" fmla="*/ 230549 h 806621"/>
                  <a:gd name="connsiteX6" fmla="*/ 777240 w 788872"/>
                  <a:gd name="connsiteY6" fmla="*/ 20237 h 806621"/>
                  <a:gd name="connsiteX7" fmla="*/ 786384 w 788872"/>
                  <a:gd name="connsiteY7" fmla="*/ 20237 h 806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8872" h="806621">
                    <a:moveTo>
                      <a:pt x="0" y="806621"/>
                    </a:moveTo>
                    <a:cubicBezTo>
                      <a:pt x="6096" y="742613"/>
                      <a:pt x="12192" y="678605"/>
                      <a:pt x="36576" y="632885"/>
                    </a:cubicBezTo>
                    <a:cubicBezTo>
                      <a:pt x="60960" y="587165"/>
                      <a:pt x="100584" y="559733"/>
                      <a:pt x="146304" y="532301"/>
                    </a:cubicBezTo>
                    <a:cubicBezTo>
                      <a:pt x="192024" y="504869"/>
                      <a:pt x="249936" y="491153"/>
                      <a:pt x="310896" y="468293"/>
                    </a:cubicBezTo>
                    <a:cubicBezTo>
                      <a:pt x="371856" y="445433"/>
                      <a:pt x="448056" y="434765"/>
                      <a:pt x="512064" y="395141"/>
                    </a:cubicBezTo>
                    <a:cubicBezTo>
                      <a:pt x="576072" y="355517"/>
                      <a:pt x="650748" y="293033"/>
                      <a:pt x="694944" y="230549"/>
                    </a:cubicBezTo>
                    <a:cubicBezTo>
                      <a:pt x="739140" y="168065"/>
                      <a:pt x="762000" y="55289"/>
                      <a:pt x="777240" y="20237"/>
                    </a:cubicBezTo>
                    <a:cubicBezTo>
                      <a:pt x="792480" y="-14815"/>
                      <a:pt x="789432" y="2711"/>
                      <a:pt x="786384" y="20237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417991" y="5036493"/>
                <a:ext cx="78431" cy="585216"/>
              </a:xfrm>
              <a:custGeom>
                <a:avLst/>
                <a:gdLst>
                  <a:gd name="connsiteX0" fmla="*/ 78431 w 78431"/>
                  <a:gd name="connsiteY0" fmla="*/ 585216 h 585216"/>
                  <a:gd name="connsiteX1" fmla="*/ 60143 w 78431"/>
                  <a:gd name="connsiteY1" fmla="*/ 521208 h 585216"/>
                  <a:gd name="connsiteX2" fmla="*/ 5279 w 78431"/>
                  <a:gd name="connsiteY2" fmla="*/ 411480 h 585216"/>
                  <a:gd name="connsiteX3" fmla="*/ 5279 w 78431"/>
                  <a:gd name="connsiteY3" fmla="*/ 310896 h 585216"/>
                  <a:gd name="connsiteX4" fmla="*/ 32711 w 78431"/>
                  <a:gd name="connsiteY4" fmla="*/ 219456 h 585216"/>
                  <a:gd name="connsiteX5" fmla="*/ 60143 w 78431"/>
                  <a:gd name="connsiteY5" fmla="*/ 82296 h 585216"/>
                  <a:gd name="connsiteX6" fmla="*/ 50999 w 78431"/>
                  <a:gd name="connsiteY6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1" h="585216">
                    <a:moveTo>
                      <a:pt x="78431" y="585216"/>
                    </a:moveTo>
                    <a:cubicBezTo>
                      <a:pt x="75383" y="567690"/>
                      <a:pt x="72335" y="550164"/>
                      <a:pt x="60143" y="521208"/>
                    </a:cubicBezTo>
                    <a:cubicBezTo>
                      <a:pt x="47951" y="492252"/>
                      <a:pt x="14423" y="446532"/>
                      <a:pt x="5279" y="411480"/>
                    </a:cubicBezTo>
                    <a:cubicBezTo>
                      <a:pt x="-3865" y="376428"/>
                      <a:pt x="707" y="342900"/>
                      <a:pt x="5279" y="310896"/>
                    </a:cubicBezTo>
                    <a:cubicBezTo>
                      <a:pt x="9851" y="278892"/>
                      <a:pt x="23567" y="257556"/>
                      <a:pt x="32711" y="219456"/>
                    </a:cubicBezTo>
                    <a:cubicBezTo>
                      <a:pt x="41855" y="181356"/>
                      <a:pt x="57095" y="118872"/>
                      <a:pt x="60143" y="82296"/>
                    </a:cubicBezTo>
                    <a:cubicBezTo>
                      <a:pt x="63191" y="45720"/>
                      <a:pt x="50999" y="0"/>
                      <a:pt x="50999" y="0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414126" y="5247360"/>
                <a:ext cx="676656" cy="255477"/>
              </a:xfrm>
              <a:custGeom>
                <a:avLst/>
                <a:gdLst>
                  <a:gd name="connsiteX0" fmla="*/ 676656 w 676656"/>
                  <a:gd name="connsiteY0" fmla="*/ 255477 h 255477"/>
                  <a:gd name="connsiteX1" fmla="*/ 566928 w 676656"/>
                  <a:gd name="connsiteY1" fmla="*/ 127461 h 255477"/>
                  <a:gd name="connsiteX2" fmla="*/ 512064 w 676656"/>
                  <a:gd name="connsiteY2" fmla="*/ 45165 h 255477"/>
                  <a:gd name="connsiteX3" fmla="*/ 365760 w 676656"/>
                  <a:gd name="connsiteY3" fmla="*/ 17733 h 255477"/>
                  <a:gd name="connsiteX4" fmla="*/ 173736 w 676656"/>
                  <a:gd name="connsiteY4" fmla="*/ 8589 h 255477"/>
                  <a:gd name="connsiteX5" fmla="*/ 0 w 676656"/>
                  <a:gd name="connsiteY5" fmla="*/ 145749 h 2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656" h="255477">
                    <a:moveTo>
                      <a:pt x="676656" y="255477"/>
                    </a:moveTo>
                    <a:cubicBezTo>
                      <a:pt x="635508" y="208995"/>
                      <a:pt x="594360" y="162513"/>
                      <a:pt x="566928" y="127461"/>
                    </a:cubicBezTo>
                    <a:cubicBezTo>
                      <a:pt x="539496" y="92409"/>
                      <a:pt x="545592" y="63453"/>
                      <a:pt x="512064" y="45165"/>
                    </a:cubicBezTo>
                    <a:cubicBezTo>
                      <a:pt x="478536" y="26877"/>
                      <a:pt x="422148" y="23829"/>
                      <a:pt x="365760" y="17733"/>
                    </a:cubicBezTo>
                    <a:cubicBezTo>
                      <a:pt x="309372" y="11637"/>
                      <a:pt x="234696" y="-12747"/>
                      <a:pt x="173736" y="8589"/>
                    </a:cubicBezTo>
                    <a:cubicBezTo>
                      <a:pt x="112776" y="29925"/>
                      <a:pt x="0" y="145749"/>
                      <a:pt x="0" y="14574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633494" y="5067964"/>
                <a:ext cx="512152" cy="468528"/>
              </a:xfrm>
              <a:custGeom>
                <a:avLst/>
                <a:gdLst>
                  <a:gd name="connsiteX0" fmla="*/ 512152 w 512152"/>
                  <a:gd name="connsiteY0" fmla="*/ 69113 h 468528"/>
                  <a:gd name="connsiteX1" fmla="*/ 411568 w 512152"/>
                  <a:gd name="connsiteY1" fmla="*/ 41681 h 468528"/>
                  <a:gd name="connsiteX2" fmla="*/ 329272 w 512152"/>
                  <a:gd name="connsiteY2" fmla="*/ 32537 h 468528"/>
                  <a:gd name="connsiteX3" fmla="*/ 173824 w 512152"/>
                  <a:gd name="connsiteY3" fmla="*/ 14249 h 468528"/>
                  <a:gd name="connsiteX4" fmla="*/ 45808 w 512152"/>
                  <a:gd name="connsiteY4" fmla="*/ 14249 h 468528"/>
                  <a:gd name="connsiteX5" fmla="*/ 88 w 512152"/>
                  <a:gd name="connsiteY5" fmla="*/ 197129 h 468528"/>
                  <a:gd name="connsiteX6" fmla="*/ 54952 w 512152"/>
                  <a:gd name="connsiteY6" fmla="*/ 361721 h 468528"/>
                  <a:gd name="connsiteX7" fmla="*/ 91528 w 512152"/>
                  <a:gd name="connsiteY7" fmla="*/ 453161 h 468528"/>
                  <a:gd name="connsiteX8" fmla="*/ 91528 w 512152"/>
                  <a:gd name="connsiteY8" fmla="*/ 462305 h 468528"/>
                  <a:gd name="connsiteX9" fmla="*/ 246976 w 512152"/>
                  <a:gd name="connsiteY9" fmla="*/ 389153 h 468528"/>
                  <a:gd name="connsiteX10" fmla="*/ 347560 w 512152"/>
                  <a:gd name="connsiteY10" fmla="*/ 325145 h 468528"/>
                  <a:gd name="connsiteX11" fmla="*/ 439000 w 512152"/>
                  <a:gd name="connsiteY11" fmla="*/ 233705 h 468528"/>
                  <a:gd name="connsiteX12" fmla="*/ 457288 w 512152"/>
                  <a:gd name="connsiteY12" fmla="*/ 197129 h 46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2152" h="468528">
                    <a:moveTo>
                      <a:pt x="512152" y="69113"/>
                    </a:moveTo>
                    <a:cubicBezTo>
                      <a:pt x="477100" y="58445"/>
                      <a:pt x="442048" y="47777"/>
                      <a:pt x="411568" y="41681"/>
                    </a:cubicBezTo>
                    <a:cubicBezTo>
                      <a:pt x="381088" y="35585"/>
                      <a:pt x="329272" y="32537"/>
                      <a:pt x="329272" y="32537"/>
                    </a:cubicBezTo>
                    <a:cubicBezTo>
                      <a:pt x="289648" y="27965"/>
                      <a:pt x="221068" y="17297"/>
                      <a:pt x="173824" y="14249"/>
                    </a:cubicBezTo>
                    <a:cubicBezTo>
                      <a:pt x="126580" y="11201"/>
                      <a:pt x="74764" y="-16231"/>
                      <a:pt x="45808" y="14249"/>
                    </a:cubicBezTo>
                    <a:cubicBezTo>
                      <a:pt x="16852" y="44729"/>
                      <a:pt x="-1436" y="139217"/>
                      <a:pt x="88" y="197129"/>
                    </a:cubicBezTo>
                    <a:cubicBezTo>
                      <a:pt x="1612" y="255041"/>
                      <a:pt x="39712" y="319049"/>
                      <a:pt x="54952" y="361721"/>
                    </a:cubicBezTo>
                    <a:cubicBezTo>
                      <a:pt x="70192" y="404393"/>
                      <a:pt x="85432" y="436397"/>
                      <a:pt x="91528" y="453161"/>
                    </a:cubicBezTo>
                    <a:cubicBezTo>
                      <a:pt x="97624" y="469925"/>
                      <a:pt x="65620" y="472973"/>
                      <a:pt x="91528" y="462305"/>
                    </a:cubicBezTo>
                    <a:cubicBezTo>
                      <a:pt x="117436" y="451637"/>
                      <a:pt x="204304" y="412013"/>
                      <a:pt x="246976" y="389153"/>
                    </a:cubicBezTo>
                    <a:cubicBezTo>
                      <a:pt x="289648" y="366293"/>
                      <a:pt x="315556" y="351053"/>
                      <a:pt x="347560" y="325145"/>
                    </a:cubicBezTo>
                    <a:cubicBezTo>
                      <a:pt x="379564" y="299237"/>
                      <a:pt x="420712" y="255041"/>
                      <a:pt x="439000" y="233705"/>
                    </a:cubicBezTo>
                    <a:cubicBezTo>
                      <a:pt x="457288" y="212369"/>
                      <a:pt x="457288" y="197129"/>
                      <a:pt x="457288" y="19712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0" y="3685546"/>
              <a:ext cx="1576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Admin boundaries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902466" y="3676824"/>
              <a:ext cx="1376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Populated places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553127" y="3685546"/>
              <a:ext cx="14262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Population figures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166358" y="3703613"/>
              <a:ext cx="13437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Caseload figures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489524" y="3739912"/>
              <a:ext cx="1464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Transport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853865" y="3706884"/>
              <a:ext cx="134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Hydrology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8297779" y="3703613"/>
              <a:ext cx="1478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Elevation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542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1143000" y="2327330"/>
            <a:ext cx="9776012" cy="2022615"/>
            <a:chOff x="0" y="2327329"/>
            <a:chExt cx="9776012" cy="2022615"/>
          </a:xfrm>
        </p:grpSpPr>
        <p:grpSp>
          <p:nvGrpSpPr>
            <p:cNvPr id="84" name="Group 83"/>
            <p:cNvGrpSpPr/>
            <p:nvPr/>
          </p:nvGrpSpPr>
          <p:grpSpPr>
            <a:xfrm>
              <a:off x="282389" y="2352862"/>
              <a:ext cx="1243479" cy="1219947"/>
              <a:chOff x="359442" y="4555896"/>
              <a:chExt cx="1905000" cy="1905000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359442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397542" y="4731156"/>
                <a:ext cx="1828800" cy="1554480"/>
              </a:xfrm>
              <a:custGeom>
                <a:avLst/>
                <a:gdLst>
                  <a:gd name="connsiteX0" fmla="*/ 1524000 w 1828800"/>
                  <a:gd name="connsiteY0" fmla="*/ 243840 h 1554480"/>
                  <a:gd name="connsiteX1" fmla="*/ 1371600 w 1828800"/>
                  <a:gd name="connsiteY1" fmla="*/ 91440 h 1554480"/>
                  <a:gd name="connsiteX2" fmla="*/ 1143000 w 1828800"/>
                  <a:gd name="connsiteY2" fmla="*/ 0 h 1554480"/>
                  <a:gd name="connsiteX3" fmla="*/ 944880 w 1828800"/>
                  <a:gd name="connsiteY3" fmla="*/ 0 h 1554480"/>
                  <a:gd name="connsiteX4" fmla="*/ 762000 w 1828800"/>
                  <a:gd name="connsiteY4" fmla="*/ 15240 h 1554480"/>
                  <a:gd name="connsiteX5" fmla="*/ 594360 w 1828800"/>
                  <a:gd name="connsiteY5" fmla="*/ 60960 h 1554480"/>
                  <a:gd name="connsiteX6" fmla="*/ 365760 w 1828800"/>
                  <a:gd name="connsiteY6" fmla="*/ 198120 h 1554480"/>
                  <a:gd name="connsiteX7" fmla="*/ 91440 w 1828800"/>
                  <a:gd name="connsiteY7" fmla="*/ 411480 h 1554480"/>
                  <a:gd name="connsiteX8" fmla="*/ 0 w 1828800"/>
                  <a:gd name="connsiteY8" fmla="*/ 655320 h 1554480"/>
                  <a:gd name="connsiteX9" fmla="*/ 121920 w 1828800"/>
                  <a:gd name="connsiteY9" fmla="*/ 868680 h 1554480"/>
                  <a:gd name="connsiteX10" fmla="*/ 152400 w 1828800"/>
                  <a:gd name="connsiteY10" fmla="*/ 1021080 h 1554480"/>
                  <a:gd name="connsiteX11" fmla="*/ 106680 w 1828800"/>
                  <a:gd name="connsiteY11" fmla="*/ 1234440 h 1554480"/>
                  <a:gd name="connsiteX12" fmla="*/ 152400 w 1828800"/>
                  <a:gd name="connsiteY12" fmla="*/ 1447800 h 1554480"/>
                  <a:gd name="connsiteX13" fmla="*/ 365760 w 1828800"/>
                  <a:gd name="connsiteY13" fmla="*/ 1554480 h 1554480"/>
                  <a:gd name="connsiteX14" fmla="*/ 594360 w 1828800"/>
                  <a:gd name="connsiteY14" fmla="*/ 1478280 h 1554480"/>
                  <a:gd name="connsiteX15" fmla="*/ 853440 w 1828800"/>
                  <a:gd name="connsiteY15" fmla="*/ 1310640 h 1554480"/>
                  <a:gd name="connsiteX16" fmla="*/ 1082040 w 1828800"/>
                  <a:gd name="connsiteY16" fmla="*/ 1310640 h 1554480"/>
                  <a:gd name="connsiteX17" fmla="*/ 1341120 w 1828800"/>
                  <a:gd name="connsiteY17" fmla="*/ 1402080 h 1554480"/>
                  <a:gd name="connsiteX18" fmla="*/ 1630680 w 1828800"/>
                  <a:gd name="connsiteY18" fmla="*/ 1280160 h 1554480"/>
                  <a:gd name="connsiteX19" fmla="*/ 1767840 w 1828800"/>
                  <a:gd name="connsiteY19" fmla="*/ 1143000 h 1554480"/>
                  <a:gd name="connsiteX20" fmla="*/ 1828800 w 1828800"/>
                  <a:gd name="connsiteY20" fmla="*/ 899160 h 1554480"/>
                  <a:gd name="connsiteX21" fmla="*/ 1813560 w 1828800"/>
                  <a:gd name="connsiteY21" fmla="*/ 609600 h 1554480"/>
                  <a:gd name="connsiteX22" fmla="*/ 1676400 w 1828800"/>
                  <a:gd name="connsiteY22" fmla="*/ 457200 h 1554480"/>
                  <a:gd name="connsiteX23" fmla="*/ 1524000 w 1828800"/>
                  <a:gd name="connsiteY23" fmla="*/ 243840 h 155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28800" h="1554480">
                    <a:moveTo>
                      <a:pt x="1524000" y="243840"/>
                    </a:moveTo>
                    <a:lnTo>
                      <a:pt x="1371600" y="91440"/>
                    </a:lnTo>
                    <a:lnTo>
                      <a:pt x="1143000" y="0"/>
                    </a:lnTo>
                    <a:lnTo>
                      <a:pt x="944880" y="0"/>
                    </a:lnTo>
                    <a:lnTo>
                      <a:pt x="762000" y="15240"/>
                    </a:lnTo>
                    <a:lnTo>
                      <a:pt x="594360" y="60960"/>
                    </a:lnTo>
                    <a:lnTo>
                      <a:pt x="365760" y="198120"/>
                    </a:lnTo>
                    <a:lnTo>
                      <a:pt x="91440" y="411480"/>
                    </a:lnTo>
                    <a:lnTo>
                      <a:pt x="0" y="655320"/>
                    </a:lnTo>
                    <a:lnTo>
                      <a:pt x="121920" y="868680"/>
                    </a:lnTo>
                    <a:lnTo>
                      <a:pt x="152400" y="1021080"/>
                    </a:lnTo>
                    <a:lnTo>
                      <a:pt x="106680" y="1234440"/>
                    </a:lnTo>
                    <a:lnTo>
                      <a:pt x="152400" y="1447800"/>
                    </a:lnTo>
                    <a:lnTo>
                      <a:pt x="365760" y="1554480"/>
                    </a:lnTo>
                    <a:lnTo>
                      <a:pt x="594360" y="1478280"/>
                    </a:lnTo>
                    <a:lnTo>
                      <a:pt x="853440" y="1310640"/>
                    </a:lnTo>
                    <a:lnTo>
                      <a:pt x="1082040" y="1310640"/>
                    </a:lnTo>
                    <a:lnTo>
                      <a:pt x="1341120" y="1402080"/>
                    </a:lnTo>
                    <a:lnTo>
                      <a:pt x="1630680" y="1280160"/>
                    </a:lnTo>
                    <a:lnTo>
                      <a:pt x="1767840" y="1143000"/>
                    </a:lnTo>
                    <a:lnTo>
                      <a:pt x="1828800" y="899160"/>
                    </a:lnTo>
                    <a:lnTo>
                      <a:pt x="1813560" y="609600"/>
                    </a:lnTo>
                    <a:lnTo>
                      <a:pt x="1676400" y="457200"/>
                    </a:lnTo>
                    <a:lnTo>
                      <a:pt x="1524000" y="243840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>
                <a:off x="503274" y="4832342"/>
                <a:ext cx="1206601" cy="1339858"/>
                <a:chOff x="503274" y="4832342"/>
                <a:chExt cx="1206601" cy="1339858"/>
              </a:xfrm>
            </p:grpSpPr>
            <p:sp>
              <p:nvSpPr>
                <p:cNvPr id="148" name="Freeform 147"/>
                <p:cNvSpPr/>
                <p:nvPr/>
              </p:nvSpPr>
              <p:spPr>
                <a:xfrm>
                  <a:off x="517451" y="5927429"/>
                  <a:ext cx="517451" cy="244771"/>
                </a:xfrm>
                <a:custGeom>
                  <a:avLst/>
                  <a:gdLst>
                    <a:gd name="connsiteX0" fmla="*/ 0 w 517451"/>
                    <a:gd name="connsiteY0" fmla="*/ 60473 h 244771"/>
                    <a:gd name="connsiteX1" fmla="*/ 255182 w 517451"/>
                    <a:gd name="connsiteY1" fmla="*/ 10855 h 244771"/>
                    <a:gd name="connsiteX2" fmla="*/ 517451 w 517451"/>
                    <a:gd name="connsiteY2" fmla="*/ 244771 h 244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7451" h="244771">
                      <a:moveTo>
                        <a:pt x="0" y="60473"/>
                      </a:moveTo>
                      <a:cubicBezTo>
                        <a:pt x="84470" y="20306"/>
                        <a:pt x="168940" y="-19861"/>
                        <a:pt x="255182" y="10855"/>
                      </a:cubicBezTo>
                      <a:cubicBezTo>
                        <a:pt x="341424" y="41571"/>
                        <a:pt x="517451" y="244771"/>
                        <a:pt x="517451" y="24477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>
                  <a:off x="503274" y="5151474"/>
                  <a:ext cx="305220" cy="779721"/>
                </a:xfrm>
                <a:custGeom>
                  <a:avLst/>
                  <a:gdLst>
                    <a:gd name="connsiteX0" fmla="*/ 269359 w 305220"/>
                    <a:gd name="connsiteY0" fmla="*/ 779721 h 779721"/>
                    <a:gd name="connsiteX1" fmla="*/ 304800 w 305220"/>
                    <a:gd name="connsiteY1" fmla="*/ 595424 h 779721"/>
                    <a:gd name="connsiteX2" fmla="*/ 248093 w 305220"/>
                    <a:gd name="connsiteY2" fmla="*/ 283535 h 779721"/>
                    <a:gd name="connsiteX3" fmla="*/ 0 w 305220"/>
                    <a:gd name="connsiteY3" fmla="*/ 0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220" h="779721">
                      <a:moveTo>
                        <a:pt x="269359" y="779721"/>
                      </a:moveTo>
                      <a:cubicBezTo>
                        <a:pt x="288851" y="728921"/>
                        <a:pt x="308344" y="678122"/>
                        <a:pt x="304800" y="595424"/>
                      </a:cubicBezTo>
                      <a:cubicBezTo>
                        <a:pt x="301256" y="512726"/>
                        <a:pt x="298893" y="382772"/>
                        <a:pt x="248093" y="283535"/>
                      </a:cubicBezTo>
                      <a:cubicBezTo>
                        <a:pt x="197293" y="184298"/>
                        <a:pt x="0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>
                  <a:off x="659219" y="4896293"/>
                  <a:ext cx="450165" cy="404037"/>
                </a:xfrm>
                <a:custGeom>
                  <a:avLst/>
                  <a:gdLst>
                    <a:gd name="connsiteX0" fmla="*/ 0 w 450165"/>
                    <a:gd name="connsiteY0" fmla="*/ 404037 h 404037"/>
                    <a:gd name="connsiteX1" fmla="*/ 113414 w 450165"/>
                    <a:gd name="connsiteY1" fmla="*/ 311888 h 404037"/>
                    <a:gd name="connsiteX2" fmla="*/ 198474 w 450165"/>
                    <a:gd name="connsiteY2" fmla="*/ 326065 h 404037"/>
                    <a:gd name="connsiteX3" fmla="*/ 389860 w 450165"/>
                    <a:gd name="connsiteY3" fmla="*/ 375684 h 404037"/>
                    <a:gd name="connsiteX4" fmla="*/ 446567 w 450165"/>
                    <a:gd name="connsiteY4" fmla="*/ 219740 h 404037"/>
                    <a:gd name="connsiteX5" fmla="*/ 304800 w 450165"/>
                    <a:gd name="connsiteY5" fmla="*/ 56707 h 404037"/>
                    <a:gd name="connsiteX6" fmla="*/ 205562 w 450165"/>
                    <a:gd name="connsiteY6" fmla="*/ 0 h 404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165" h="404037">
                      <a:moveTo>
                        <a:pt x="0" y="404037"/>
                      </a:moveTo>
                      <a:cubicBezTo>
                        <a:pt x="40167" y="364460"/>
                        <a:pt x="80335" y="324883"/>
                        <a:pt x="113414" y="311888"/>
                      </a:cubicBezTo>
                      <a:cubicBezTo>
                        <a:pt x="146493" y="298893"/>
                        <a:pt x="152400" y="315432"/>
                        <a:pt x="198474" y="326065"/>
                      </a:cubicBezTo>
                      <a:cubicBezTo>
                        <a:pt x="244548" y="336698"/>
                        <a:pt x="348511" y="393405"/>
                        <a:pt x="389860" y="375684"/>
                      </a:cubicBezTo>
                      <a:cubicBezTo>
                        <a:pt x="431209" y="357963"/>
                        <a:pt x="460744" y="272903"/>
                        <a:pt x="446567" y="219740"/>
                      </a:cubicBezTo>
                      <a:cubicBezTo>
                        <a:pt x="432390" y="166577"/>
                        <a:pt x="344967" y="93330"/>
                        <a:pt x="304800" y="56707"/>
                      </a:cubicBezTo>
                      <a:cubicBezTo>
                        <a:pt x="264633" y="20084"/>
                        <a:pt x="205562" y="0"/>
                        <a:pt x="20556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>
                  <a:off x="1036899" y="5264888"/>
                  <a:ext cx="444571" cy="779721"/>
                </a:xfrm>
                <a:custGeom>
                  <a:avLst/>
                  <a:gdLst>
                    <a:gd name="connsiteX0" fmla="*/ 12180 w 444571"/>
                    <a:gd name="connsiteY0" fmla="*/ 0 h 779721"/>
                    <a:gd name="connsiteX1" fmla="*/ 54710 w 444571"/>
                    <a:gd name="connsiteY1" fmla="*/ 226828 h 779721"/>
                    <a:gd name="connsiteX2" fmla="*/ 444571 w 444571"/>
                    <a:gd name="connsiteY2" fmla="*/ 779721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4571" h="779721">
                      <a:moveTo>
                        <a:pt x="12180" y="0"/>
                      </a:moveTo>
                      <a:cubicBezTo>
                        <a:pt x="-2588" y="48437"/>
                        <a:pt x="-17355" y="96875"/>
                        <a:pt x="54710" y="226828"/>
                      </a:cubicBezTo>
                      <a:cubicBezTo>
                        <a:pt x="126775" y="356782"/>
                        <a:pt x="285673" y="568251"/>
                        <a:pt x="444571" y="77972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>
                  <a:off x="1205023" y="4832342"/>
                  <a:ext cx="504852" cy="850760"/>
                </a:xfrm>
                <a:custGeom>
                  <a:avLst/>
                  <a:gdLst>
                    <a:gd name="connsiteX0" fmla="*/ 0 w 467832"/>
                    <a:gd name="connsiteY0" fmla="*/ 857693 h 857693"/>
                    <a:gd name="connsiteX1" fmla="*/ 233916 w 467832"/>
                    <a:gd name="connsiteY1" fmla="*/ 701749 h 857693"/>
                    <a:gd name="connsiteX2" fmla="*/ 340242 w 467832"/>
                    <a:gd name="connsiteY2" fmla="*/ 482009 h 857693"/>
                    <a:gd name="connsiteX3" fmla="*/ 304800 w 467832"/>
                    <a:gd name="connsiteY3" fmla="*/ 205563 h 857693"/>
                    <a:gd name="connsiteX4" fmla="*/ 467832 w 467832"/>
                    <a:gd name="connsiteY4" fmla="*/ 0 h 85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7832" h="857693">
                      <a:moveTo>
                        <a:pt x="0" y="857693"/>
                      </a:moveTo>
                      <a:cubicBezTo>
                        <a:pt x="88604" y="811028"/>
                        <a:pt x="177209" y="764363"/>
                        <a:pt x="233916" y="701749"/>
                      </a:cubicBezTo>
                      <a:cubicBezTo>
                        <a:pt x="290623" y="639135"/>
                        <a:pt x="328428" y="564707"/>
                        <a:pt x="340242" y="482009"/>
                      </a:cubicBezTo>
                      <a:cubicBezTo>
                        <a:pt x="352056" y="399311"/>
                        <a:pt x="283535" y="285898"/>
                        <a:pt x="304800" y="205563"/>
                      </a:cubicBezTo>
                      <a:cubicBezTo>
                        <a:pt x="326065" y="125228"/>
                        <a:pt x="467832" y="0"/>
                        <a:pt x="46783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29" name="Freeform 128"/>
              <p:cNvSpPr/>
              <p:nvPr/>
            </p:nvSpPr>
            <p:spPr>
              <a:xfrm>
                <a:off x="637953" y="6010940"/>
                <a:ext cx="226828" cy="205562"/>
              </a:xfrm>
              <a:custGeom>
                <a:avLst/>
                <a:gdLst>
                  <a:gd name="connsiteX0" fmla="*/ 226828 w 226828"/>
                  <a:gd name="connsiteY0" fmla="*/ 0 h 205562"/>
                  <a:gd name="connsiteX1" fmla="*/ 0 w 226828"/>
                  <a:gd name="connsiteY1" fmla="*/ 205562 h 20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828" h="205562">
                    <a:moveTo>
                      <a:pt x="226828" y="0"/>
                    </a:moveTo>
                    <a:lnTo>
                      <a:pt x="0" y="205562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552893" y="5755758"/>
                <a:ext cx="248093" cy="21265"/>
              </a:xfrm>
              <a:custGeom>
                <a:avLst/>
                <a:gdLst>
                  <a:gd name="connsiteX0" fmla="*/ 248093 w 248093"/>
                  <a:gd name="connsiteY0" fmla="*/ 0 h 21265"/>
                  <a:gd name="connsiteX1" fmla="*/ 0 w 248093"/>
                  <a:gd name="connsiteY1" fmla="*/ 21265 h 21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8093" h="21265">
                    <a:moveTo>
                      <a:pt x="248093" y="0"/>
                    </a:moveTo>
                    <a:lnTo>
                      <a:pt x="0" y="21265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30"/>
              <p:cNvSpPr/>
              <p:nvPr/>
            </p:nvSpPr>
            <p:spPr>
              <a:xfrm>
                <a:off x="446567" y="5266660"/>
                <a:ext cx="333154" cy="293067"/>
              </a:xfrm>
              <a:custGeom>
                <a:avLst/>
                <a:gdLst>
                  <a:gd name="connsiteX0" fmla="*/ 333154 w 333154"/>
                  <a:gd name="connsiteY0" fmla="*/ 262270 h 293067"/>
                  <a:gd name="connsiteX1" fmla="*/ 191386 w 333154"/>
                  <a:gd name="connsiteY1" fmla="*/ 269359 h 293067"/>
                  <a:gd name="connsiteX2" fmla="*/ 0 w 333154"/>
                  <a:gd name="connsiteY2" fmla="*/ 0 h 29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3154" h="293067">
                    <a:moveTo>
                      <a:pt x="333154" y="262270"/>
                    </a:moveTo>
                    <a:cubicBezTo>
                      <a:pt x="290033" y="287670"/>
                      <a:pt x="246912" y="313071"/>
                      <a:pt x="191386" y="269359"/>
                    </a:cubicBezTo>
                    <a:cubicBezTo>
                      <a:pt x="135860" y="225647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772633" y="4933507"/>
                <a:ext cx="127889" cy="248093"/>
              </a:xfrm>
              <a:custGeom>
                <a:avLst/>
                <a:gdLst>
                  <a:gd name="connsiteX0" fmla="*/ 28353 w 127889"/>
                  <a:gd name="connsiteY0" fmla="*/ 248093 h 248093"/>
                  <a:gd name="connsiteX1" fmla="*/ 127590 w 127889"/>
                  <a:gd name="connsiteY1" fmla="*/ 127591 h 248093"/>
                  <a:gd name="connsiteX2" fmla="*/ 0 w 127889"/>
                  <a:gd name="connsiteY2" fmla="*/ 0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889" h="248093">
                    <a:moveTo>
                      <a:pt x="28353" y="248093"/>
                    </a:moveTo>
                    <a:cubicBezTo>
                      <a:pt x="80334" y="208516"/>
                      <a:pt x="132315" y="168940"/>
                      <a:pt x="127590" y="127591"/>
                    </a:cubicBezTo>
                    <a:cubicBezTo>
                      <a:pt x="122865" y="86242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32"/>
              <p:cNvSpPr/>
              <p:nvPr/>
            </p:nvSpPr>
            <p:spPr>
              <a:xfrm>
                <a:off x="1098698" y="5059096"/>
                <a:ext cx="182033" cy="420216"/>
              </a:xfrm>
              <a:custGeom>
                <a:avLst/>
                <a:gdLst>
                  <a:gd name="connsiteX0" fmla="*/ 0 w 182033"/>
                  <a:gd name="connsiteY0" fmla="*/ 9090 h 420216"/>
                  <a:gd name="connsiteX1" fmla="*/ 120502 w 182033"/>
                  <a:gd name="connsiteY1" fmla="*/ 16178 h 420216"/>
                  <a:gd name="connsiteX2" fmla="*/ 177209 w 182033"/>
                  <a:gd name="connsiteY2" fmla="*/ 157946 h 420216"/>
                  <a:gd name="connsiteX3" fmla="*/ 0 w 182033"/>
                  <a:gd name="connsiteY3" fmla="*/ 420216 h 42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33" h="420216">
                    <a:moveTo>
                      <a:pt x="0" y="9090"/>
                    </a:moveTo>
                    <a:cubicBezTo>
                      <a:pt x="45483" y="229"/>
                      <a:pt x="90967" y="-8631"/>
                      <a:pt x="120502" y="16178"/>
                    </a:cubicBezTo>
                    <a:cubicBezTo>
                      <a:pt x="150037" y="40987"/>
                      <a:pt x="197293" y="90606"/>
                      <a:pt x="177209" y="157946"/>
                    </a:cubicBezTo>
                    <a:cubicBezTo>
                      <a:pt x="157125" y="225286"/>
                      <a:pt x="0" y="420216"/>
                      <a:pt x="0" y="4202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33"/>
              <p:cNvSpPr/>
              <p:nvPr/>
            </p:nvSpPr>
            <p:spPr>
              <a:xfrm>
                <a:off x="793898" y="5457918"/>
                <a:ext cx="297711" cy="42659"/>
              </a:xfrm>
              <a:custGeom>
                <a:avLst/>
                <a:gdLst>
                  <a:gd name="connsiteX0" fmla="*/ 0 w 297711"/>
                  <a:gd name="connsiteY0" fmla="*/ 42659 h 42659"/>
                  <a:gd name="connsiteX1" fmla="*/ 106325 w 297711"/>
                  <a:gd name="connsiteY1" fmla="*/ 129 h 42659"/>
                  <a:gd name="connsiteX2" fmla="*/ 297711 w 297711"/>
                  <a:gd name="connsiteY2" fmla="*/ 28482 h 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7711" h="42659">
                    <a:moveTo>
                      <a:pt x="0" y="42659"/>
                    </a:moveTo>
                    <a:cubicBezTo>
                      <a:pt x="28353" y="22575"/>
                      <a:pt x="56707" y="2492"/>
                      <a:pt x="106325" y="129"/>
                    </a:cubicBezTo>
                    <a:cubicBezTo>
                      <a:pt x="155943" y="-2234"/>
                      <a:pt x="297711" y="28482"/>
                      <a:pt x="297711" y="28482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>
              <a:xfrm>
                <a:off x="829340" y="5650097"/>
                <a:ext cx="185278" cy="339577"/>
              </a:xfrm>
              <a:custGeom>
                <a:avLst/>
                <a:gdLst>
                  <a:gd name="connsiteX0" fmla="*/ 0 w 185278"/>
                  <a:gd name="connsiteY0" fmla="*/ 13512 h 339577"/>
                  <a:gd name="connsiteX1" fmla="*/ 163032 w 185278"/>
                  <a:gd name="connsiteY1" fmla="*/ 27689 h 339577"/>
                  <a:gd name="connsiteX2" fmla="*/ 170120 w 185278"/>
                  <a:gd name="connsiteY2" fmla="*/ 261605 h 339577"/>
                  <a:gd name="connsiteX3" fmla="*/ 35441 w 185278"/>
                  <a:gd name="connsiteY3" fmla="*/ 339577 h 33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278" h="339577">
                    <a:moveTo>
                      <a:pt x="0" y="13512"/>
                    </a:moveTo>
                    <a:cubicBezTo>
                      <a:pt x="67339" y="-74"/>
                      <a:pt x="134679" y="-13660"/>
                      <a:pt x="163032" y="27689"/>
                    </a:cubicBezTo>
                    <a:cubicBezTo>
                      <a:pt x="191385" y="69038"/>
                      <a:pt x="191385" y="209624"/>
                      <a:pt x="170120" y="261605"/>
                    </a:cubicBezTo>
                    <a:cubicBezTo>
                      <a:pt x="148855" y="313586"/>
                      <a:pt x="35441" y="339577"/>
                      <a:pt x="35441" y="339577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35"/>
              <p:cNvSpPr/>
              <p:nvPr/>
            </p:nvSpPr>
            <p:spPr>
              <a:xfrm>
                <a:off x="1020726" y="5833582"/>
                <a:ext cx="233916" cy="219888"/>
              </a:xfrm>
              <a:custGeom>
                <a:avLst/>
                <a:gdLst>
                  <a:gd name="connsiteX0" fmla="*/ 0 w 233916"/>
                  <a:gd name="connsiteY0" fmla="*/ 148 h 219888"/>
                  <a:gd name="connsiteX1" fmla="*/ 134679 w 233916"/>
                  <a:gd name="connsiteY1" fmla="*/ 35590 h 219888"/>
                  <a:gd name="connsiteX2" fmla="*/ 233916 w 233916"/>
                  <a:gd name="connsiteY2" fmla="*/ 219888 h 2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916" h="219888">
                    <a:moveTo>
                      <a:pt x="0" y="148"/>
                    </a:moveTo>
                    <a:cubicBezTo>
                      <a:pt x="47846" y="-443"/>
                      <a:pt x="95693" y="-1033"/>
                      <a:pt x="134679" y="35590"/>
                    </a:cubicBezTo>
                    <a:cubicBezTo>
                      <a:pt x="173665" y="72213"/>
                      <a:pt x="233916" y="219888"/>
                      <a:pt x="233916" y="21988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1176670" y="5380074"/>
                <a:ext cx="155944" cy="248093"/>
              </a:xfrm>
              <a:custGeom>
                <a:avLst/>
                <a:gdLst>
                  <a:gd name="connsiteX0" fmla="*/ 0 w 155944"/>
                  <a:gd name="connsiteY0" fmla="*/ 0 h 248093"/>
                  <a:gd name="connsiteX1" fmla="*/ 155944 w 155944"/>
                  <a:gd name="connsiteY1" fmla="*/ 248093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944" h="248093">
                    <a:moveTo>
                      <a:pt x="0" y="0"/>
                    </a:moveTo>
                    <a:lnTo>
                      <a:pt x="155944" y="248093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37"/>
              <p:cNvSpPr/>
              <p:nvPr/>
            </p:nvSpPr>
            <p:spPr>
              <a:xfrm>
                <a:off x="1275907" y="5238307"/>
                <a:ext cx="290623" cy="109489"/>
              </a:xfrm>
              <a:custGeom>
                <a:avLst/>
                <a:gdLst>
                  <a:gd name="connsiteX0" fmla="*/ 0 w 290623"/>
                  <a:gd name="connsiteY0" fmla="*/ 0 h 109489"/>
                  <a:gd name="connsiteX1" fmla="*/ 113414 w 290623"/>
                  <a:gd name="connsiteY1" fmla="*/ 99237 h 109489"/>
                  <a:gd name="connsiteX2" fmla="*/ 290623 w 290623"/>
                  <a:gd name="connsiteY2" fmla="*/ 106326 h 10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23" h="109489">
                    <a:moveTo>
                      <a:pt x="0" y="0"/>
                    </a:moveTo>
                    <a:cubicBezTo>
                      <a:pt x="32488" y="40758"/>
                      <a:pt x="64977" y="81516"/>
                      <a:pt x="113414" y="99237"/>
                    </a:cubicBezTo>
                    <a:cubicBezTo>
                      <a:pt x="161851" y="116958"/>
                      <a:pt x="290623" y="106326"/>
                      <a:pt x="290623" y="10632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1254642" y="4735033"/>
                <a:ext cx="276446" cy="378290"/>
              </a:xfrm>
              <a:custGeom>
                <a:avLst/>
                <a:gdLst>
                  <a:gd name="connsiteX0" fmla="*/ 0 w 276446"/>
                  <a:gd name="connsiteY0" fmla="*/ 354418 h 378290"/>
                  <a:gd name="connsiteX1" fmla="*/ 85060 w 276446"/>
                  <a:gd name="connsiteY1" fmla="*/ 354418 h 378290"/>
                  <a:gd name="connsiteX2" fmla="*/ 241005 w 276446"/>
                  <a:gd name="connsiteY2" fmla="*/ 106325 h 378290"/>
                  <a:gd name="connsiteX3" fmla="*/ 276446 w 276446"/>
                  <a:gd name="connsiteY3" fmla="*/ 0 h 37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446" h="378290">
                    <a:moveTo>
                      <a:pt x="0" y="354418"/>
                    </a:moveTo>
                    <a:cubicBezTo>
                      <a:pt x="22446" y="375092"/>
                      <a:pt x="44893" y="395767"/>
                      <a:pt x="85060" y="354418"/>
                    </a:cubicBezTo>
                    <a:cubicBezTo>
                      <a:pt x="125228" y="313069"/>
                      <a:pt x="209107" y="165395"/>
                      <a:pt x="241005" y="106325"/>
                    </a:cubicBezTo>
                    <a:cubicBezTo>
                      <a:pt x="272903" y="47255"/>
                      <a:pt x="276446" y="0"/>
                      <a:pt x="276446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39"/>
              <p:cNvSpPr/>
              <p:nvPr/>
            </p:nvSpPr>
            <p:spPr>
              <a:xfrm>
                <a:off x="1137532" y="4749209"/>
                <a:ext cx="280142" cy="212651"/>
              </a:xfrm>
              <a:custGeom>
                <a:avLst/>
                <a:gdLst>
                  <a:gd name="connsiteX0" fmla="*/ 10784 w 280142"/>
                  <a:gd name="connsiteY0" fmla="*/ 0 h 212651"/>
                  <a:gd name="connsiteX1" fmla="*/ 32049 w 280142"/>
                  <a:gd name="connsiteY1" fmla="*/ 113414 h 212651"/>
                  <a:gd name="connsiteX2" fmla="*/ 280142 w 280142"/>
                  <a:gd name="connsiteY2" fmla="*/ 212651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0142" h="212651">
                    <a:moveTo>
                      <a:pt x="10784" y="0"/>
                    </a:moveTo>
                    <a:cubicBezTo>
                      <a:pt x="-1030" y="38986"/>
                      <a:pt x="-12844" y="77972"/>
                      <a:pt x="32049" y="113414"/>
                    </a:cubicBezTo>
                    <a:cubicBezTo>
                      <a:pt x="76942" y="148856"/>
                      <a:pt x="280142" y="212651"/>
                      <a:pt x="280142" y="212651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40"/>
              <p:cNvSpPr/>
              <p:nvPr/>
            </p:nvSpPr>
            <p:spPr>
              <a:xfrm>
                <a:off x="1842316" y="5538738"/>
                <a:ext cx="234812" cy="265929"/>
              </a:xfrm>
              <a:custGeom>
                <a:avLst/>
                <a:gdLst>
                  <a:gd name="connsiteX0" fmla="*/ 184958 w 234812"/>
                  <a:gd name="connsiteY0" fmla="*/ 259550 h 265929"/>
                  <a:gd name="connsiteX1" fmla="*/ 234577 w 234812"/>
                  <a:gd name="connsiteY1" fmla="*/ 146136 h 265929"/>
                  <a:gd name="connsiteX2" fmla="*/ 170782 w 234812"/>
                  <a:gd name="connsiteY2" fmla="*/ 4369 h 265929"/>
                  <a:gd name="connsiteX3" fmla="*/ 21926 w 234812"/>
                  <a:gd name="connsiteY3" fmla="*/ 53988 h 265929"/>
                  <a:gd name="connsiteX4" fmla="*/ 14837 w 234812"/>
                  <a:gd name="connsiteY4" fmla="*/ 231197 h 265929"/>
                  <a:gd name="connsiteX5" fmla="*/ 184958 w 234812"/>
                  <a:gd name="connsiteY5" fmla="*/ 259550 h 26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812" h="265929">
                    <a:moveTo>
                      <a:pt x="184958" y="259550"/>
                    </a:moveTo>
                    <a:cubicBezTo>
                      <a:pt x="221581" y="245373"/>
                      <a:pt x="236940" y="188666"/>
                      <a:pt x="234577" y="146136"/>
                    </a:cubicBezTo>
                    <a:cubicBezTo>
                      <a:pt x="232214" y="103606"/>
                      <a:pt x="206224" y="19727"/>
                      <a:pt x="170782" y="4369"/>
                    </a:cubicBezTo>
                    <a:cubicBezTo>
                      <a:pt x="135340" y="-10989"/>
                      <a:pt x="47917" y="16183"/>
                      <a:pt x="21926" y="53988"/>
                    </a:cubicBezTo>
                    <a:cubicBezTo>
                      <a:pt x="-4065" y="91793"/>
                      <a:pt x="-7609" y="198118"/>
                      <a:pt x="14837" y="231197"/>
                    </a:cubicBezTo>
                    <a:cubicBezTo>
                      <a:pt x="37283" y="264276"/>
                      <a:pt x="148335" y="273727"/>
                      <a:pt x="184958" y="259550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1332614" y="5621079"/>
                <a:ext cx="235700" cy="318977"/>
              </a:xfrm>
              <a:custGeom>
                <a:avLst/>
                <a:gdLst>
                  <a:gd name="connsiteX0" fmla="*/ 99237 w 235700"/>
                  <a:gd name="connsiteY0" fmla="*/ 318977 h 318977"/>
                  <a:gd name="connsiteX1" fmla="*/ 219739 w 235700"/>
                  <a:gd name="connsiteY1" fmla="*/ 269358 h 318977"/>
                  <a:gd name="connsiteX2" fmla="*/ 219739 w 235700"/>
                  <a:gd name="connsiteY2" fmla="*/ 85061 h 318977"/>
                  <a:gd name="connsiteX3" fmla="*/ 85060 w 235700"/>
                  <a:gd name="connsiteY3" fmla="*/ 85061 h 318977"/>
                  <a:gd name="connsiteX4" fmla="*/ 0 w 235700"/>
                  <a:gd name="connsiteY4" fmla="*/ 0 h 31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700" h="318977">
                    <a:moveTo>
                      <a:pt x="99237" y="318977"/>
                    </a:moveTo>
                    <a:cubicBezTo>
                      <a:pt x="149446" y="313660"/>
                      <a:pt x="199655" y="308344"/>
                      <a:pt x="219739" y="269358"/>
                    </a:cubicBezTo>
                    <a:cubicBezTo>
                      <a:pt x="239823" y="230372"/>
                      <a:pt x="242186" y="115777"/>
                      <a:pt x="219739" y="85061"/>
                    </a:cubicBezTo>
                    <a:cubicBezTo>
                      <a:pt x="197293" y="54345"/>
                      <a:pt x="121683" y="99238"/>
                      <a:pt x="85060" y="85061"/>
                    </a:cubicBezTo>
                    <a:cubicBezTo>
                      <a:pt x="48437" y="70884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531088" y="5605113"/>
                <a:ext cx="311889" cy="86850"/>
              </a:xfrm>
              <a:custGeom>
                <a:avLst/>
                <a:gdLst>
                  <a:gd name="connsiteX0" fmla="*/ 0 w 311889"/>
                  <a:gd name="connsiteY0" fmla="*/ 86850 h 86850"/>
                  <a:gd name="connsiteX1" fmla="*/ 56707 w 311889"/>
                  <a:gd name="connsiteY1" fmla="*/ 1789 h 86850"/>
                  <a:gd name="connsiteX2" fmla="*/ 241005 w 311889"/>
                  <a:gd name="connsiteY2" fmla="*/ 30143 h 86850"/>
                  <a:gd name="connsiteX3" fmla="*/ 311889 w 311889"/>
                  <a:gd name="connsiteY3" fmla="*/ 44320 h 8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889" h="86850">
                    <a:moveTo>
                      <a:pt x="0" y="86850"/>
                    </a:moveTo>
                    <a:cubicBezTo>
                      <a:pt x="8270" y="49045"/>
                      <a:pt x="16540" y="11240"/>
                      <a:pt x="56707" y="1789"/>
                    </a:cubicBezTo>
                    <a:cubicBezTo>
                      <a:pt x="96874" y="-7662"/>
                      <a:pt x="198475" y="23054"/>
                      <a:pt x="241005" y="30143"/>
                    </a:cubicBezTo>
                    <a:cubicBezTo>
                      <a:pt x="283535" y="37232"/>
                      <a:pt x="311889" y="44320"/>
                      <a:pt x="311889" y="4432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734892" y="5755180"/>
                <a:ext cx="115173" cy="369173"/>
              </a:xfrm>
              <a:custGeom>
                <a:avLst/>
                <a:gdLst>
                  <a:gd name="connsiteX0" fmla="*/ 15936 w 115173"/>
                  <a:gd name="connsiteY0" fmla="*/ 369173 h 369173"/>
                  <a:gd name="connsiteX1" fmla="*/ 1759 w 115173"/>
                  <a:gd name="connsiteY1" fmla="*/ 213229 h 369173"/>
                  <a:gd name="connsiteX2" fmla="*/ 51378 w 115173"/>
                  <a:gd name="connsiteY2" fmla="*/ 28932 h 369173"/>
                  <a:gd name="connsiteX3" fmla="*/ 115173 w 115173"/>
                  <a:gd name="connsiteY3" fmla="*/ 578 h 36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173" h="369173">
                    <a:moveTo>
                      <a:pt x="15936" y="369173"/>
                    </a:moveTo>
                    <a:cubicBezTo>
                      <a:pt x="5894" y="319554"/>
                      <a:pt x="-4148" y="269936"/>
                      <a:pt x="1759" y="213229"/>
                    </a:cubicBezTo>
                    <a:cubicBezTo>
                      <a:pt x="7666" y="156522"/>
                      <a:pt x="32476" y="64374"/>
                      <a:pt x="51378" y="28932"/>
                    </a:cubicBezTo>
                    <a:cubicBezTo>
                      <a:pt x="70280" y="-6510"/>
                      <a:pt x="115173" y="578"/>
                      <a:pt x="115173" y="57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566530" y="5330456"/>
                <a:ext cx="375684" cy="212651"/>
              </a:xfrm>
              <a:custGeom>
                <a:avLst/>
                <a:gdLst>
                  <a:gd name="connsiteX0" fmla="*/ 375684 w 375684"/>
                  <a:gd name="connsiteY0" fmla="*/ 212651 h 212651"/>
                  <a:gd name="connsiteX1" fmla="*/ 106326 w 375684"/>
                  <a:gd name="connsiteY1" fmla="*/ 148856 h 212651"/>
                  <a:gd name="connsiteX2" fmla="*/ 120503 w 375684"/>
                  <a:gd name="connsiteY2" fmla="*/ 35442 h 212651"/>
                  <a:gd name="connsiteX3" fmla="*/ 0 w 375684"/>
                  <a:gd name="connsiteY3" fmla="*/ 0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684" h="212651">
                    <a:moveTo>
                      <a:pt x="375684" y="212651"/>
                    </a:moveTo>
                    <a:cubicBezTo>
                      <a:pt x="262270" y="195521"/>
                      <a:pt x="148856" y="178391"/>
                      <a:pt x="106326" y="148856"/>
                    </a:cubicBezTo>
                    <a:cubicBezTo>
                      <a:pt x="63796" y="119321"/>
                      <a:pt x="138224" y="60251"/>
                      <a:pt x="120503" y="35442"/>
                    </a:cubicBezTo>
                    <a:cubicBezTo>
                      <a:pt x="102782" y="10633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687033" y="5316240"/>
                <a:ext cx="538716" cy="319016"/>
              </a:xfrm>
              <a:custGeom>
                <a:avLst/>
                <a:gdLst>
                  <a:gd name="connsiteX0" fmla="*/ 0 w 538716"/>
                  <a:gd name="connsiteY0" fmla="*/ 49658 h 319016"/>
                  <a:gd name="connsiteX1" fmla="*/ 77972 w 538716"/>
                  <a:gd name="connsiteY1" fmla="*/ 39 h 319016"/>
                  <a:gd name="connsiteX2" fmla="*/ 283534 w 538716"/>
                  <a:gd name="connsiteY2" fmla="*/ 56746 h 319016"/>
                  <a:gd name="connsiteX3" fmla="*/ 432390 w 538716"/>
                  <a:gd name="connsiteY3" fmla="*/ 212690 h 319016"/>
                  <a:gd name="connsiteX4" fmla="*/ 538716 w 538716"/>
                  <a:gd name="connsiteY4" fmla="*/ 319016 h 31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716" h="319016">
                    <a:moveTo>
                      <a:pt x="0" y="49658"/>
                    </a:moveTo>
                    <a:cubicBezTo>
                      <a:pt x="15358" y="24258"/>
                      <a:pt x="30716" y="-1142"/>
                      <a:pt x="77972" y="39"/>
                    </a:cubicBezTo>
                    <a:cubicBezTo>
                      <a:pt x="125228" y="1220"/>
                      <a:pt x="224464" y="21304"/>
                      <a:pt x="283534" y="56746"/>
                    </a:cubicBezTo>
                    <a:cubicBezTo>
                      <a:pt x="342604" y="92188"/>
                      <a:pt x="389860" y="168978"/>
                      <a:pt x="432390" y="212690"/>
                    </a:cubicBezTo>
                    <a:cubicBezTo>
                      <a:pt x="474920" y="256402"/>
                      <a:pt x="506818" y="287709"/>
                      <a:pt x="538716" y="3190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729524" y="4919330"/>
                <a:ext cx="127629" cy="396949"/>
              </a:xfrm>
              <a:custGeom>
                <a:avLst/>
                <a:gdLst>
                  <a:gd name="connsiteX0" fmla="*/ 49657 w 127629"/>
                  <a:gd name="connsiteY0" fmla="*/ 396949 h 396949"/>
                  <a:gd name="connsiteX1" fmla="*/ 39 w 127629"/>
                  <a:gd name="connsiteY1" fmla="*/ 248093 h 396949"/>
                  <a:gd name="connsiteX2" fmla="*/ 56746 w 127629"/>
                  <a:gd name="connsiteY2" fmla="*/ 70884 h 396949"/>
                  <a:gd name="connsiteX3" fmla="*/ 127629 w 127629"/>
                  <a:gd name="connsiteY3" fmla="*/ 0 h 3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29" h="396949">
                    <a:moveTo>
                      <a:pt x="49657" y="396949"/>
                    </a:moveTo>
                    <a:cubicBezTo>
                      <a:pt x="24257" y="349693"/>
                      <a:pt x="-1142" y="302437"/>
                      <a:pt x="39" y="248093"/>
                    </a:cubicBezTo>
                    <a:cubicBezTo>
                      <a:pt x="1220" y="193749"/>
                      <a:pt x="35481" y="112233"/>
                      <a:pt x="56746" y="70884"/>
                    </a:cubicBezTo>
                    <a:cubicBezTo>
                      <a:pt x="78011" y="29535"/>
                      <a:pt x="127629" y="0"/>
                      <a:pt x="127629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2952883" y="2368379"/>
              <a:ext cx="1243479" cy="1219947"/>
              <a:chOff x="4512757" y="4555896"/>
              <a:chExt cx="1905000" cy="19050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4512757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003380" y="511332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965775" y="5402289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5793583" y="521822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544199" y="481446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506594" y="5103428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364087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233461" y="538249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946472" y="526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457112" y="536270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916295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777749" y="582584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609513" y="581198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4988036" y="615835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5140436" y="51529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4649582" y="545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4801982" y="58238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5168139" y="59762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5267097" y="5718960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16" t="8669" r="52883" b="25846"/>
            <a:stretch/>
          </p:blipFill>
          <p:spPr>
            <a:xfrm>
              <a:off x="8257616" y="2327329"/>
              <a:ext cx="1383926" cy="1260997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54035" y="2365495"/>
              <a:ext cx="1247600" cy="1243007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1635644" y="2362188"/>
              <a:ext cx="1410092" cy="1323439"/>
              <a:chOff x="5193507" y="1662241"/>
              <a:chExt cx="1211376" cy="1147068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246045" y="2366415"/>
              <a:ext cx="1410092" cy="1323439"/>
              <a:chOff x="5193507" y="1662241"/>
              <a:chExt cx="1211376" cy="1147068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5591361" y="2367958"/>
              <a:ext cx="1262504" cy="1238612"/>
              <a:chOff x="245586" y="4747538"/>
              <a:chExt cx="1085938" cy="1074883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245586" y="4747538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331830" y="4952248"/>
                <a:ext cx="788872" cy="806621"/>
              </a:xfrm>
              <a:custGeom>
                <a:avLst/>
                <a:gdLst>
                  <a:gd name="connsiteX0" fmla="*/ 0 w 788872"/>
                  <a:gd name="connsiteY0" fmla="*/ 806621 h 806621"/>
                  <a:gd name="connsiteX1" fmla="*/ 36576 w 788872"/>
                  <a:gd name="connsiteY1" fmla="*/ 632885 h 806621"/>
                  <a:gd name="connsiteX2" fmla="*/ 146304 w 788872"/>
                  <a:gd name="connsiteY2" fmla="*/ 532301 h 806621"/>
                  <a:gd name="connsiteX3" fmla="*/ 310896 w 788872"/>
                  <a:gd name="connsiteY3" fmla="*/ 468293 h 806621"/>
                  <a:gd name="connsiteX4" fmla="*/ 512064 w 788872"/>
                  <a:gd name="connsiteY4" fmla="*/ 395141 h 806621"/>
                  <a:gd name="connsiteX5" fmla="*/ 694944 w 788872"/>
                  <a:gd name="connsiteY5" fmla="*/ 230549 h 806621"/>
                  <a:gd name="connsiteX6" fmla="*/ 777240 w 788872"/>
                  <a:gd name="connsiteY6" fmla="*/ 20237 h 806621"/>
                  <a:gd name="connsiteX7" fmla="*/ 786384 w 788872"/>
                  <a:gd name="connsiteY7" fmla="*/ 20237 h 806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8872" h="806621">
                    <a:moveTo>
                      <a:pt x="0" y="806621"/>
                    </a:moveTo>
                    <a:cubicBezTo>
                      <a:pt x="6096" y="742613"/>
                      <a:pt x="12192" y="678605"/>
                      <a:pt x="36576" y="632885"/>
                    </a:cubicBezTo>
                    <a:cubicBezTo>
                      <a:pt x="60960" y="587165"/>
                      <a:pt x="100584" y="559733"/>
                      <a:pt x="146304" y="532301"/>
                    </a:cubicBezTo>
                    <a:cubicBezTo>
                      <a:pt x="192024" y="504869"/>
                      <a:pt x="249936" y="491153"/>
                      <a:pt x="310896" y="468293"/>
                    </a:cubicBezTo>
                    <a:cubicBezTo>
                      <a:pt x="371856" y="445433"/>
                      <a:pt x="448056" y="434765"/>
                      <a:pt x="512064" y="395141"/>
                    </a:cubicBezTo>
                    <a:cubicBezTo>
                      <a:pt x="576072" y="355517"/>
                      <a:pt x="650748" y="293033"/>
                      <a:pt x="694944" y="230549"/>
                    </a:cubicBezTo>
                    <a:cubicBezTo>
                      <a:pt x="739140" y="168065"/>
                      <a:pt x="762000" y="55289"/>
                      <a:pt x="777240" y="20237"/>
                    </a:cubicBezTo>
                    <a:cubicBezTo>
                      <a:pt x="792480" y="-14815"/>
                      <a:pt x="789432" y="2711"/>
                      <a:pt x="786384" y="20237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417991" y="5036493"/>
                <a:ext cx="78431" cy="585216"/>
              </a:xfrm>
              <a:custGeom>
                <a:avLst/>
                <a:gdLst>
                  <a:gd name="connsiteX0" fmla="*/ 78431 w 78431"/>
                  <a:gd name="connsiteY0" fmla="*/ 585216 h 585216"/>
                  <a:gd name="connsiteX1" fmla="*/ 60143 w 78431"/>
                  <a:gd name="connsiteY1" fmla="*/ 521208 h 585216"/>
                  <a:gd name="connsiteX2" fmla="*/ 5279 w 78431"/>
                  <a:gd name="connsiteY2" fmla="*/ 411480 h 585216"/>
                  <a:gd name="connsiteX3" fmla="*/ 5279 w 78431"/>
                  <a:gd name="connsiteY3" fmla="*/ 310896 h 585216"/>
                  <a:gd name="connsiteX4" fmla="*/ 32711 w 78431"/>
                  <a:gd name="connsiteY4" fmla="*/ 219456 h 585216"/>
                  <a:gd name="connsiteX5" fmla="*/ 60143 w 78431"/>
                  <a:gd name="connsiteY5" fmla="*/ 82296 h 585216"/>
                  <a:gd name="connsiteX6" fmla="*/ 50999 w 78431"/>
                  <a:gd name="connsiteY6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1" h="585216">
                    <a:moveTo>
                      <a:pt x="78431" y="585216"/>
                    </a:moveTo>
                    <a:cubicBezTo>
                      <a:pt x="75383" y="567690"/>
                      <a:pt x="72335" y="550164"/>
                      <a:pt x="60143" y="521208"/>
                    </a:cubicBezTo>
                    <a:cubicBezTo>
                      <a:pt x="47951" y="492252"/>
                      <a:pt x="14423" y="446532"/>
                      <a:pt x="5279" y="411480"/>
                    </a:cubicBezTo>
                    <a:cubicBezTo>
                      <a:pt x="-3865" y="376428"/>
                      <a:pt x="707" y="342900"/>
                      <a:pt x="5279" y="310896"/>
                    </a:cubicBezTo>
                    <a:cubicBezTo>
                      <a:pt x="9851" y="278892"/>
                      <a:pt x="23567" y="257556"/>
                      <a:pt x="32711" y="219456"/>
                    </a:cubicBezTo>
                    <a:cubicBezTo>
                      <a:pt x="41855" y="181356"/>
                      <a:pt x="57095" y="118872"/>
                      <a:pt x="60143" y="82296"/>
                    </a:cubicBezTo>
                    <a:cubicBezTo>
                      <a:pt x="63191" y="45720"/>
                      <a:pt x="50999" y="0"/>
                      <a:pt x="50999" y="0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414126" y="5247360"/>
                <a:ext cx="676656" cy="255477"/>
              </a:xfrm>
              <a:custGeom>
                <a:avLst/>
                <a:gdLst>
                  <a:gd name="connsiteX0" fmla="*/ 676656 w 676656"/>
                  <a:gd name="connsiteY0" fmla="*/ 255477 h 255477"/>
                  <a:gd name="connsiteX1" fmla="*/ 566928 w 676656"/>
                  <a:gd name="connsiteY1" fmla="*/ 127461 h 255477"/>
                  <a:gd name="connsiteX2" fmla="*/ 512064 w 676656"/>
                  <a:gd name="connsiteY2" fmla="*/ 45165 h 255477"/>
                  <a:gd name="connsiteX3" fmla="*/ 365760 w 676656"/>
                  <a:gd name="connsiteY3" fmla="*/ 17733 h 255477"/>
                  <a:gd name="connsiteX4" fmla="*/ 173736 w 676656"/>
                  <a:gd name="connsiteY4" fmla="*/ 8589 h 255477"/>
                  <a:gd name="connsiteX5" fmla="*/ 0 w 676656"/>
                  <a:gd name="connsiteY5" fmla="*/ 145749 h 2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656" h="255477">
                    <a:moveTo>
                      <a:pt x="676656" y="255477"/>
                    </a:moveTo>
                    <a:cubicBezTo>
                      <a:pt x="635508" y="208995"/>
                      <a:pt x="594360" y="162513"/>
                      <a:pt x="566928" y="127461"/>
                    </a:cubicBezTo>
                    <a:cubicBezTo>
                      <a:pt x="539496" y="92409"/>
                      <a:pt x="545592" y="63453"/>
                      <a:pt x="512064" y="45165"/>
                    </a:cubicBezTo>
                    <a:cubicBezTo>
                      <a:pt x="478536" y="26877"/>
                      <a:pt x="422148" y="23829"/>
                      <a:pt x="365760" y="17733"/>
                    </a:cubicBezTo>
                    <a:cubicBezTo>
                      <a:pt x="309372" y="11637"/>
                      <a:pt x="234696" y="-12747"/>
                      <a:pt x="173736" y="8589"/>
                    </a:cubicBezTo>
                    <a:cubicBezTo>
                      <a:pt x="112776" y="29925"/>
                      <a:pt x="0" y="145749"/>
                      <a:pt x="0" y="14574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633494" y="5067964"/>
                <a:ext cx="512152" cy="468528"/>
              </a:xfrm>
              <a:custGeom>
                <a:avLst/>
                <a:gdLst>
                  <a:gd name="connsiteX0" fmla="*/ 512152 w 512152"/>
                  <a:gd name="connsiteY0" fmla="*/ 69113 h 468528"/>
                  <a:gd name="connsiteX1" fmla="*/ 411568 w 512152"/>
                  <a:gd name="connsiteY1" fmla="*/ 41681 h 468528"/>
                  <a:gd name="connsiteX2" fmla="*/ 329272 w 512152"/>
                  <a:gd name="connsiteY2" fmla="*/ 32537 h 468528"/>
                  <a:gd name="connsiteX3" fmla="*/ 173824 w 512152"/>
                  <a:gd name="connsiteY3" fmla="*/ 14249 h 468528"/>
                  <a:gd name="connsiteX4" fmla="*/ 45808 w 512152"/>
                  <a:gd name="connsiteY4" fmla="*/ 14249 h 468528"/>
                  <a:gd name="connsiteX5" fmla="*/ 88 w 512152"/>
                  <a:gd name="connsiteY5" fmla="*/ 197129 h 468528"/>
                  <a:gd name="connsiteX6" fmla="*/ 54952 w 512152"/>
                  <a:gd name="connsiteY6" fmla="*/ 361721 h 468528"/>
                  <a:gd name="connsiteX7" fmla="*/ 91528 w 512152"/>
                  <a:gd name="connsiteY7" fmla="*/ 453161 h 468528"/>
                  <a:gd name="connsiteX8" fmla="*/ 91528 w 512152"/>
                  <a:gd name="connsiteY8" fmla="*/ 462305 h 468528"/>
                  <a:gd name="connsiteX9" fmla="*/ 246976 w 512152"/>
                  <a:gd name="connsiteY9" fmla="*/ 389153 h 468528"/>
                  <a:gd name="connsiteX10" fmla="*/ 347560 w 512152"/>
                  <a:gd name="connsiteY10" fmla="*/ 325145 h 468528"/>
                  <a:gd name="connsiteX11" fmla="*/ 439000 w 512152"/>
                  <a:gd name="connsiteY11" fmla="*/ 233705 h 468528"/>
                  <a:gd name="connsiteX12" fmla="*/ 457288 w 512152"/>
                  <a:gd name="connsiteY12" fmla="*/ 197129 h 46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2152" h="468528">
                    <a:moveTo>
                      <a:pt x="512152" y="69113"/>
                    </a:moveTo>
                    <a:cubicBezTo>
                      <a:pt x="477100" y="58445"/>
                      <a:pt x="442048" y="47777"/>
                      <a:pt x="411568" y="41681"/>
                    </a:cubicBezTo>
                    <a:cubicBezTo>
                      <a:pt x="381088" y="35585"/>
                      <a:pt x="329272" y="32537"/>
                      <a:pt x="329272" y="32537"/>
                    </a:cubicBezTo>
                    <a:cubicBezTo>
                      <a:pt x="289648" y="27965"/>
                      <a:pt x="221068" y="17297"/>
                      <a:pt x="173824" y="14249"/>
                    </a:cubicBezTo>
                    <a:cubicBezTo>
                      <a:pt x="126580" y="11201"/>
                      <a:pt x="74764" y="-16231"/>
                      <a:pt x="45808" y="14249"/>
                    </a:cubicBezTo>
                    <a:cubicBezTo>
                      <a:pt x="16852" y="44729"/>
                      <a:pt x="-1436" y="139217"/>
                      <a:pt x="88" y="197129"/>
                    </a:cubicBezTo>
                    <a:cubicBezTo>
                      <a:pt x="1612" y="255041"/>
                      <a:pt x="39712" y="319049"/>
                      <a:pt x="54952" y="361721"/>
                    </a:cubicBezTo>
                    <a:cubicBezTo>
                      <a:pt x="70192" y="404393"/>
                      <a:pt x="85432" y="436397"/>
                      <a:pt x="91528" y="453161"/>
                    </a:cubicBezTo>
                    <a:cubicBezTo>
                      <a:pt x="97624" y="469925"/>
                      <a:pt x="65620" y="472973"/>
                      <a:pt x="91528" y="462305"/>
                    </a:cubicBezTo>
                    <a:cubicBezTo>
                      <a:pt x="117436" y="451637"/>
                      <a:pt x="204304" y="412013"/>
                      <a:pt x="246976" y="389153"/>
                    </a:cubicBezTo>
                    <a:cubicBezTo>
                      <a:pt x="289648" y="366293"/>
                      <a:pt x="315556" y="351053"/>
                      <a:pt x="347560" y="325145"/>
                    </a:cubicBezTo>
                    <a:cubicBezTo>
                      <a:pt x="379564" y="299237"/>
                      <a:pt x="420712" y="255041"/>
                      <a:pt x="439000" y="233705"/>
                    </a:cubicBezTo>
                    <a:cubicBezTo>
                      <a:pt x="457288" y="212369"/>
                      <a:pt x="457288" y="197129"/>
                      <a:pt x="457288" y="19712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91" name="Rectangle 90"/>
            <p:cNvSpPr/>
            <p:nvPr/>
          </p:nvSpPr>
          <p:spPr>
            <a:xfrm>
              <a:off x="0" y="3685546"/>
              <a:ext cx="1576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Admin boundaries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902466" y="3676824"/>
              <a:ext cx="1376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Populated places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553127" y="3685546"/>
              <a:ext cx="14262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Population figures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166358" y="3703613"/>
              <a:ext cx="13437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Caseload figures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489524" y="3739912"/>
              <a:ext cx="1464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Transport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6853865" y="3706884"/>
              <a:ext cx="134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Hydrology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297779" y="3703613"/>
              <a:ext cx="1478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Elevation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Some CODs have globally consistent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6075821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IASC Guidance on CODs, 2010</a:t>
            </a:r>
            <a:endParaRPr lang="en-US" i="1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78105" y="2231610"/>
            <a:ext cx="1551439" cy="146140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17016" y="2235119"/>
            <a:ext cx="1551439" cy="146140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91020" y="2235118"/>
            <a:ext cx="1551439" cy="14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143000" y="2327330"/>
            <a:ext cx="9776012" cy="2022615"/>
            <a:chOff x="0" y="2327329"/>
            <a:chExt cx="9776012" cy="2022615"/>
          </a:xfrm>
        </p:grpSpPr>
        <p:grpSp>
          <p:nvGrpSpPr>
            <p:cNvPr id="86" name="Group 85"/>
            <p:cNvGrpSpPr/>
            <p:nvPr/>
          </p:nvGrpSpPr>
          <p:grpSpPr>
            <a:xfrm>
              <a:off x="282389" y="2352862"/>
              <a:ext cx="1243479" cy="1219947"/>
              <a:chOff x="359442" y="4555896"/>
              <a:chExt cx="1905000" cy="1905000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359442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28"/>
              <p:cNvSpPr/>
              <p:nvPr/>
            </p:nvSpPr>
            <p:spPr>
              <a:xfrm>
                <a:off x="397542" y="4731156"/>
                <a:ext cx="1828800" cy="1554480"/>
              </a:xfrm>
              <a:custGeom>
                <a:avLst/>
                <a:gdLst>
                  <a:gd name="connsiteX0" fmla="*/ 1524000 w 1828800"/>
                  <a:gd name="connsiteY0" fmla="*/ 243840 h 1554480"/>
                  <a:gd name="connsiteX1" fmla="*/ 1371600 w 1828800"/>
                  <a:gd name="connsiteY1" fmla="*/ 91440 h 1554480"/>
                  <a:gd name="connsiteX2" fmla="*/ 1143000 w 1828800"/>
                  <a:gd name="connsiteY2" fmla="*/ 0 h 1554480"/>
                  <a:gd name="connsiteX3" fmla="*/ 944880 w 1828800"/>
                  <a:gd name="connsiteY3" fmla="*/ 0 h 1554480"/>
                  <a:gd name="connsiteX4" fmla="*/ 762000 w 1828800"/>
                  <a:gd name="connsiteY4" fmla="*/ 15240 h 1554480"/>
                  <a:gd name="connsiteX5" fmla="*/ 594360 w 1828800"/>
                  <a:gd name="connsiteY5" fmla="*/ 60960 h 1554480"/>
                  <a:gd name="connsiteX6" fmla="*/ 365760 w 1828800"/>
                  <a:gd name="connsiteY6" fmla="*/ 198120 h 1554480"/>
                  <a:gd name="connsiteX7" fmla="*/ 91440 w 1828800"/>
                  <a:gd name="connsiteY7" fmla="*/ 411480 h 1554480"/>
                  <a:gd name="connsiteX8" fmla="*/ 0 w 1828800"/>
                  <a:gd name="connsiteY8" fmla="*/ 655320 h 1554480"/>
                  <a:gd name="connsiteX9" fmla="*/ 121920 w 1828800"/>
                  <a:gd name="connsiteY9" fmla="*/ 868680 h 1554480"/>
                  <a:gd name="connsiteX10" fmla="*/ 152400 w 1828800"/>
                  <a:gd name="connsiteY10" fmla="*/ 1021080 h 1554480"/>
                  <a:gd name="connsiteX11" fmla="*/ 106680 w 1828800"/>
                  <a:gd name="connsiteY11" fmla="*/ 1234440 h 1554480"/>
                  <a:gd name="connsiteX12" fmla="*/ 152400 w 1828800"/>
                  <a:gd name="connsiteY12" fmla="*/ 1447800 h 1554480"/>
                  <a:gd name="connsiteX13" fmla="*/ 365760 w 1828800"/>
                  <a:gd name="connsiteY13" fmla="*/ 1554480 h 1554480"/>
                  <a:gd name="connsiteX14" fmla="*/ 594360 w 1828800"/>
                  <a:gd name="connsiteY14" fmla="*/ 1478280 h 1554480"/>
                  <a:gd name="connsiteX15" fmla="*/ 853440 w 1828800"/>
                  <a:gd name="connsiteY15" fmla="*/ 1310640 h 1554480"/>
                  <a:gd name="connsiteX16" fmla="*/ 1082040 w 1828800"/>
                  <a:gd name="connsiteY16" fmla="*/ 1310640 h 1554480"/>
                  <a:gd name="connsiteX17" fmla="*/ 1341120 w 1828800"/>
                  <a:gd name="connsiteY17" fmla="*/ 1402080 h 1554480"/>
                  <a:gd name="connsiteX18" fmla="*/ 1630680 w 1828800"/>
                  <a:gd name="connsiteY18" fmla="*/ 1280160 h 1554480"/>
                  <a:gd name="connsiteX19" fmla="*/ 1767840 w 1828800"/>
                  <a:gd name="connsiteY19" fmla="*/ 1143000 h 1554480"/>
                  <a:gd name="connsiteX20" fmla="*/ 1828800 w 1828800"/>
                  <a:gd name="connsiteY20" fmla="*/ 899160 h 1554480"/>
                  <a:gd name="connsiteX21" fmla="*/ 1813560 w 1828800"/>
                  <a:gd name="connsiteY21" fmla="*/ 609600 h 1554480"/>
                  <a:gd name="connsiteX22" fmla="*/ 1676400 w 1828800"/>
                  <a:gd name="connsiteY22" fmla="*/ 457200 h 1554480"/>
                  <a:gd name="connsiteX23" fmla="*/ 1524000 w 1828800"/>
                  <a:gd name="connsiteY23" fmla="*/ 243840 h 155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28800" h="1554480">
                    <a:moveTo>
                      <a:pt x="1524000" y="243840"/>
                    </a:moveTo>
                    <a:lnTo>
                      <a:pt x="1371600" y="91440"/>
                    </a:lnTo>
                    <a:lnTo>
                      <a:pt x="1143000" y="0"/>
                    </a:lnTo>
                    <a:lnTo>
                      <a:pt x="944880" y="0"/>
                    </a:lnTo>
                    <a:lnTo>
                      <a:pt x="762000" y="15240"/>
                    </a:lnTo>
                    <a:lnTo>
                      <a:pt x="594360" y="60960"/>
                    </a:lnTo>
                    <a:lnTo>
                      <a:pt x="365760" y="198120"/>
                    </a:lnTo>
                    <a:lnTo>
                      <a:pt x="91440" y="411480"/>
                    </a:lnTo>
                    <a:lnTo>
                      <a:pt x="0" y="655320"/>
                    </a:lnTo>
                    <a:lnTo>
                      <a:pt x="121920" y="868680"/>
                    </a:lnTo>
                    <a:lnTo>
                      <a:pt x="152400" y="1021080"/>
                    </a:lnTo>
                    <a:lnTo>
                      <a:pt x="106680" y="1234440"/>
                    </a:lnTo>
                    <a:lnTo>
                      <a:pt x="152400" y="1447800"/>
                    </a:lnTo>
                    <a:lnTo>
                      <a:pt x="365760" y="1554480"/>
                    </a:lnTo>
                    <a:lnTo>
                      <a:pt x="594360" y="1478280"/>
                    </a:lnTo>
                    <a:lnTo>
                      <a:pt x="853440" y="1310640"/>
                    </a:lnTo>
                    <a:lnTo>
                      <a:pt x="1082040" y="1310640"/>
                    </a:lnTo>
                    <a:lnTo>
                      <a:pt x="1341120" y="1402080"/>
                    </a:lnTo>
                    <a:lnTo>
                      <a:pt x="1630680" y="1280160"/>
                    </a:lnTo>
                    <a:lnTo>
                      <a:pt x="1767840" y="1143000"/>
                    </a:lnTo>
                    <a:lnTo>
                      <a:pt x="1828800" y="899160"/>
                    </a:lnTo>
                    <a:lnTo>
                      <a:pt x="1813560" y="609600"/>
                    </a:lnTo>
                    <a:lnTo>
                      <a:pt x="1676400" y="457200"/>
                    </a:lnTo>
                    <a:lnTo>
                      <a:pt x="1524000" y="243840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>
                <a:off x="503274" y="4832342"/>
                <a:ext cx="1206601" cy="1339858"/>
                <a:chOff x="503274" y="4832342"/>
                <a:chExt cx="1206601" cy="1339858"/>
              </a:xfrm>
            </p:grpSpPr>
            <p:sp>
              <p:nvSpPr>
                <p:cNvPr id="150" name="Freeform 149"/>
                <p:cNvSpPr/>
                <p:nvPr/>
              </p:nvSpPr>
              <p:spPr>
                <a:xfrm>
                  <a:off x="517451" y="5927429"/>
                  <a:ext cx="517451" cy="244771"/>
                </a:xfrm>
                <a:custGeom>
                  <a:avLst/>
                  <a:gdLst>
                    <a:gd name="connsiteX0" fmla="*/ 0 w 517451"/>
                    <a:gd name="connsiteY0" fmla="*/ 60473 h 244771"/>
                    <a:gd name="connsiteX1" fmla="*/ 255182 w 517451"/>
                    <a:gd name="connsiteY1" fmla="*/ 10855 h 244771"/>
                    <a:gd name="connsiteX2" fmla="*/ 517451 w 517451"/>
                    <a:gd name="connsiteY2" fmla="*/ 244771 h 244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7451" h="244771">
                      <a:moveTo>
                        <a:pt x="0" y="60473"/>
                      </a:moveTo>
                      <a:cubicBezTo>
                        <a:pt x="84470" y="20306"/>
                        <a:pt x="168940" y="-19861"/>
                        <a:pt x="255182" y="10855"/>
                      </a:cubicBezTo>
                      <a:cubicBezTo>
                        <a:pt x="341424" y="41571"/>
                        <a:pt x="517451" y="244771"/>
                        <a:pt x="517451" y="24477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>
                  <a:off x="503274" y="5151474"/>
                  <a:ext cx="305220" cy="779721"/>
                </a:xfrm>
                <a:custGeom>
                  <a:avLst/>
                  <a:gdLst>
                    <a:gd name="connsiteX0" fmla="*/ 269359 w 305220"/>
                    <a:gd name="connsiteY0" fmla="*/ 779721 h 779721"/>
                    <a:gd name="connsiteX1" fmla="*/ 304800 w 305220"/>
                    <a:gd name="connsiteY1" fmla="*/ 595424 h 779721"/>
                    <a:gd name="connsiteX2" fmla="*/ 248093 w 305220"/>
                    <a:gd name="connsiteY2" fmla="*/ 283535 h 779721"/>
                    <a:gd name="connsiteX3" fmla="*/ 0 w 305220"/>
                    <a:gd name="connsiteY3" fmla="*/ 0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220" h="779721">
                      <a:moveTo>
                        <a:pt x="269359" y="779721"/>
                      </a:moveTo>
                      <a:cubicBezTo>
                        <a:pt x="288851" y="728921"/>
                        <a:pt x="308344" y="678122"/>
                        <a:pt x="304800" y="595424"/>
                      </a:cubicBezTo>
                      <a:cubicBezTo>
                        <a:pt x="301256" y="512726"/>
                        <a:pt x="298893" y="382772"/>
                        <a:pt x="248093" y="283535"/>
                      </a:cubicBezTo>
                      <a:cubicBezTo>
                        <a:pt x="197293" y="184298"/>
                        <a:pt x="0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>
                  <a:off x="659219" y="4896293"/>
                  <a:ext cx="450165" cy="404037"/>
                </a:xfrm>
                <a:custGeom>
                  <a:avLst/>
                  <a:gdLst>
                    <a:gd name="connsiteX0" fmla="*/ 0 w 450165"/>
                    <a:gd name="connsiteY0" fmla="*/ 404037 h 404037"/>
                    <a:gd name="connsiteX1" fmla="*/ 113414 w 450165"/>
                    <a:gd name="connsiteY1" fmla="*/ 311888 h 404037"/>
                    <a:gd name="connsiteX2" fmla="*/ 198474 w 450165"/>
                    <a:gd name="connsiteY2" fmla="*/ 326065 h 404037"/>
                    <a:gd name="connsiteX3" fmla="*/ 389860 w 450165"/>
                    <a:gd name="connsiteY3" fmla="*/ 375684 h 404037"/>
                    <a:gd name="connsiteX4" fmla="*/ 446567 w 450165"/>
                    <a:gd name="connsiteY4" fmla="*/ 219740 h 404037"/>
                    <a:gd name="connsiteX5" fmla="*/ 304800 w 450165"/>
                    <a:gd name="connsiteY5" fmla="*/ 56707 h 404037"/>
                    <a:gd name="connsiteX6" fmla="*/ 205562 w 450165"/>
                    <a:gd name="connsiteY6" fmla="*/ 0 h 404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165" h="404037">
                      <a:moveTo>
                        <a:pt x="0" y="404037"/>
                      </a:moveTo>
                      <a:cubicBezTo>
                        <a:pt x="40167" y="364460"/>
                        <a:pt x="80335" y="324883"/>
                        <a:pt x="113414" y="311888"/>
                      </a:cubicBezTo>
                      <a:cubicBezTo>
                        <a:pt x="146493" y="298893"/>
                        <a:pt x="152400" y="315432"/>
                        <a:pt x="198474" y="326065"/>
                      </a:cubicBezTo>
                      <a:cubicBezTo>
                        <a:pt x="244548" y="336698"/>
                        <a:pt x="348511" y="393405"/>
                        <a:pt x="389860" y="375684"/>
                      </a:cubicBezTo>
                      <a:cubicBezTo>
                        <a:pt x="431209" y="357963"/>
                        <a:pt x="460744" y="272903"/>
                        <a:pt x="446567" y="219740"/>
                      </a:cubicBezTo>
                      <a:cubicBezTo>
                        <a:pt x="432390" y="166577"/>
                        <a:pt x="344967" y="93330"/>
                        <a:pt x="304800" y="56707"/>
                      </a:cubicBezTo>
                      <a:cubicBezTo>
                        <a:pt x="264633" y="20084"/>
                        <a:pt x="205562" y="0"/>
                        <a:pt x="20556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>
                  <a:off x="1036899" y="5264888"/>
                  <a:ext cx="444571" cy="779721"/>
                </a:xfrm>
                <a:custGeom>
                  <a:avLst/>
                  <a:gdLst>
                    <a:gd name="connsiteX0" fmla="*/ 12180 w 444571"/>
                    <a:gd name="connsiteY0" fmla="*/ 0 h 779721"/>
                    <a:gd name="connsiteX1" fmla="*/ 54710 w 444571"/>
                    <a:gd name="connsiteY1" fmla="*/ 226828 h 779721"/>
                    <a:gd name="connsiteX2" fmla="*/ 444571 w 444571"/>
                    <a:gd name="connsiteY2" fmla="*/ 779721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4571" h="779721">
                      <a:moveTo>
                        <a:pt x="12180" y="0"/>
                      </a:moveTo>
                      <a:cubicBezTo>
                        <a:pt x="-2588" y="48437"/>
                        <a:pt x="-17355" y="96875"/>
                        <a:pt x="54710" y="226828"/>
                      </a:cubicBezTo>
                      <a:cubicBezTo>
                        <a:pt x="126775" y="356782"/>
                        <a:pt x="285673" y="568251"/>
                        <a:pt x="444571" y="77972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>
                  <a:off x="1205023" y="4832342"/>
                  <a:ext cx="504852" cy="850760"/>
                </a:xfrm>
                <a:custGeom>
                  <a:avLst/>
                  <a:gdLst>
                    <a:gd name="connsiteX0" fmla="*/ 0 w 467832"/>
                    <a:gd name="connsiteY0" fmla="*/ 857693 h 857693"/>
                    <a:gd name="connsiteX1" fmla="*/ 233916 w 467832"/>
                    <a:gd name="connsiteY1" fmla="*/ 701749 h 857693"/>
                    <a:gd name="connsiteX2" fmla="*/ 340242 w 467832"/>
                    <a:gd name="connsiteY2" fmla="*/ 482009 h 857693"/>
                    <a:gd name="connsiteX3" fmla="*/ 304800 w 467832"/>
                    <a:gd name="connsiteY3" fmla="*/ 205563 h 857693"/>
                    <a:gd name="connsiteX4" fmla="*/ 467832 w 467832"/>
                    <a:gd name="connsiteY4" fmla="*/ 0 h 85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7832" h="857693">
                      <a:moveTo>
                        <a:pt x="0" y="857693"/>
                      </a:moveTo>
                      <a:cubicBezTo>
                        <a:pt x="88604" y="811028"/>
                        <a:pt x="177209" y="764363"/>
                        <a:pt x="233916" y="701749"/>
                      </a:cubicBezTo>
                      <a:cubicBezTo>
                        <a:pt x="290623" y="639135"/>
                        <a:pt x="328428" y="564707"/>
                        <a:pt x="340242" y="482009"/>
                      </a:cubicBezTo>
                      <a:cubicBezTo>
                        <a:pt x="352056" y="399311"/>
                        <a:pt x="283535" y="285898"/>
                        <a:pt x="304800" y="205563"/>
                      </a:cubicBezTo>
                      <a:cubicBezTo>
                        <a:pt x="326065" y="125228"/>
                        <a:pt x="467832" y="0"/>
                        <a:pt x="46783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31" name="Freeform 130"/>
              <p:cNvSpPr/>
              <p:nvPr/>
            </p:nvSpPr>
            <p:spPr>
              <a:xfrm>
                <a:off x="637953" y="6010940"/>
                <a:ext cx="226828" cy="205562"/>
              </a:xfrm>
              <a:custGeom>
                <a:avLst/>
                <a:gdLst>
                  <a:gd name="connsiteX0" fmla="*/ 226828 w 226828"/>
                  <a:gd name="connsiteY0" fmla="*/ 0 h 205562"/>
                  <a:gd name="connsiteX1" fmla="*/ 0 w 226828"/>
                  <a:gd name="connsiteY1" fmla="*/ 205562 h 20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828" h="205562">
                    <a:moveTo>
                      <a:pt x="226828" y="0"/>
                    </a:moveTo>
                    <a:lnTo>
                      <a:pt x="0" y="205562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552893" y="5755758"/>
                <a:ext cx="248093" cy="21265"/>
              </a:xfrm>
              <a:custGeom>
                <a:avLst/>
                <a:gdLst>
                  <a:gd name="connsiteX0" fmla="*/ 248093 w 248093"/>
                  <a:gd name="connsiteY0" fmla="*/ 0 h 21265"/>
                  <a:gd name="connsiteX1" fmla="*/ 0 w 248093"/>
                  <a:gd name="connsiteY1" fmla="*/ 21265 h 21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8093" h="21265">
                    <a:moveTo>
                      <a:pt x="248093" y="0"/>
                    </a:moveTo>
                    <a:lnTo>
                      <a:pt x="0" y="21265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32"/>
              <p:cNvSpPr/>
              <p:nvPr/>
            </p:nvSpPr>
            <p:spPr>
              <a:xfrm>
                <a:off x="446567" y="5266660"/>
                <a:ext cx="333154" cy="293067"/>
              </a:xfrm>
              <a:custGeom>
                <a:avLst/>
                <a:gdLst>
                  <a:gd name="connsiteX0" fmla="*/ 333154 w 333154"/>
                  <a:gd name="connsiteY0" fmla="*/ 262270 h 293067"/>
                  <a:gd name="connsiteX1" fmla="*/ 191386 w 333154"/>
                  <a:gd name="connsiteY1" fmla="*/ 269359 h 293067"/>
                  <a:gd name="connsiteX2" fmla="*/ 0 w 333154"/>
                  <a:gd name="connsiteY2" fmla="*/ 0 h 29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3154" h="293067">
                    <a:moveTo>
                      <a:pt x="333154" y="262270"/>
                    </a:moveTo>
                    <a:cubicBezTo>
                      <a:pt x="290033" y="287670"/>
                      <a:pt x="246912" y="313071"/>
                      <a:pt x="191386" y="269359"/>
                    </a:cubicBezTo>
                    <a:cubicBezTo>
                      <a:pt x="135860" y="225647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33"/>
              <p:cNvSpPr/>
              <p:nvPr/>
            </p:nvSpPr>
            <p:spPr>
              <a:xfrm>
                <a:off x="772633" y="4933507"/>
                <a:ext cx="127889" cy="248093"/>
              </a:xfrm>
              <a:custGeom>
                <a:avLst/>
                <a:gdLst>
                  <a:gd name="connsiteX0" fmla="*/ 28353 w 127889"/>
                  <a:gd name="connsiteY0" fmla="*/ 248093 h 248093"/>
                  <a:gd name="connsiteX1" fmla="*/ 127590 w 127889"/>
                  <a:gd name="connsiteY1" fmla="*/ 127591 h 248093"/>
                  <a:gd name="connsiteX2" fmla="*/ 0 w 127889"/>
                  <a:gd name="connsiteY2" fmla="*/ 0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889" h="248093">
                    <a:moveTo>
                      <a:pt x="28353" y="248093"/>
                    </a:moveTo>
                    <a:cubicBezTo>
                      <a:pt x="80334" y="208516"/>
                      <a:pt x="132315" y="168940"/>
                      <a:pt x="127590" y="127591"/>
                    </a:cubicBezTo>
                    <a:cubicBezTo>
                      <a:pt x="122865" y="86242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>
              <a:xfrm>
                <a:off x="1098698" y="5059096"/>
                <a:ext cx="182033" cy="420216"/>
              </a:xfrm>
              <a:custGeom>
                <a:avLst/>
                <a:gdLst>
                  <a:gd name="connsiteX0" fmla="*/ 0 w 182033"/>
                  <a:gd name="connsiteY0" fmla="*/ 9090 h 420216"/>
                  <a:gd name="connsiteX1" fmla="*/ 120502 w 182033"/>
                  <a:gd name="connsiteY1" fmla="*/ 16178 h 420216"/>
                  <a:gd name="connsiteX2" fmla="*/ 177209 w 182033"/>
                  <a:gd name="connsiteY2" fmla="*/ 157946 h 420216"/>
                  <a:gd name="connsiteX3" fmla="*/ 0 w 182033"/>
                  <a:gd name="connsiteY3" fmla="*/ 420216 h 42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33" h="420216">
                    <a:moveTo>
                      <a:pt x="0" y="9090"/>
                    </a:moveTo>
                    <a:cubicBezTo>
                      <a:pt x="45483" y="229"/>
                      <a:pt x="90967" y="-8631"/>
                      <a:pt x="120502" y="16178"/>
                    </a:cubicBezTo>
                    <a:cubicBezTo>
                      <a:pt x="150037" y="40987"/>
                      <a:pt x="197293" y="90606"/>
                      <a:pt x="177209" y="157946"/>
                    </a:cubicBezTo>
                    <a:cubicBezTo>
                      <a:pt x="157125" y="225286"/>
                      <a:pt x="0" y="420216"/>
                      <a:pt x="0" y="4202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35"/>
              <p:cNvSpPr/>
              <p:nvPr/>
            </p:nvSpPr>
            <p:spPr>
              <a:xfrm>
                <a:off x="793898" y="5457918"/>
                <a:ext cx="297711" cy="42659"/>
              </a:xfrm>
              <a:custGeom>
                <a:avLst/>
                <a:gdLst>
                  <a:gd name="connsiteX0" fmla="*/ 0 w 297711"/>
                  <a:gd name="connsiteY0" fmla="*/ 42659 h 42659"/>
                  <a:gd name="connsiteX1" fmla="*/ 106325 w 297711"/>
                  <a:gd name="connsiteY1" fmla="*/ 129 h 42659"/>
                  <a:gd name="connsiteX2" fmla="*/ 297711 w 297711"/>
                  <a:gd name="connsiteY2" fmla="*/ 28482 h 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7711" h="42659">
                    <a:moveTo>
                      <a:pt x="0" y="42659"/>
                    </a:moveTo>
                    <a:cubicBezTo>
                      <a:pt x="28353" y="22575"/>
                      <a:pt x="56707" y="2492"/>
                      <a:pt x="106325" y="129"/>
                    </a:cubicBezTo>
                    <a:cubicBezTo>
                      <a:pt x="155943" y="-2234"/>
                      <a:pt x="297711" y="28482"/>
                      <a:pt x="297711" y="28482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829340" y="5650097"/>
                <a:ext cx="185278" cy="339577"/>
              </a:xfrm>
              <a:custGeom>
                <a:avLst/>
                <a:gdLst>
                  <a:gd name="connsiteX0" fmla="*/ 0 w 185278"/>
                  <a:gd name="connsiteY0" fmla="*/ 13512 h 339577"/>
                  <a:gd name="connsiteX1" fmla="*/ 163032 w 185278"/>
                  <a:gd name="connsiteY1" fmla="*/ 27689 h 339577"/>
                  <a:gd name="connsiteX2" fmla="*/ 170120 w 185278"/>
                  <a:gd name="connsiteY2" fmla="*/ 261605 h 339577"/>
                  <a:gd name="connsiteX3" fmla="*/ 35441 w 185278"/>
                  <a:gd name="connsiteY3" fmla="*/ 339577 h 33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278" h="339577">
                    <a:moveTo>
                      <a:pt x="0" y="13512"/>
                    </a:moveTo>
                    <a:cubicBezTo>
                      <a:pt x="67339" y="-74"/>
                      <a:pt x="134679" y="-13660"/>
                      <a:pt x="163032" y="27689"/>
                    </a:cubicBezTo>
                    <a:cubicBezTo>
                      <a:pt x="191385" y="69038"/>
                      <a:pt x="191385" y="209624"/>
                      <a:pt x="170120" y="261605"/>
                    </a:cubicBezTo>
                    <a:cubicBezTo>
                      <a:pt x="148855" y="313586"/>
                      <a:pt x="35441" y="339577"/>
                      <a:pt x="35441" y="339577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37"/>
              <p:cNvSpPr/>
              <p:nvPr/>
            </p:nvSpPr>
            <p:spPr>
              <a:xfrm>
                <a:off x="1020726" y="5833582"/>
                <a:ext cx="233916" cy="219888"/>
              </a:xfrm>
              <a:custGeom>
                <a:avLst/>
                <a:gdLst>
                  <a:gd name="connsiteX0" fmla="*/ 0 w 233916"/>
                  <a:gd name="connsiteY0" fmla="*/ 148 h 219888"/>
                  <a:gd name="connsiteX1" fmla="*/ 134679 w 233916"/>
                  <a:gd name="connsiteY1" fmla="*/ 35590 h 219888"/>
                  <a:gd name="connsiteX2" fmla="*/ 233916 w 233916"/>
                  <a:gd name="connsiteY2" fmla="*/ 219888 h 2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916" h="219888">
                    <a:moveTo>
                      <a:pt x="0" y="148"/>
                    </a:moveTo>
                    <a:cubicBezTo>
                      <a:pt x="47846" y="-443"/>
                      <a:pt x="95693" y="-1033"/>
                      <a:pt x="134679" y="35590"/>
                    </a:cubicBezTo>
                    <a:cubicBezTo>
                      <a:pt x="173665" y="72213"/>
                      <a:pt x="233916" y="219888"/>
                      <a:pt x="233916" y="21988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1176670" y="5380074"/>
                <a:ext cx="155944" cy="248093"/>
              </a:xfrm>
              <a:custGeom>
                <a:avLst/>
                <a:gdLst>
                  <a:gd name="connsiteX0" fmla="*/ 0 w 155944"/>
                  <a:gd name="connsiteY0" fmla="*/ 0 h 248093"/>
                  <a:gd name="connsiteX1" fmla="*/ 155944 w 155944"/>
                  <a:gd name="connsiteY1" fmla="*/ 248093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944" h="248093">
                    <a:moveTo>
                      <a:pt x="0" y="0"/>
                    </a:moveTo>
                    <a:lnTo>
                      <a:pt x="155944" y="248093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39"/>
              <p:cNvSpPr/>
              <p:nvPr/>
            </p:nvSpPr>
            <p:spPr>
              <a:xfrm>
                <a:off x="1275907" y="5238307"/>
                <a:ext cx="290623" cy="109489"/>
              </a:xfrm>
              <a:custGeom>
                <a:avLst/>
                <a:gdLst>
                  <a:gd name="connsiteX0" fmla="*/ 0 w 290623"/>
                  <a:gd name="connsiteY0" fmla="*/ 0 h 109489"/>
                  <a:gd name="connsiteX1" fmla="*/ 113414 w 290623"/>
                  <a:gd name="connsiteY1" fmla="*/ 99237 h 109489"/>
                  <a:gd name="connsiteX2" fmla="*/ 290623 w 290623"/>
                  <a:gd name="connsiteY2" fmla="*/ 106326 h 10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23" h="109489">
                    <a:moveTo>
                      <a:pt x="0" y="0"/>
                    </a:moveTo>
                    <a:cubicBezTo>
                      <a:pt x="32488" y="40758"/>
                      <a:pt x="64977" y="81516"/>
                      <a:pt x="113414" y="99237"/>
                    </a:cubicBezTo>
                    <a:cubicBezTo>
                      <a:pt x="161851" y="116958"/>
                      <a:pt x="290623" y="106326"/>
                      <a:pt x="290623" y="10632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40"/>
              <p:cNvSpPr/>
              <p:nvPr/>
            </p:nvSpPr>
            <p:spPr>
              <a:xfrm>
                <a:off x="1254642" y="4735033"/>
                <a:ext cx="276446" cy="378290"/>
              </a:xfrm>
              <a:custGeom>
                <a:avLst/>
                <a:gdLst>
                  <a:gd name="connsiteX0" fmla="*/ 0 w 276446"/>
                  <a:gd name="connsiteY0" fmla="*/ 354418 h 378290"/>
                  <a:gd name="connsiteX1" fmla="*/ 85060 w 276446"/>
                  <a:gd name="connsiteY1" fmla="*/ 354418 h 378290"/>
                  <a:gd name="connsiteX2" fmla="*/ 241005 w 276446"/>
                  <a:gd name="connsiteY2" fmla="*/ 106325 h 378290"/>
                  <a:gd name="connsiteX3" fmla="*/ 276446 w 276446"/>
                  <a:gd name="connsiteY3" fmla="*/ 0 h 37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446" h="378290">
                    <a:moveTo>
                      <a:pt x="0" y="354418"/>
                    </a:moveTo>
                    <a:cubicBezTo>
                      <a:pt x="22446" y="375092"/>
                      <a:pt x="44893" y="395767"/>
                      <a:pt x="85060" y="354418"/>
                    </a:cubicBezTo>
                    <a:cubicBezTo>
                      <a:pt x="125228" y="313069"/>
                      <a:pt x="209107" y="165395"/>
                      <a:pt x="241005" y="106325"/>
                    </a:cubicBezTo>
                    <a:cubicBezTo>
                      <a:pt x="272903" y="47255"/>
                      <a:pt x="276446" y="0"/>
                      <a:pt x="276446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1137532" y="4749209"/>
                <a:ext cx="280142" cy="212651"/>
              </a:xfrm>
              <a:custGeom>
                <a:avLst/>
                <a:gdLst>
                  <a:gd name="connsiteX0" fmla="*/ 10784 w 280142"/>
                  <a:gd name="connsiteY0" fmla="*/ 0 h 212651"/>
                  <a:gd name="connsiteX1" fmla="*/ 32049 w 280142"/>
                  <a:gd name="connsiteY1" fmla="*/ 113414 h 212651"/>
                  <a:gd name="connsiteX2" fmla="*/ 280142 w 280142"/>
                  <a:gd name="connsiteY2" fmla="*/ 212651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0142" h="212651">
                    <a:moveTo>
                      <a:pt x="10784" y="0"/>
                    </a:moveTo>
                    <a:cubicBezTo>
                      <a:pt x="-1030" y="38986"/>
                      <a:pt x="-12844" y="77972"/>
                      <a:pt x="32049" y="113414"/>
                    </a:cubicBezTo>
                    <a:cubicBezTo>
                      <a:pt x="76942" y="148856"/>
                      <a:pt x="280142" y="212651"/>
                      <a:pt x="280142" y="212651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842316" y="5538738"/>
                <a:ext cx="234812" cy="265929"/>
              </a:xfrm>
              <a:custGeom>
                <a:avLst/>
                <a:gdLst>
                  <a:gd name="connsiteX0" fmla="*/ 184958 w 234812"/>
                  <a:gd name="connsiteY0" fmla="*/ 259550 h 265929"/>
                  <a:gd name="connsiteX1" fmla="*/ 234577 w 234812"/>
                  <a:gd name="connsiteY1" fmla="*/ 146136 h 265929"/>
                  <a:gd name="connsiteX2" fmla="*/ 170782 w 234812"/>
                  <a:gd name="connsiteY2" fmla="*/ 4369 h 265929"/>
                  <a:gd name="connsiteX3" fmla="*/ 21926 w 234812"/>
                  <a:gd name="connsiteY3" fmla="*/ 53988 h 265929"/>
                  <a:gd name="connsiteX4" fmla="*/ 14837 w 234812"/>
                  <a:gd name="connsiteY4" fmla="*/ 231197 h 265929"/>
                  <a:gd name="connsiteX5" fmla="*/ 184958 w 234812"/>
                  <a:gd name="connsiteY5" fmla="*/ 259550 h 26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812" h="265929">
                    <a:moveTo>
                      <a:pt x="184958" y="259550"/>
                    </a:moveTo>
                    <a:cubicBezTo>
                      <a:pt x="221581" y="245373"/>
                      <a:pt x="236940" y="188666"/>
                      <a:pt x="234577" y="146136"/>
                    </a:cubicBezTo>
                    <a:cubicBezTo>
                      <a:pt x="232214" y="103606"/>
                      <a:pt x="206224" y="19727"/>
                      <a:pt x="170782" y="4369"/>
                    </a:cubicBezTo>
                    <a:cubicBezTo>
                      <a:pt x="135340" y="-10989"/>
                      <a:pt x="47917" y="16183"/>
                      <a:pt x="21926" y="53988"/>
                    </a:cubicBezTo>
                    <a:cubicBezTo>
                      <a:pt x="-4065" y="91793"/>
                      <a:pt x="-7609" y="198118"/>
                      <a:pt x="14837" y="231197"/>
                    </a:cubicBezTo>
                    <a:cubicBezTo>
                      <a:pt x="37283" y="264276"/>
                      <a:pt x="148335" y="273727"/>
                      <a:pt x="184958" y="259550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332614" y="5621079"/>
                <a:ext cx="235700" cy="318977"/>
              </a:xfrm>
              <a:custGeom>
                <a:avLst/>
                <a:gdLst>
                  <a:gd name="connsiteX0" fmla="*/ 99237 w 235700"/>
                  <a:gd name="connsiteY0" fmla="*/ 318977 h 318977"/>
                  <a:gd name="connsiteX1" fmla="*/ 219739 w 235700"/>
                  <a:gd name="connsiteY1" fmla="*/ 269358 h 318977"/>
                  <a:gd name="connsiteX2" fmla="*/ 219739 w 235700"/>
                  <a:gd name="connsiteY2" fmla="*/ 85061 h 318977"/>
                  <a:gd name="connsiteX3" fmla="*/ 85060 w 235700"/>
                  <a:gd name="connsiteY3" fmla="*/ 85061 h 318977"/>
                  <a:gd name="connsiteX4" fmla="*/ 0 w 235700"/>
                  <a:gd name="connsiteY4" fmla="*/ 0 h 31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700" h="318977">
                    <a:moveTo>
                      <a:pt x="99237" y="318977"/>
                    </a:moveTo>
                    <a:cubicBezTo>
                      <a:pt x="149446" y="313660"/>
                      <a:pt x="199655" y="308344"/>
                      <a:pt x="219739" y="269358"/>
                    </a:cubicBezTo>
                    <a:cubicBezTo>
                      <a:pt x="239823" y="230372"/>
                      <a:pt x="242186" y="115777"/>
                      <a:pt x="219739" y="85061"/>
                    </a:cubicBezTo>
                    <a:cubicBezTo>
                      <a:pt x="197293" y="54345"/>
                      <a:pt x="121683" y="99238"/>
                      <a:pt x="85060" y="85061"/>
                    </a:cubicBezTo>
                    <a:cubicBezTo>
                      <a:pt x="48437" y="70884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531088" y="5605113"/>
                <a:ext cx="311889" cy="86850"/>
              </a:xfrm>
              <a:custGeom>
                <a:avLst/>
                <a:gdLst>
                  <a:gd name="connsiteX0" fmla="*/ 0 w 311889"/>
                  <a:gd name="connsiteY0" fmla="*/ 86850 h 86850"/>
                  <a:gd name="connsiteX1" fmla="*/ 56707 w 311889"/>
                  <a:gd name="connsiteY1" fmla="*/ 1789 h 86850"/>
                  <a:gd name="connsiteX2" fmla="*/ 241005 w 311889"/>
                  <a:gd name="connsiteY2" fmla="*/ 30143 h 86850"/>
                  <a:gd name="connsiteX3" fmla="*/ 311889 w 311889"/>
                  <a:gd name="connsiteY3" fmla="*/ 44320 h 8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889" h="86850">
                    <a:moveTo>
                      <a:pt x="0" y="86850"/>
                    </a:moveTo>
                    <a:cubicBezTo>
                      <a:pt x="8270" y="49045"/>
                      <a:pt x="16540" y="11240"/>
                      <a:pt x="56707" y="1789"/>
                    </a:cubicBezTo>
                    <a:cubicBezTo>
                      <a:pt x="96874" y="-7662"/>
                      <a:pt x="198475" y="23054"/>
                      <a:pt x="241005" y="30143"/>
                    </a:cubicBezTo>
                    <a:cubicBezTo>
                      <a:pt x="283535" y="37232"/>
                      <a:pt x="311889" y="44320"/>
                      <a:pt x="311889" y="4432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34892" y="5755180"/>
                <a:ext cx="115173" cy="369173"/>
              </a:xfrm>
              <a:custGeom>
                <a:avLst/>
                <a:gdLst>
                  <a:gd name="connsiteX0" fmla="*/ 15936 w 115173"/>
                  <a:gd name="connsiteY0" fmla="*/ 369173 h 369173"/>
                  <a:gd name="connsiteX1" fmla="*/ 1759 w 115173"/>
                  <a:gd name="connsiteY1" fmla="*/ 213229 h 369173"/>
                  <a:gd name="connsiteX2" fmla="*/ 51378 w 115173"/>
                  <a:gd name="connsiteY2" fmla="*/ 28932 h 369173"/>
                  <a:gd name="connsiteX3" fmla="*/ 115173 w 115173"/>
                  <a:gd name="connsiteY3" fmla="*/ 578 h 36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173" h="369173">
                    <a:moveTo>
                      <a:pt x="15936" y="369173"/>
                    </a:moveTo>
                    <a:cubicBezTo>
                      <a:pt x="5894" y="319554"/>
                      <a:pt x="-4148" y="269936"/>
                      <a:pt x="1759" y="213229"/>
                    </a:cubicBezTo>
                    <a:cubicBezTo>
                      <a:pt x="7666" y="156522"/>
                      <a:pt x="32476" y="64374"/>
                      <a:pt x="51378" y="28932"/>
                    </a:cubicBezTo>
                    <a:cubicBezTo>
                      <a:pt x="70280" y="-6510"/>
                      <a:pt x="115173" y="578"/>
                      <a:pt x="115173" y="57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566530" y="5330456"/>
                <a:ext cx="375684" cy="212651"/>
              </a:xfrm>
              <a:custGeom>
                <a:avLst/>
                <a:gdLst>
                  <a:gd name="connsiteX0" fmla="*/ 375684 w 375684"/>
                  <a:gd name="connsiteY0" fmla="*/ 212651 h 212651"/>
                  <a:gd name="connsiteX1" fmla="*/ 106326 w 375684"/>
                  <a:gd name="connsiteY1" fmla="*/ 148856 h 212651"/>
                  <a:gd name="connsiteX2" fmla="*/ 120503 w 375684"/>
                  <a:gd name="connsiteY2" fmla="*/ 35442 h 212651"/>
                  <a:gd name="connsiteX3" fmla="*/ 0 w 375684"/>
                  <a:gd name="connsiteY3" fmla="*/ 0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684" h="212651">
                    <a:moveTo>
                      <a:pt x="375684" y="212651"/>
                    </a:moveTo>
                    <a:cubicBezTo>
                      <a:pt x="262270" y="195521"/>
                      <a:pt x="148856" y="178391"/>
                      <a:pt x="106326" y="148856"/>
                    </a:cubicBezTo>
                    <a:cubicBezTo>
                      <a:pt x="63796" y="119321"/>
                      <a:pt x="138224" y="60251"/>
                      <a:pt x="120503" y="35442"/>
                    </a:cubicBezTo>
                    <a:cubicBezTo>
                      <a:pt x="102782" y="10633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1687033" y="5316240"/>
                <a:ext cx="538716" cy="319016"/>
              </a:xfrm>
              <a:custGeom>
                <a:avLst/>
                <a:gdLst>
                  <a:gd name="connsiteX0" fmla="*/ 0 w 538716"/>
                  <a:gd name="connsiteY0" fmla="*/ 49658 h 319016"/>
                  <a:gd name="connsiteX1" fmla="*/ 77972 w 538716"/>
                  <a:gd name="connsiteY1" fmla="*/ 39 h 319016"/>
                  <a:gd name="connsiteX2" fmla="*/ 283534 w 538716"/>
                  <a:gd name="connsiteY2" fmla="*/ 56746 h 319016"/>
                  <a:gd name="connsiteX3" fmla="*/ 432390 w 538716"/>
                  <a:gd name="connsiteY3" fmla="*/ 212690 h 319016"/>
                  <a:gd name="connsiteX4" fmla="*/ 538716 w 538716"/>
                  <a:gd name="connsiteY4" fmla="*/ 319016 h 31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716" h="319016">
                    <a:moveTo>
                      <a:pt x="0" y="49658"/>
                    </a:moveTo>
                    <a:cubicBezTo>
                      <a:pt x="15358" y="24258"/>
                      <a:pt x="30716" y="-1142"/>
                      <a:pt x="77972" y="39"/>
                    </a:cubicBezTo>
                    <a:cubicBezTo>
                      <a:pt x="125228" y="1220"/>
                      <a:pt x="224464" y="21304"/>
                      <a:pt x="283534" y="56746"/>
                    </a:cubicBezTo>
                    <a:cubicBezTo>
                      <a:pt x="342604" y="92188"/>
                      <a:pt x="389860" y="168978"/>
                      <a:pt x="432390" y="212690"/>
                    </a:cubicBezTo>
                    <a:cubicBezTo>
                      <a:pt x="474920" y="256402"/>
                      <a:pt x="506818" y="287709"/>
                      <a:pt x="538716" y="3190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1729524" y="4919330"/>
                <a:ext cx="127629" cy="396949"/>
              </a:xfrm>
              <a:custGeom>
                <a:avLst/>
                <a:gdLst>
                  <a:gd name="connsiteX0" fmla="*/ 49657 w 127629"/>
                  <a:gd name="connsiteY0" fmla="*/ 396949 h 396949"/>
                  <a:gd name="connsiteX1" fmla="*/ 39 w 127629"/>
                  <a:gd name="connsiteY1" fmla="*/ 248093 h 396949"/>
                  <a:gd name="connsiteX2" fmla="*/ 56746 w 127629"/>
                  <a:gd name="connsiteY2" fmla="*/ 70884 h 396949"/>
                  <a:gd name="connsiteX3" fmla="*/ 127629 w 127629"/>
                  <a:gd name="connsiteY3" fmla="*/ 0 h 3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29" h="396949">
                    <a:moveTo>
                      <a:pt x="49657" y="396949"/>
                    </a:moveTo>
                    <a:cubicBezTo>
                      <a:pt x="24257" y="349693"/>
                      <a:pt x="-1142" y="302437"/>
                      <a:pt x="39" y="248093"/>
                    </a:cubicBezTo>
                    <a:cubicBezTo>
                      <a:pt x="1220" y="193749"/>
                      <a:pt x="35481" y="112233"/>
                      <a:pt x="56746" y="70884"/>
                    </a:cubicBezTo>
                    <a:cubicBezTo>
                      <a:pt x="78011" y="29535"/>
                      <a:pt x="127629" y="0"/>
                      <a:pt x="127629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2952883" y="2368379"/>
              <a:ext cx="1243479" cy="1219947"/>
              <a:chOff x="4512757" y="4555896"/>
              <a:chExt cx="1905000" cy="1905000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4512757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003380" y="511332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965775" y="5402289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793583" y="521822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544199" y="481446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506594" y="5103428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364087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233461" y="538249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4946472" y="526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457112" y="536270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916295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777749" y="582584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5609513" y="581198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4988036" y="615835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5140436" y="51529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4649582" y="545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801982" y="58238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5168139" y="59762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5267097" y="5718960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16" t="8669" r="52883" b="25846"/>
            <a:stretch/>
          </p:blipFill>
          <p:spPr>
            <a:xfrm>
              <a:off x="8257616" y="2327329"/>
              <a:ext cx="1383926" cy="1260997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54035" y="2365495"/>
              <a:ext cx="1247600" cy="1243007"/>
            </a:xfrm>
            <a:prstGeom prst="rect">
              <a:avLst/>
            </a:prstGeom>
          </p:spPr>
        </p:pic>
        <p:grpSp>
          <p:nvGrpSpPr>
            <p:cNvPr id="90" name="Group 89"/>
            <p:cNvGrpSpPr/>
            <p:nvPr/>
          </p:nvGrpSpPr>
          <p:grpSpPr>
            <a:xfrm>
              <a:off x="1635644" y="2362188"/>
              <a:ext cx="1410092" cy="1323439"/>
              <a:chOff x="5193507" y="1662241"/>
              <a:chExt cx="1211376" cy="1147068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4246045" y="2366415"/>
              <a:ext cx="1410092" cy="1323439"/>
              <a:chOff x="5193507" y="1662241"/>
              <a:chExt cx="1211376" cy="1147068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5591361" y="2367958"/>
              <a:ext cx="1262504" cy="1238612"/>
              <a:chOff x="245586" y="4747538"/>
              <a:chExt cx="1085938" cy="1074883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245586" y="4747538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331830" y="4952248"/>
                <a:ext cx="788872" cy="806621"/>
              </a:xfrm>
              <a:custGeom>
                <a:avLst/>
                <a:gdLst>
                  <a:gd name="connsiteX0" fmla="*/ 0 w 788872"/>
                  <a:gd name="connsiteY0" fmla="*/ 806621 h 806621"/>
                  <a:gd name="connsiteX1" fmla="*/ 36576 w 788872"/>
                  <a:gd name="connsiteY1" fmla="*/ 632885 h 806621"/>
                  <a:gd name="connsiteX2" fmla="*/ 146304 w 788872"/>
                  <a:gd name="connsiteY2" fmla="*/ 532301 h 806621"/>
                  <a:gd name="connsiteX3" fmla="*/ 310896 w 788872"/>
                  <a:gd name="connsiteY3" fmla="*/ 468293 h 806621"/>
                  <a:gd name="connsiteX4" fmla="*/ 512064 w 788872"/>
                  <a:gd name="connsiteY4" fmla="*/ 395141 h 806621"/>
                  <a:gd name="connsiteX5" fmla="*/ 694944 w 788872"/>
                  <a:gd name="connsiteY5" fmla="*/ 230549 h 806621"/>
                  <a:gd name="connsiteX6" fmla="*/ 777240 w 788872"/>
                  <a:gd name="connsiteY6" fmla="*/ 20237 h 806621"/>
                  <a:gd name="connsiteX7" fmla="*/ 786384 w 788872"/>
                  <a:gd name="connsiteY7" fmla="*/ 20237 h 806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8872" h="806621">
                    <a:moveTo>
                      <a:pt x="0" y="806621"/>
                    </a:moveTo>
                    <a:cubicBezTo>
                      <a:pt x="6096" y="742613"/>
                      <a:pt x="12192" y="678605"/>
                      <a:pt x="36576" y="632885"/>
                    </a:cubicBezTo>
                    <a:cubicBezTo>
                      <a:pt x="60960" y="587165"/>
                      <a:pt x="100584" y="559733"/>
                      <a:pt x="146304" y="532301"/>
                    </a:cubicBezTo>
                    <a:cubicBezTo>
                      <a:pt x="192024" y="504869"/>
                      <a:pt x="249936" y="491153"/>
                      <a:pt x="310896" y="468293"/>
                    </a:cubicBezTo>
                    <a:cubicBezTo>
                      <a:pt x="371856" y="445433"/>
                      <a:pt x="448056" y="434765"/>
                      <a:pt x="512064" y="395141"/>
                    </a:cubicBezTo>
                    <a:cubicBezTo>
                      <a:pt x="576072" y="355517"/>
                      <a:pt x="650748" y="293033"/>
                      <a:pt x="694944" y="230549"/>
                    </a:cubicBezTo>
                    <a:cubicBezTo>
                      <a:pt x="739140" y="168065"/>
                      <a:pt x="762000" y="55289"/>
                      <a:pt x="777240" y="20237"/>
                    </a:cubicBezTo>
                    <a:cubicBezTo>
                      <a:pt x="792480" y="-14815"/>
                      <a:pt x="789432" y="2711"/>
                      <a:pt x="786384" y="20237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417991" y="5036493"/>
                <a:ext cx="78431" cy="585216"/>
              </a:xfrm>
              <a:custGeom>
                <a:avLst/>
                <a:gdLst>
                  <a:gd name="connsiteX0" fmla="*/ 78431 w 78431"/>
                  <a:gd name="connsiteY0" fmla="*/ 585216 h 585216"/>
                  <a:gd name="connsiteX1" fmla="*/ 60143 w 78431"/>
                  <a:gd name="connsiteY1" fmla="*/ 521208 h 585216"/>
                  <a:gd name="connsiteX2" fmla="*/ 5279 w 78431"/>
                  <a:gd name="connsiteY2" fmla="*/ 411480 h 585216"/>
                  <a:gd name="connsiteX3" fmla="*/ 5279 w 78431"/>
                  <a:gd name="connsiteY3" fmla="*/ 310896 h 585216"/>
                  <a:gd name="connsiteX4" fmla="*/ 32711 w 78431"/>
                  <a:gd name="connsiteY4" fmla="*/ 219456 h 585216"/>
                  <a:gd name="connsiteX5" fmla="*/ 60143 w 78431"/>
                  <a:gd name="connsiteY5" fmla="*/ 82296 h 585216"/>
                  <a:gd name="connsiteX6" fmla="*/ 50999 w 78431"/>
                  <a:gd name="connsiteY6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1" h="585216">
                    <a:moveTo>
                      <a:pt x="78431" y="585216"/>
                    </a:moveTo>
                    <a:cubicBezTo>
                      <a:pt x="75383" y="567690"/>
                      <a:pt x="72335" y="550164"/>
                      <a:pt x="60143" y="521208"/>
                    </a:cubicBezTo>
                    <a:cubicBezTo>
                      <a:pt x="47951" y="492252"/>
                      <a:pt x="14423" y="446532"/>
                      <a:pt x="5279" y="411480"/>
                    </a:cubicBezTo>
                    <a:cubicBezTo>
                      <a:pt x="-3865" y="376428"/>
                      <a:pt x="707" y="342900"/>
                      <a:pt x="5279" y="310896"/>
                    </a:cubicBezTo>
                    <a:cubicBezTo>
                      <a:pt x="9851" y="278892"/>
                      <a:pt x="23567" y="257556"/>
                      <a:pt x="32711" y="219456"/>
                    </a:cubicBezTo>
                    <a:cubicBezTo>
                      <a:pt x="41855" y="181356"/>
                      <a:pt x="57095" y="118872"/>
                      <a:pt x="60143" y="82296"/>
                    </a:cubicBezTo>
                    <a:cubicBezTo>
                      <a:pt x="63191" y="45720"/>
                      <a:pt x="50999" y="0"/>
                      <a:pt x="50999" y="0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414126" y="5247360"/>
                <a:ext cx="676656" cy="255477"/>
              </a:xfrm>
              <a:custGeom>
                <a:avLst/>
                <a:gdLst>
                  <a:gd name="connsiteX0" fmla="*/ 676656 w 676656"/>
                  <a:gd name="connsiteY0" fmla="*/ 255477 h 255477"/>
                  <a:gd name="connsiteX1" fmla="*/ 566928 w 676656"/>
                  <a:gd name="connsiteY1" fmla="*/ 127461 h 255477"/>
                  <a:gd name="connsiteX2" fmla="*/ 512064 w 676656"/>
                  <a:gd name="connsiteY2" fmla="*/ 45165 h 255477"/>
                  <a:gd name="connsiteX3" fmla="*/ 365760 w 676656"/>
                  <a:gd name="connsiteY3" fmla="*/ 17733 h 255477"/>
                  <a:gd name="connsiteX4" fmla="*/ 173736 w 676656"/>
                  <a:gd name="connsiteY4" fmla="*/ 8589 h 255477"/>
                  <a:gd name="connsiteX5" fmla="*/ 0 w 676656"/>
                  <a:gd name="connsiteY5" fmla="*/ 145749 h 2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656" h="255477">
                    <a:moveTo>
                      <a:pt x="676656" y="255477"/>
                    </a:moveTo>
                    <a:cubicBezTo>
                      <a:pt x="635508" y="208995"/>
                      <a:pt x="594360" y="162513"/>
                      <a:pt x="566928" y="127461"/>
                    </a:cubicBezTo>
                    <a:cubicBezTo>
                      <a:pt x="539496" y="92409"/>
                      <a:pt x="545592" y="63453"/>
                      <a:pt x="512064" y="45165"/>
                    </a:cubicBezTo>
                    <a:cubicBezTo>
                      <a:pt x="478536" y="26877"/>
                      <a:pt x="422148" y="23829"/>
                      <a:pt x="365760" y="17733"/>
                    </a:cubicBezTo>
                    <a:cubicBezTo>
                      <a:pt x="309372" y="11637"/>
                      <a:pt x="234696" y="-12747"/>
                      <a:pt x="173736" y="8589"/>
                    </a:cubicBezTo>
                    <a:cubicBezTo>
                      <a:pt x="112776" y="29925"/>
                      <a:pt x="0" y="145749"/>
                      <a:pt x="0" y="14574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633494" y="5067964"/>
                <a:ext cx="512152" cy="468528"/>
              </a:xfrm>
              <a:custGeom>
                <a:avLst/>
                <a:gdLst>
                  <a:gd name="connsiteX0" fmla="*/ 512152 w 512152"/>
                  <a:gd name="connsiteY0" fmla="*/ 69113 h 468528"/>
                  <a:gd name="connsiteX1" fmla="*/ 411568 w 512152"/>
                  <a:gd name="connsiteY1" fmla="*/ 41681 h 468528"/>
                  <a:gd name="connsiteX2" fmla="*/ 329272 w 512152"/>
                  <a:gd name="connsiteY2" fmla="*/ 32537 h 468528"/>
                  <a:gd name="connsiteX3" fmla="*/ 173824 w 512152"/>
                  <a:gd name="connsiteY3" fmla="*/ 14249 h 468528"/>
                  <a:gd name="connsiteX4" fmla="*/ 45808 w 512152"/>
                  <a:gd name="connsiteY4" fmla="*/ 14249 h 468528"/>
                  <a:gd name="connsiteX5" fmla="*/ 88 w 512152"/>
                  <a:gd name="connsiteY5" fmla="*/ 197129 h 468528"/>
                  <a:gd name="connsiteX6" fmla="*/ 54952 w 512152"/>
                  <a:gd name="connsiteY6" fmla="*/ 361721 h 468528"/>
                  <a:gd name="connsiteX7" fmla="*/ 91528 w 512152"/>
                  <a:gd name="connsiteY7" fmla="*/ 453161 h 468528"/>
                  <a:gd name="connsiteX8" fmla="*/ 91528 w 512152"/>
                  <a:gd name="connsiteY8" fmla="*/ 462305 h 468528"/>
                  <a:gd name="connsiteX9" fmla="*/ 246976 w 512152"/>
                  <a:gd name="connsiteY9" fmla="*/ 389153 h 468528"/>
                  <a:gd name="connsiteX10" fmla="*/ 347560 w 512152"/>
                  <a:gd name="connsiteY10" fmla="*/ 325145 h 468528"/>
                  <a:gd name="connsiteX11" fmla="*/ 439000 w 512152"/>
                  <a:gd name="connsiteY11" fmla="*/ 233705 h 468528"/>
                  <a:gd name="connsiteX12" fmla="*/ 457288 w 512152"/>
                  <a:gd name="connsiteY12" fmla="*/ 197129 h 46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2152" h="468528">
                    <a:moveTo>
                      <a:pt x="512152" y="69113"/>
                    </a:moveTo>
                    <a:cubicBezTo>
                      <a:pt x="477100" y="58445"/>
                      <a:pt x="442048" y="47777"/>
                      <a:pt x="411568" y="41681"/>
                    </a:cubicBezTo>
                    <a:cubicBezTo>
                      <a:pt x="381088" y="35585"/>
                      <a:pt x="329272" y="32537"/>
                      <a:pt x="329272" y="32537"/>
                    </a:cubicBezTo>
                    <a:cubicBezTo>
                      <a:pt x="289648" y="27965"/>
                      <a:pt x="221068" y="17297"/>
                      <a:pt x="173824" y="14249"/>
                    </a:cubicBezTo>
                    <a:cubicBezTo>
                      <a:pt x="126580" y="11201"/>
                      <a:pt x="74764" y="-16231"/>
                      <a:pt x="45808" y="14249"/>
                    </a:cubicBezTo>
                    <a:cubicBezTo>
                      <a:pt x="16852" y="44729"/>
                      <a:pt x="-1436" y="139217"/>
                      <a:pt x="88" y="197129"/>
                    </a:cubicBezTo>
                    <a:cubicBezTo>
                      <a:pt x="1612" y="255041"/>
                      <a:pt x="39712" y="319049"/>
                      <a:pt x="54952" y="361721"/>
                    </a:cubicBezTo>
                    <a:cubicBezTo>
                      <a:pt x="70192" y="404393"/>
                      <a:pt x="85432" y="436397"/>
                      <a:pt x="91528" y="453161"/>
                    </a:cubicBezTo>
                    <a:cubicBezTo>
                      <a:pt x="97624" y="469925"/>
                      <a:pt x="65620" y="472973"/>
                      <a:pt x="91528" y="462305"/>
                    </a:cubicBezTo>
                    <a:cubicBezTo>
                      <a:pt x="117436" y="451637"/>
                      <a:pt x="204304" y="412013"/>
                      <a:pt x="246976" y="389153"/>
                    </a:cubicBezTo>
                    <a:cubicBezTo>
                      <a:pt x="289648" y="366293"/>
                      <a:pt x="315556" y="351053"/>
                      <a:pt x="347560" y="325145"/>
                    </a:cubicBezTo>
                    <a:cubicBezTo>
                      <a:pt x="379564" y="299237"/>
                      <a:pt x="420712" y="255041"/>
                      <a:pt x="439000" y="233705"/>
                    </a:cubicBezTo>
                    <a:cubicBezTo>
                      <a:pt x="457288" y="212369"/>
                      <a:pt x="457288" y="197129"/>
                      <a:pt x="457288" y="19712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93" name="Rectangle 92"/>
            <p:cNvSpPr/>
            <p:nvPr/>
          </p:nvSpPr>
          <p:spPr>
            <a:xfrm>
              <a:off x="0" y="3685546"/>
              <a:ext cx="1576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Admin boundaries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902466" y="3676824"/>
              <a:ext cx="1376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Populated places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553127" y="3685546"/>
              <a:ext cx="14262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Population figures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166358" y="3703613"/>
              <a:ext cx="13437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Caseload figures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489524" y="3739912"/>
              <a:ext cx="1464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Transport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853865" y="3706884"/>
              <a:ext cx="134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Hydrology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8297779" y="3703613"/>
              <a:ext cx="1478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Elevation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Caseloads not a preparedness dataset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6075821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IASC Guidance on CODs, 2010</a:t>
            </a:r>
            <a:endParaRPr lang="en-US" i="1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33104" y="2233161"/>
            <a:ext cx="1551439" cy="146140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17016" y="2235119"/>
            <a:ext cx="1551439" cy="146140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91020" y="2235118"/>
            <a:ext cx="1551439" cy="146140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33517" y="2242205"/>
            <a:ext cx="1551439" cy="14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4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1143000" y="2327330"/>
            <a:ext cx="9776012" cy="2022615"/>
            <a:chOff x="0" y="2327329"/>
            <a:chExt cx="9776012" cy="2022615"/>
          </a:xfrm>
        </p:grpSpPr>
        <p:grpSp>
          <p:nvGrpSpPr>
            <p:cNvPr id="87" name="Group 86"/>
            <p:cNvGrpSpPr/>
            <p:nvPr/>
          </p:nvGrpSpPr>
          <p:grpSpPr>
            <a:xfrm>
              <a:off x="282389" y="2352862"/>
              <a:ext cx="1243479" cy="1219947"/>
              <a:chOff x="359442" y="4555896"/>
              <a:chExt cx="1905000" cy="1905000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359442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397542" y="4731156"/>
                <a:ext cx="1828800" cy="1554480"/>
              </a:xfrm>
              <a:custGeom>
                <a:avLst/>
                <a:gdLst>
                  <a:gd name="connsiteX0" fmla="*/ 1524000 w 1828800"/>
                  <a:gd name="connsiteY0" fmla="*/ 243840 h 1554480"/>
                  <a:gd name="connsiteX1" fmla="*/ 1371600 w 1828800"/>
                  <a:gd name="connsiteY1" fmla="*/ 91440 h 1554480"/>
                  <a:gd name="connsiteX2" fmla="*/ 1143000 w 1828800"/>
                  <a:gd name="connsiteY2" fmla="*/ 0 h 1554480"/>
                  <a:gd name="connsiteX3" fmla="*/ 944880 w 1828800"/>
                  <a:gd name="connsiteY3" fmla="*/ 0 h 1554480"/>
                  <a:gd name="connsiteX4" fmla="*/ 762000 w 1828800"/>
                  <a:gd name="connsiteY4" fmla="*/ 15240 h 1554480"/>
                  <a:gd name="connsiteX5" fmla="*/ 594360 w 1828800"/>
                  <a:gd name="connsiteY5" fmla="*/ 60960 h 1554480"/>
                  <a:gd name="connsiteX6" fmla="*/ 365760 w 1828800"/>
                  <a:gd name="connsiteY6" fmla="*/ 198120 h 1554480"/>
                  <a:gd name="connsiteX7" fmla="*/ 91440 w 1828800"/>
                  <a:gd name="connsiteY7" fmla="*/ 411480 h 1554480"/>
                  <a:gd name="connsiteX8" fmla="*/ 0 w 1828800"/>
                  <a:gd name="connsiteY8" fmla="*/ 655320 h 1554480"/>
                  <a:gd name="connsiteX9" fmla="*/ 121920 w 1828800"/>
                  <a:gd name="connsiteY9" fmla="*/ 868680 h 1554480"/>
                  <a:gd name="connsiteX10" fmla="*/ 152400 w 1828800"/>
                  <a:gd name="connsiteY10" fmla="*/ 1021080 h 1554480"/>
                  <a:gd name="connsiteX11" fmla="*/ 106680 w 1828800"/>
                  <a:gd name="connsiteY11" fmla="*/ 1234440 h 1554480"/>
                  <a:gd name="connsiteX12" fmla="*/ 152400 w 1828800"/>
                  <a:gd name="connsiteY12" fmla="*/ 1447800 h 1554480"/>
                  <a:gd name="connsiteX13" fmla="*/ 365760 w 1828800"/>
                  <a:gd name="connsiteY13" fmla="*/ 1554480 h 1554480"/>
                  <a:gd name="connsiteX14" fmla="*/ 594360 w 1828800"/>
                  <a:gd name="connsiteY14" fmla="*/ 1478280 h 1554480"/>
                  <a:gd name="connsiteX15" fmla="*/ 853440 w 1828800"/>
                  <a:gd name="connsiteY15" fmla="*/ 1310640 h 1554480"/>
                  <a:gd name="connsiteX16" fmla="*/ 1082040 w 1828800"/>
                  <a:gd name="connsiteY16" fmla="*/ 1310640 h 1554480"/>
                  <a:gd name="connsiteX17" fmla="*/ 1341120 w 1828800"/>
                  <a:gd name="connsiteY17" fmla="*/ 1402080 h 1554480"/>
                  <a:gd name="connsiteX18" fmla="*/ 1630680 w 1828800"/>
                  <a:gd name="connsiteY18" fmla="*/ 1280160 h 1554480"/>
                  <a:gd name="connsiteX19" fmla="*/ 1767840 w 1828800"/>
                  <a:gd name="connsiteY19" fmla="*/ 1143000 h 1554480"/>
                  <a:gd name="connsiteX20" fmla="*/ 1828800 w 1828800"/>
                  <a:gd name="connsiteY20" fmla="*/ 899160 h 1554480"/>
                  <a:gd name="connsiteX21" fmla="*/ 1813560 w 1828800"/>
                  <a:gd name="connsiteY21" fmla="*/ 609600 h 1554480"/>
                  <a:gd name="connsiteX22" fmla="*/ 1676400 w 1828800"/>
                  <a:gd name="connsiteY22" fmla="*/ 457200 h 1554480"/>
                  <a:gd name="connsiteX23" fmla="*/ 1524000 w 1828800"/>
                  <a:gd name="connsiteY23" fmla="*/ 243840 h 155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28800" h="1554480">
                    <a:moveTo>
                      <a:pt x="1524000" y="243840"/>
                    </a:moveTo>
                    <a:lnTo>
                      <a:pt x="1371600" y="91440"/>
                    </a:lnTo>
                    <a:lnTo>
                      <a:pt x="1143000" y="0"/>
                    </a:lnTo>
                    <a:lnTo>
                      <a:pt x="944880" y="0"/>
                    </a:lnTo>
                    <a:lnTo>
                      <a:pt x="762000" y="15240"/>
                    </a:lnTo>
                    <a:lnTo>
                      <a:pt x="594360" y="60960"/>
                    </a:lnTo>
                    <a:lnTo>
                      <a:pt x="365760" y="198120"/>
                    </a:lnTo>
                    <a:lnTo>
                      <a:pt x="91440" y="411480"/>
                    </a:lnTo>
                    <a:lnTo>
                      <a:pt x="0" y="655320"/>
                    </a:lnTo>
                    <a:lnTo>
                      <a:pt x="121920" y="868680"/>
                    </a:lnTo>
                    <a:lnTo>
                      <a:pt x="152400" y="1021080"/>
                    </a:lnTo>
                    <a:lnTo>
                      <a:pt x="106680" y="1234440"/>
                    </a:lnTo>
                    <a:lnTo>
                      <a:pt x="152400" y="1447800"/>
                    </a:lnTo>
                    <a:lnTo>
                      <a:pt x="365760" y="1554480"/>
                    </a:lnTo>
                    <a:lnTo>
                      <a:pt x="594360" y="1478280"/>
                    </a:lnTo>
                    <a:lnTo>
                      <a:pt x="853440" y="1310640"/>
                    </a:lnTo>
                    <a:lnTo>
                      <a:pt x="1082040" y="1310640"/>
                    </a:lnTo>
                    <a:lnTo>
                      <a:pt x="1341120" y="1402080"/>
                    </a:lnTo>
                    <a:lnTo>
                      <a:pt x="1630680" y="1280160"/>
                    </a:lnTo>
                    <a:lnTo>
                      <a:pt x="1767840" y="1143000"/>
                    </a:lnTo>
                    <a:lnTo>
                      <a:pt x="1828800" y="899160"/>
                    </a:lnTo>
                    <a:lnTo>
                      <a:pt x="1813560" y="609600"/>
                    </a:lnTo>
                    <a:lnTo>
                      <a:pt x="1676400" y="457200"/>
                    </a:lnTo>
                    <a:lnTo>
                      <a:pt x="1524000" y="243840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31" name="Group 130"/>
              <p:cNvGrpSpPr/>
              <p:nvPr/>
            </p:nvGrpSpPr>
            <p:grpSpPr>
              <a:xfrm>
                <a:off x="503274" y="4832342"/>
                <a:ext cx="1206601" cy="1339858"/>
                <a:chOff x="503274" y="4832342"/>
                <a:chExt cx="1206601" cy="1339858"/>
              </a:xfrm>
            </p:grpSpPr>
            <p:sp>
              <p:nvSpPr>
                <p:cNvPr id="151" name="Freeform 150"/>
                <p:cNvSpPr/>
                <p:nvPr/>
              </p:nvSpPr>
              <p:spPr>
                <a:xfrm>
                  <a:off x="517451" y="5927429"/>
                  <a:ext cx="517451" cy="244771"/>
                </a:xfrm>
                <a:custGeom>
                  <a:avLst/>
                  <a:gdLst>
                    <a:gd name="connsiteX0" fmla="*/ 0 w 517451"/>
                    <a:gd name="connsiteY0" fmla="*/ 60473 h 244771"/>
                    <a:gd name="connsiteX1" fmla="*/ 255182 w 517451"/>
                    <a:gd name="connsiteY1" fmla="*/ 10855 h 244771"/>
                    <a:gd name="connsiteX2" fmla="*/ 517451 w 517451"/>
                    <a:gd name="connsiteY2" fmla="*/ 244771 h 244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7451" h="244771">
                      <a:moveTo>
                        <a:pt x="0" y="60473"/>
                      </a:moveTo>
                      <a:cubicBezTo>
                        <a:pt x="84470" y="20306"/>
                        <a:pt x="168940" y="-19861"/>
                        <a:pt x="255182" y="10855"/>
                      </a:cubicBezTo>
                      <a:cubicBezTo>
                        <a:pt x="341424" y="41571"/>
                        <a:pt x="517451" y="244771"/>
                        <a:pt x="517451" y="24477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>
                  <a:off x="503274" y="5151474"/>
                  <a:ext cx="305220" cy="779721"/>
                </a:xfrm>
                <a:custGeom>
                  <a:avLst/>
                  <a:gdLst>
                    <a:gd name="connsiteX0" fmla="*/ 269359 w 305220"/>
                    <a:gd name="connsiteY0" fmla="*/ 779721 h 779721"/>
                    <a:gd name="connsiteX1" fmla="*/ 304800 w 305220"/>
                    <a:gd name="connsiteY1" fmla="*/ 595424 h 779721"/>
                    <a:gd name="connsiteX2" fmla="*/ 248093 w 305220"/>
                    <a:gd name="connsiteY2" fmla="*/ 283535 h 779721"/>
                    <a:gd name="connsiteX3" fmla="*/ 0 w 305220"/>
                    <a:gd name="connsiteY3" fmla="*/ 0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220" h="779721">
                      <a:moveTo>
                        <a:pt x="269359" y="779721"/>
                      </a:moveTo>
                      <a:cubicBezTo>
                        <a:pt x="288851" y="728921"/>
                        <a:pt x="308344" y="678122"/>
                        <a:pt x="304800" y="595424"/>
                      </a:cubicBezTo>
                      <a:cubicBezTo>
                        <a:pt x="301256" y="512726"/>
                        <a:pt x="298893" y="382772"/>
                        <a:pt x="248093" y="283535"/>
                      </a:cubicBezTo>
                      <a:cubicBezTo>
                        <a:pt x="197293" y="184298"/>
                        <a:pt x="0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>
                  <a:off x="659219" y="4896293"/>
                  <a:ext cx="450165" cy="404037"/>
                </a:xfrm>
                <a:custGeom>
                  <a:avLst/>
                  <a:gdLst>
                    <a:gd name="connsiteX0" fmla="*/ 0 w 450165"/>
                    <a:gd name="connsiteY0" fmla="*/ 404037 h 404037"/>
                    <a:gd name="connsiteX1" fmla="*/ 113414 w 450165"/>
                    <a:gd name="connsiteY1" fmla="*/ 311888 h 404037"/>
                    <a:gd name="connsiteX2" fmla="*/ 198474 w 450165"/>
                    <a:gd name="connsiteY2" fmla="*/ 326065 h 404037"/>
                    <a:gd name="connsiteX3" fmla="*/ 389860 w 450165"/>
                    <a:gd name="connsiteY3" fmla="*/ 375684 h 404037"/>
                    <a:gd name="connsiteX4" fmla="*/ 446567 w 450165"/>
                    <a:gd name="connsiteY4" fmla="*/ 219740 h 404037"/>
                    <a:gd name="connsiteX5" fmla="*/ 304800 w 450165"/>
                    <a:gd name="connsiteY5" fmla="*/ 56707 h 404037"/>
                    <a:gd name="connsiteX6" fmla="*/ 205562 w 450165"/>
                    <a:gd name="connsiteY6" fmla="*/ 0 h 404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165" h="404037">
                      <a:moveTo>
                        <a:pt x="0" y="404037"/>
                      </a:moveTo>
                      <a:cubicBezTo>
                        <a:pt x="40167" y="364460"/>
                        <a:pt x="80335" y="324883"/>
                        <a:pt x="113414" y="311888"/>
                      </a:cubicBezTo>
                      <a:cubicBezTo>
                        <a:pt x="146493" y="298893"/>
                        <a:pt x="152400" y="315432"/>
                        <a:pt x="198474" y="326065"/>
                      </a:cubicBezTo>
                      <a:cubicBezTo>
                        <a:pt x="244548" y="336698"/>
                        <a:pt x="348511" y="393405"/>
                        <a:pt x="389860" y="375684"/>
                      </a:cubicBezTo>
                      <a:cubicBezTo>
                        <a:pt x="431209" y="357963"/>
                        <a:pt x="460744" y="272903"/>
                        <a:pt x="446567" y="219740"/>
                      </a:cubicBezTo>
                      <a:cubicBezTo>
                        <a:pt x="432390" y="166577"/>
                        <a:pt x="344967" y="93330"/>
                        <a:pt x="304800" y="56707"/>
                      </a:cubicBezTo>
                      <a:cubicBezTo>
                        <a:pt x="264633" y="20084"/>
                        <a:pt x="205562" y="0"/>
                        <a:pt x="20556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>
                  <a:off x="1036899" y="5264888"/>
                  <a:ext cx="444571" cy="779721"/>
                </a:xfrm>
                <a:custGeom>
                  <a:avLst/>
                  <a:gdLst>
                    <a:gd name="connsiteX0" fmla="*/ 12180 w 444571"/>
                    <a:gd name="connsiteY0" fmla="*/ 0 h 779721"/>
                    <a:gd name="connsiteX1" fmla="*/ 54710 w 444571"/>
                    <a:gd name="connsiteY1" fmla="*/ 226828 h 779721"/>
                    <a:gd name="connsiteX2" fmla="*/ 444571 w 444571"/>
                    <a:gd name="connsiteY2" fmla="*/ 779721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4571" h="779721">
                      <a:moveTo>
                        <a:pt x="12180" y="0"/>
                      </a:moveTo>
                      <a:cubicBezTo>
                        <a:pt x="-2588" y="48437"/>
                        <a:pt x="-17355" y="96875"/>
                        <a:pt x="54710" y="226828"/>
                      </a:cubicBezTo>
                      <a:cubicBezTo>
                        <a:pt x="126775" y="356782"/>
                        <a:pt x="285673" y="568251"/>
                        <a:pt x="444571" y="77972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5" name="Freeform 154"/>
                <p:cNvSpPr/>
                <p:nvPr/>
              </p:nvSpPr>
              <p:spPr>
                <a:xfrm>
                  <a:off x="1205023" y="4832342"/>
                  <a:ext cx="504852" cy="850760"/>
                </a:xfrm>
                <a:custGeom>
                  <a:avLst/>
                  <a:gdLst>
                    <a:gd name="connsiteX0" fmla="*/ 0 w 467832"/>
                    <a:gd name="connsiteY0" fmla="*/ 857693 h 857693"/>
                    <a:gd name="connsiteX1" fmla="*/ 233916 w 467832"/>
                    <a:gd name="connsiteY1" fmla="*/ 701749 h 857693"/>
                    <a:gd name="connsiteX2" fmla="*/ 340242 w 467832"/>
                    <a:gd name="connsiteY2" fmla="*/ 482009 h 857693"/>
                    <a:gd name="connsiteX3" fmla="*/ 304800 w 467832"/>
                    <a:gd name="connsiteY3" fmla="*/ 205563 h 857693"/>
                    <a:gd name="connsiteX4" fmla="*/ 467832 w 467832"/>
                    <a:gd name="connsiteY4" fmla="*/ 0 h 85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7832" h="857693">
                      <a:moveTo>
                        <a:pt x="0" y="857693"/>
                      </a:moveTo>
                      <a:cubicBezTo>
                        <a:pt x="88604" y="811028"/>
                        <a:pt x="177209" y="764363"/>
                        <a:pt x="233916" y="701749"/>
                      </a:cubicBezTo>
                      <a:cubicBezTo>
                        <a:pt x="290623" y="639135"/>
                        <a:pt x="328428" y="564707"/>
                        <a:pt x="340242" y="482009"/>
                      </a:cubicBezTo>
                      <a:cubicBezTo>
                        <a:pt x="352056" y="399311"/>
                        <a:pt x="283535" y="285898"/>
                        <a:pt x="304800" y="205563"/>
                      </a:cubicBezTo>
                      <a:cubicBezTo>
                        <a:pt x="326065" y="125228"/>
                        <a:pt x="467832" y="0"/>
                        <a:pt x="46783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32" name="Freeform 131"/>
              <p:cNvSpPr/>
              <p:nvPr/>
            </p:nvSpPr>
            <p:spPr>
              <a:xfrm>
                <a:off x="637953" y="6010940"/>
                <a:ext cx="226828" cy="205562"/>
              </a:xfrm>
              <a:custGeom>
                <a:avLst/>
                <a:gdLst>
                  <a:gd name="connsiteX0" fmla="*/ 226828 w 226828"/>
                  <a:gd name="connsiteY0" fmla="*/ 0 h 205562"/>
                  <a:gd name="connsiteX1" fmla="*/ 0 w 226828"/>
                  <a:gd name="connsiteY1" fmla="*/ 205562 h 20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828" h="205562">
                    <a:moveTo>
                      <a:pt x="226828" y="0"/>
                    </a:moveTo>
                    <a:lnTo>
                      <a:pt x="0" y="205562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32"/>
              <p:cNvSpPr/>
              <p:nvPr/>
            </p:nvSpPr>
            <p:spPr>
              <a:xfrm>
                <a:off x="552893" y="5755758"/>
                <a:ext cx="248093" cy="21265"/>
              </a:xfrm>
              <a:custGeom>
                <a:avLst/>
                <a:gdLst>
                  <a:gd name="connsiteX0" fmla="*/ 248093 w 248093"/>
                  <a:gd name="connsiteY0" fmla="*/ 0 h 21265"/>
                  <a:gd name="connsiteX1" fmla="*/ 0 w 248093"/>
                  <a:gd name="connsiteY1" fmla="*/ 21265 h 21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8093" h="21265">
                    <a:moveTo>
                      <a:pt x="248093" y="0"/>
                    </a:moveTo>
                    <a:lnTo>
                      <a:pt x="0" y="21265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33"/>
              <p:cNvSpPr/>
              <p:nvPr/>
            </p:nvSpPr>
            <p:spPr>
              <a:xfrm>
                <a:off x="446567" y="5266660"/>
                <a:ext cx="333154" cy="293067"/>
              </a:xfrm>
              <a:custGeom>
                <a:avLst/>
                <a:gdLst>
                  <a:gd name="connsiteX0" fmla="*/ 333154 w 333154"/>
                  <a:gd name="connsiteY0" fmla="*/ 262270 h 293067"/>
                  <a:gd name="connsiteX1" fmla="*/ 191386 w 333154"/>
                  <a:gd name="connsiteY1" fmla="*/ 269359 h 293067"/>
                  <a:gd name="connsiteX2" fmla="*/ 0 w 333154"/>
                  <a:gd name="connsiteY2" fmla="*/ 0 h 29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3154" h="293067">
                    <a:moveTo>
                      <a:pt x="333154" y="262270"/>
                    </a:moveTo>
                    <a:cubicBezTo>
                      <a:pt x="290033" y="287670"/>
                      <a:pt x="246912" y="313071"/>
                      <a:pt x="191386" y="269359"/>
                    </a:cubicBezTo>
                    <a:cubicBezTo>
                      <a:pt x="135860" y="225647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>
              <a:xfrm>
                <a:off x="772633" y="4933507"/>
                <a:ext cx="127889" cy="248093"/>
              </a:xfrm>
              <a:custGeom>
                <a:avLst/>
                <a:gdLst>
                  <a:gd name="connsiteX0" fmla="*/ 28353 w 127889"/>
                  <a:gd name="connsiteY0" fmla="*/ 248093 h 248093"/>
                  <a:gd name="connsiteX1" fmla="*/ 127590 w 127889"/>
                  <a:gd name="connsiteY1" fmla="*/ 127591 h 248093"/>
                  <a:gd name="connsiteX2" fmla="*/ 0 w 127889"/>
                  <a:gd name="connsiteY2" fmla="*/ 0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889" h="248093">
                    <a:moveTo>
                      <a:pt x="28353" y="248093"/>
                    </a:moveTo>
                    <a:cubicBezTo>
                      <a:pt x="80334" y="208516"/>
                      <a:pt x="132315" y="168940"/>
                      <a:pt x="127590" y="127591"/>
                    </a:cubicBezTo>
                    <a:cubicBezTo>
                      <a:pt x="122865" y="86242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35"/>
              <p:cNvSpPr/>
              <p:nvPr/>
            </p:nvSpPr>
            <p:spPr>
              <a:xfrm>
                <a:off x="1098698" y="5059096"/>
                <a:ext cx="182033" cy="420216"/>
              </a:xfrm>
              <a:custGeom>
                <a:avLst/>
                <a:gdLst>
                  <a:gd name="connsiteX0" fmla="*/ 0 w 182033"/>
                  <a:gd name="connsiteY0" fmla="*/ 9090 h 420216"/>
                  <a:gd name="connsiteX1" fmla="*/ 120502 w 182033"/>
                  <a:gd name="connsiteY1" fmla="*/ 16178 h 420216"/>
                  <a:gd name="connsiteX2" fmla="*/ 177209 w 182033"/>
                  <a:gd name="connsiteY2" fmla="*/ 157946 h 420216"/>
                  <a:gd name="connsiteX3" fmla="*/ 0 w 182033"/>
                  <a:gd name="connsiteY3" fmla="*/ 420216 h 42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33" h="420216">
                    <a:moveTo>
                      <a:pt x="0" y="9090"/>
                    </a:moveTo>
                    <a:cubicBezTo>
                      <a:pt x="45483" y="229"/>
                      <a:pt x="90967" y="-8631"/>
                      <a:pt x="120502" y="16178"/>
                    </a:cubicBezTo>
                    <a:cubicBezTo>
                      <a:pt x="150037" y="40987"/>
                      <a:pt x="197293" y="90606"/>
                      <a:pt x="177209" y="157946"/>
                    </a:cubicBezTo>
                    <a:cubicBezTo>
                      <a:pt x="157125" y="225286"/>
                      <a:pt x="0" y="420216"/>
                      <a:pt x="0" y="4202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793898" y="5457918"/>
                <a:ext cx="297711" cy="42659"/>
              </a:xfrm>
              <a:custGeom>
                <a:avLst/>
                <a:gdLst>
                  <a:gd name="connsiteX0" fmla="*/ 0 w 297711"/>
                  <a:gd name="connsiteY0" fmla="*/ 42659 h 42659"/>
                  <a:gd name="connsiteX1" fmla="*/ 106325 w 297711"/>
                  <a:gd name="connsiteY1" fmla="*/ 129 h 42659"/>
                  <a:gd name="connsiteX2" fmla="*/ 297711 w 297711"/>
                  <a:gd name="connsiteY2" fmla="*/ 28482 h 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7711" h="42659">
                    <a:moveTo>
                      <a:pt x="0" y="42659"/>
                    </a:moveTo>
                    <a:cubicBezTo>
                      <a:pt x="28353" y="22575"/>
                      <a:pt x="56707" y="2492"/>
                      <a:pt x="106325" y="129"/>
                    </a:cubicBezTo>
                    <a:cubicBezTo>
                      <a:pt x="155943" y="-2234"/>
                      <a:pt x="297711" y="28482"/>
                      <a:pt x="297711" y="28482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37"/>
              <p:cNvSpPr/>
              <p:nvPr/>
            </p:nvSpPr>
            <p:spPr>
              <a:xfrm>
                <a:off x="829340" y="5650097"/>
                <a:ext cx="185278" cy="339577"/>
              </a:xfrm>
              <a:custGeom>
                <a:avLst/>
                <a:gdLst>
                  <a:gd name="connsiteX0" fmla="*/ 0 w 185278"/>
                  <a:gd name="connsiteY0" fmla="*/ 13512 h 339577"/>
                  <a:gd name="connsiteX1" fmla="*/ 163032 w 185278"/>
                  <a:gd name="connsiteY1" fmla="*/ 27689 h 339577"/>
                  <a:gd name="connsiteX2" fmla="*/ 170120 w 185278"/>
                  <a:gd name="connsiteY2" fmla="*/ 261605 h 339577"/>
                  <a:gd name="connsiteX3" fmla="*/ 35441 w 185278"/>
                  <a:gd name="connsiteY3" fmla="*/ 339577 h 33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278" h="339577">
                    <a:moveTo>
                      <a:pt x="0" y="13512"/>
                    </a:moveTo>
                    <a:cubicBezTo>
                      <a:pt x="67339" y="-74"/>
                      <a:pt x="134679" y="-13660"/>
                      <a:pt x="163032" y="27689"/>
                    </a:cubicBezTo>
                    <a:cubicBezTo>
                      <a:pt x="191385" y="69038"/>
                      <a:pt x="191385" y="209624"/>
                      <a:pt x="170120" y="261605"/>
                    </a:cubicBezTo>
                    <a:cubicBezTo>
                      <a:pt x="148855" y="313586"/>
                      <a:pt x="35441" y="339577"/>
                      <a:pt x="35441" y="339577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1020726" y="5833582"/>
                <a:ext cx="233916" cy="219888"/>
              </a:xfrm>
              <a:custGeom>
                <a:avLst/>
                <a:gdLst>
                  <a:gd name="connsiteX0" fmla="*/ 0 w 233916"/>
                  <a:gd name="connsiteY0" fmla="*/ 148 h 219888"/>
                  <a:gd name="connsiteX1" fmla="*/ 134679 w 233916"/>
                  <a:gd name="connsiteY1" fmla="*/ 35590 h 219888"/>
                  <a:gd name="connsiteX2" fmla="*/ 233916 w 233916"/>
                  <a:gd name="connsiteY2" fmla="*/ 219888 h 2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916" h="219888">
                    <a:moveTo>
                      <a:pt x="0" y="148"/>
                    </a:moveTo>
                    <a:cubicBezTo>
                      <a:pt x="47846" y="-443"/>
                      <a:pt x="95693" y="-1033"/>
                      <a:pt x="134679" y="35590"/>
                    </a:cubicBezTo>
                    <a:cubicBezTo>
                      <a:pt x="173665" y="72213"/>
                      <a:pt x="233916" y="219888"/>
                      <a:pt x="233916" y="21988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39"/>
              <p:cNvSpPr/>
              <p:nvPr/>
            </p:nvSpPr>
            <p:spPr>
              <a:xfrm>
                <a:off x="1176670" y="5380074"/>
                <a:ext cx="155944" cy="248093"/>
              </a:xfrm>
              <a:custGeom>
                <a:avLst/>
                <a:gdLst>
                  <a:gd name="connsiteX0" fmla="*/ 0 w 155944"/>
                  <a:gd name="connsiteY0" fmla="*/ 0 h 248093"/>
                  <a:gd name="connsiteX1" fmla="*/ 155944 w 155944"/>
                  <a:gd name="connsiteY1" fmla="*/ 248093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944" h="248093">
                    <a:moveTo>
                      <a:pt x="0" y="0"/>
                    </a:moveTo>
                    <a:lnTo>
                      <a:pt x="155944" y="248093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40"/>
              <p:cNvSpPr/>
              <p:nvPr/>
            </p:nvSpPr>
            <p:spPr>
              <a:xfrm>
                <a:off x="1275907" y="5238307"/>
                <a:ext cx="290623" cy="109489"/>
              </a:xfrm>
              <a:custGeom>
                <a:avLst/>
                <a:gdLst>
                  <a:gd name="connsiteX0" fmla="*/ 0 w 290623"/>
                  <a:gd name="connsiteY0" fmla="*/ 0 h 109489"/>
                  <a:gd name="connsiteX1" fmla="*/ 113414 w 290623"/>
                  <a:gd name="connsiteY1" fmla="*/ 99237 h 109489"/>
                  <a:gd name="connsiteX2" fmla="*/ 290623 w 290623"/>
                  <a:gd name="connsiteY2" fmla="*/ 106326 h 10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23" h="109489">
                    <a:moveTo>
                      <a:pt x="0" y="0"/>
                    </a:moveTo>
                    <a:cubicBezTo>
                      <a:pt x="32488" y="40758"/>
                      <a:pt x="64977" y="81516"/>
                      <a:pt x="113414" y="99237"/>
                    </a:cubicBezTo>
                    <a:cubicBezTo>
                      <a:pt x="161851" y="116958"/>
                      <a:pt x="290623" y="106326"/>
                      <a:pt x="290623" y="10632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1254642" y="4735033"/>
                <a:ext cx="276446" cy="378290"/>
              </a:xfrm>
              <a:custGeom>
                <a:avLst/>
                <a:gdLst>
                  <a:gd name="connsiteX0" fmla="*/ 0 w 276446"/>
                  <a:gd name="connsiteY0" fmla="*/ 354418 h 378290"/>
                  <a:gd name="connsiteX1" fmla="*/ 85060 w 276446"/>
                  <a:gd name="connsiteY1" fmla="*/ 354418 h 378290"/>
                  <a:gd name="connsiteX2" fmla="*/ 241005 w 276446"/>
                  <a:gd name="connsiteY2" fmla="*/ 106325 h 378290"/>
                  <a:gd name="connsiteX3" fmla="*/ 276446 w 276446"/>
                  <a:gd name="connsiteY3" fmla="*/ 0 h 37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446" h="378290">
                    <a:moveTo>
                      <a:pt x="0" y="354418"/>
                    </a:moveTo>
                    <a:cubicBezTo>
                      <a:pt x="22446" y="375092"/>
                      <a:pt x="44893" y="395767"/>
                      <a:pt x="85060" y="354418"/>
                    </a:cubicBezTo>
                    <a:cubicBezTo>
                      <a:pt x="125228" y="313069"/>
                      <a:pt x="209107" y="165395"/>
                      <a:pt x="241005" y="106325"/>
                    </a:cubicBezTo>
                    <a:cubicBezTo>
                      <a:pt x="272903" y="47255"/>
                      <a:pt x="276446" y="0"/>
                      <a:pt x="276446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137532" y="4749209"/>
                <a:ext cx="280142" cy="212651"/>
              </a:xfrm>
              <a:custGeom>
                <a:avLst/>
                <a:gdLst>
                  <a:gd name="connsiteX0" fmla="*/ 10784 w 280142"/>
                  <a:gd name="connsiteY0" fmla="*/ 0 h 212651"/>
                  <a:gd name="connsiteX1" fmla="*/ 32049 w 280142"/>
                  <a:gd name="connsiteY1" fmla="*/ 113414 h 212651"/>
                  <a:gd name="connsiteX2" fmla="*/ 280142 w 280142"/>
                  <a:gd name="connsiteY2" fmla="*/ 212651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0142" h="212651">
                    <a:moveTo>
                      <a:pt x="10784" y="0"/>
                    </a:moveTo>
                    <a:cubicBezTo>
                      <a:pt x="-1030" y="38986"/>
                      <a:pt x="-12844" y="77972"/>
                      <a:pt x="32049" y="113414"/>
                    </a:cubicBezTo>
                    <a:cubicBezTo>
                      <a:pt x="76942" y="148856"/>
                      <a:pt x="280142" y="212651"/>
                      <a:pt x="280142" y="212651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842316" y="5538738"/>
                <a:ext cx="234812" cy="265929"/>
              </a:xfrm>
              <a:custGeom>
                <a:avLst/>
                <a:gdLst>
                  <a:gd name="connsiteX0" fmla="*/ 184958 w 234812"/>
                  <a:gd name="connsiteY0" fmla="*/ 259550 h 265929"/>
                  <a:gd name="connsiteX1" fmla="*/ 234577 w 234812"/>
                  <a:gd name="connsiteY1" fmla="*/ 146136 h 265929"/>
                  <a:gd name="connsiteX2" fmla="*/ 170782 w 234812"/>
                  <a:gd name="connsiteY2" fmla="*/ 4369 h 265929"/>
                  <a:gd name="connsiteX3" fmla="*/ 21926 w 234812"/>
                  <a:gd name="connsiteY3" fmla="*/ 53988 h 265929"/>
                  <a:gd name="connsiteX4" fmla="*/ 14837 w 234812"/>
                  <a:gd name="connsiteY4" fmla="*/ 231197 h 265929"/>
                  <a:gd name="connsiteX5" fmla="*/ 184958 w 234812"/>
                  <a:gd name="connsiteY5" fmla="*/ 259550 h 26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812" h="265929">
                    <a:moveTo>
                      <a:pt x="184958" y="259550"/>
                    </a:moveTo>
                    <a:cubicBezTo>
                      <a:pt x="221581" y="245373"/>
                      <a:pt x="236940" y="188666"/>
                      <a:pt x="234577" y="146136"/>
                    </a:cubicBezTo>
                    <a:cubicBezTo>
                      <a:pt x="232214" y="103606"/>
                      <a:pt x="206224" y="19727"/>
                      <a:pt x="170782" y="4369"/>
                    </a:cubicBezTo>
                    <a:cubicBezTo>
                      <a:pt x="135340" y="-10989"/>
                      <a:pt x="47917" y="16183"/>
                      <a:pt x="21926" y="53988"/>
                    </a:cubicBezTo>
                    <a:cubicBezTo>
                      <a:pt x="-4065" y="91793"/>
                      <a:pt x="-7609" y="198118"/>
                      <a:pt x="14837" y="231197"/>
                    </a:cubicBezTo>
                    <a:cubicBezTo>
                      <a:pt x="37283" y="264276"/>
                      <a:pt x="148335" y="273727"/>
                      <a:pt x="184958" y="259550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332614" y="5621079"/>
                <a:ext cx="235700" cy="318977"/>
              </a:xfrm>
              <a:custGeom>
                <a:avLst/>
                <a:gdLst>
                  <a:gd name="connsiteX0" fmla="*/ 99237 w 235700"/>
                  <a:gd name="connsiteY0" fmla="*/ 318977 h 318977"/>
                  <a:gd name="connsiteX1" fmla="*/ 219739 w 235700"/>
                  <a:gd name="connsiteY1" fmla="*/ 269358 h 318977"/>
                  <a:gd name="connsiteX2" fmla="*/ 219739 w 235700"/>
                  <a:gd name="connsiteY2" fmla="*/ 85061 h 318977"/>
                  <a:gd name="connsiteX3" fmla="*/ 85060 w 235700"/>
                  <a:gd name="connsiteY3" fmla="*/ 85061 h 318977"/>
                  <a:gd name="connsiteX4" fmla="*/ 0 w 235700"/>
                  <a:gd name="connsiteY4" fmla="*/ 0 h 31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700" h="318977">
                    <a:moveTo>
                      <a:pt x="99237" y="318977"/>
                    </a:moveTo>
                    <a:cubicBezTo>
                      <a:pt x="149446" y="313660"/>
                      <a:pt x="199655" y="308344"/>
                      <a:pt x="219739" y="269358"/>
                    </a:cubicBezTo>
                    <a:cubicBezTo>
                      <a:pt x="239823" y="230372"/>
                      <a:pt x="242186" y="115777"/>
                      <a:pt x="219739" y="85061"/>
                    </a:cubicBezTo>
                    <a:cubicBezTo>
                      <a:pt x="197293" y="54345"/>
                      <a:pt x="121683" y="99238"/>
                      <a:pt x="85060" y="85061"/>
                    </a:cubicBezTo>
                    <a:cubicBezTo>
                      <a:pt x="48437" y="70884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531088" y="5605113"/>
                <a:ext cx="311889" cy="86850"/>
              </a:xfrm>
              <a:custGeom>
                <a:avLst/>
                <a:gdLst>
                  <a:gd name="connsiteX0" fmla="*/ 0 w 311889"/>
                  <a:gd name="connsiteY0" fmla="*/ 86850 h 86850"/>
                  <a:gd name="connsiteX1" fmla="*/ 56707 w 311889"/>
                  <a:gd name="connsiteY1" fmla="*/ 1789 h 86850"/>
                  <a:gd name="connsiteX2" fmla="*/ 241005 w 311889"/>
                  <a:gd name="connsiteY2" fmla="*/ 30143 h 86850"/>
                  <a:gd name="connsiteX3" fmla="*/ 311889 w 311889"/>
                  <a:gd name="connsiteY3" fmla="*/ 44320 h 8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889" h="86850">
                    <a:moveTo>
                      <a:pt x="0" y="86850"/>
                    </a:moveTo>
                    <a:cubicBezTo>
                      <a:pt x="8270" y="49045"/>
                      <a:pt x="16540" y="11240"/>
                      <a:pt x="56707" y="1789"/>
                    </a:cubicBezTo>
                    <a:cubicBezTo>
                      <a:pt x="96874" y="-7662"/>
                      <a:pt x="198475" y="23054"/>
                      <a:pt x="241005" y="30143"/>
                    </a:cubicBezTo>
                    <a:cubicBezTo>
                      <a:pt x="283535" y="37232"/>
                      <a:pt x="311889" y="44320"/>
                      <a:pt x="311889" y="4432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734892" y="5755180"/>
                <a:ext cx="115173" cy="369173"/>
              </a:xfrm>
              <a:custGeom>
                <a:avLst/>
                <a:gdLst>
                  <a:gd name="connsiteX0" fmla="*/ 15936 w 115173"/>
                  <a:gd name="connsiteY0" fmla="*/ 369173 h 369173"/>
                  <a:gd name="connsiteX1" fmla="*/ 1759 w 115173"/>
                  <a:gd name="connsiteY1" fmla="*/ 213229 h 369173"/>
                  <a:gd name="connsiteX2" fmla="*/ 51378 w 115173"/>
                  <a:gd name="connsiteY2" fmla="*/ 28932 h 369173"/>
                  <a:gd name="connsiteX3" fmla="*/ 115173 w 115173"/>
                  <a:gd name="connsiteY3" fmla="*/ 578 h 36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173" h="369173">
                    <a:moveTo>
                      <a:pt x="15936" y="369173"/>
                    </a:moveTo>
                    <a:cubicBezTo>
                      <a:pt x="5894" y="319554"/>
                      <a:pt x="-4148" y="269936"/>
                      <a:pt x="1759" y="213229"/>
                    </a:cubicBezTo>
                    <a:cubicBezTo>
                      <a:pt x="7666" y="156522"/>
                      <a:pt x="32476" y="64374"/>
                      <a:pt x="51378" y="28932"/>
                    </a:cubicBezTo>
                    <a:cubicBezTo>
                      <a:pt x="70280" y="-6510"/>
                      <a:pt x="115173" y="578"/>
                      <a:pt x="115173" y="57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1566530" y="5330456"/>
                <a:ext cx="375684" cy="212651"/>
              </a:xfrm>
              <a:custGeom>
                <a:avLst/>
                <a:gdLst>
                  <a:gd name="connsiteX0" fmla="*/ 375684 w 375684"/>
                  <a:gd name="connsiteY0" fmla="*/ 212651 h 212651"/>
                  <a:gd name="connsiteX1" fmla="*/ 106326 w 375684"/>
                  <a:gd name="connsiteY1" fmla="*/ 148856 h 212651"/>
                  <a:gd name="connsiteX2" fmla="*/ 120503 w 375684"/>
                  <a:gd name="connsiteY2" fmla="*/ 35442 h 212651"/>
                  <a:gd name="connsiteX3" fmla="*/ 0 w 375684"/>
                  <a:gd name="connsiteY3" fmla="*/ 0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684" h="212651">
                    <a:moveTo>
                      <a:pt x="375684" y="212651"/>
                    </a:moveTo>
                    <a:cubicBezTo>
                      <a:pt x="262270" y="195521"/>
                      <a:pt x="148856" y="178391"/>
                      <a:pt x="106326" y="148856"/>
                    </a:cubicBezTo>
                    <a:cubicBezTo>
                      <a:pt x="63796" y="119321"/>
                      <a:pt x="138224" y="60251"/>
                      <a:pt x="120503" y="35442"/>
                    </a:cubicBezTo>
                    <a:cubicBezTo>
                      <a:pt x="102782" y="10633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1687033" y="5316240"/>
                <a:ext cx="538716" cy="319016"/>
              </a:xfrm>
              <a:custGeom>
                <a:avLst/>
                <a:gdLst>
                  <a:gd name="connsiteX0" fmla="*/ 0 w 538716"/>
                  <a:gd name="connsiteY0" fmla="*/ 49658 h 319016"/>
                  <a:gd name="connsiteX1" fmla="*/ 77972 w 538716"/>
                  <a:gd name="connsiteY1" fmla="*/ 39 h 319016"/>
                  <a:gd name="connsiteX2" fmla="*/ 283534 w 538716"/>
                  <a:gd name="connsiteY2" fmla="*/ 56746 h 319016"/>
                  <a:gd name="connsiteX3" fmla="*/ 432390 w 538716"/>
                  <a:gd name="connsiteY3" fmla="*/ 212690 h 319016"/>
                  <a:gd name="connsiteX4" fmla="*/ 538716 w 538716"/>
                  <a:gd name="connsiteY4" fmla="*/ 319016 h 31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716" h="319016">
                    <a:moveTo>
                      <a:pt x="0" y="49658"/>
                    </a:moveTo>
                    <a:cubicBezTo>
                      <a:pt x="15358" y="24258"/>
                      <a:pt x="30716" y="-1142"/>
                      <a:pt x="77972" y="39"/>
                    </a:cubicBezTo>
                    <a:cubicBezTo>
                      <a:pt x="125228" y="1220"/>
                      <a:pt x="224464" y="21304"/>
                      <a:pt x="283534" y="56746"/>
                    </a:cubicBezTo>
                    <a:cubicBezTo>
                      <a:pt x="342604" y="92188"/>
                      <a:pt x="389860" y="168978"/>
                      <a:pt x="432390" y="212690"/>
                    </a:cubicBezTo>
                    <a:cubicBezTo>
                      <a:pt x="474920" y="256402"/>
                      <a:pt x="506818" y="287709"/>
                      <a:pt x="538716" y="3190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>
                <a:off x="1729524" y="4919330"/>
                <a:ext cx="127629" cy="396949"/>
              </a:xfrm>
              <a:custGeom>
                <a:avLst/>
                <a:gdLst>
                  <a:gd name="connsiteX0" fmla="*/ 49657 w 127629"/>
                  <a:gd name="connsiteY0" fmla="*/ 396949 h 396949"/>
                  <a:gd name="connsiteX1" fmla="*/ 39 w 127629"/>
                  <a:gd name="connsiteY1" fmla="*/ 248093 h 396949"/>
                  <a:gd name="connsiteX2" fmla="*/ 56746 w 127629"/>
                  <a:gd name="connsiteY2" fmla="*/ 70884 h 396949"/>
                  <a:gd name="connsiteX3" fmla="*/ 127629 w 127629"/>
                  <a:gd name="connsiteY3" fmla="*/ 0 h 3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29" h="396949">
                    <a:moveTo>
                      <a:pt x="49657" y="396949"/>
                    </a:moveTo>
                    <a:cubicBezTo>
                      <a:pt x="24257" y="349693"/>
                      <a:pt x="-1142" y="302437"/>
                      <a:pt x="39" y="248093"/>
                    </a:cubicBezTo>
                    <a:cubicBezTo>
                      <a:pt x="1220" y="193749"/>
                      <a:pt x="35481" y="112233"/>
                      <a:pt x="56746" y="70884"/>
                    </a:cubicBezTo>
                    <a:cubicBezTo>
                      <a:pt x="78011" y="29535"/>
                      <a:pt x="127629" y="0"/>
                      <a:pt x="127629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2952883" y="2368379"/>
              <a:ext cx="1243479" cy="1219947"/>
              <a:chOff x="4512757" y="4555896"/>
              <a:chExt cx="1905000" cy="1905000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4512757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003380" y="511332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965775" y="5402289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793583" y="521822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544199" y="481446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506594" y="5103428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364087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233461" y="538249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4946472" y="526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457112" y="536270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916295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5777749" y="582584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5609513" y="581198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4988036" y="615835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5140436" y="51529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649582" y="545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801982" y="58238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5168139" y="59762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267097" y="5718960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16" t="8669" r="52883" b="25846"/>
            <a:stretch/>
          </p:blipFill>
          <p:spPr>
            <a:xfrm>
              <a:off x="8257616" y="2327329"/>
              <a:ext cx="1383926" cy="1260997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54035" y="2365495"/>
              <a:ext cx="1247600" cy="1243007"/>
            </a:xfrm>
            <a:prstGeom prst="rect">
              <a:avLst/>
            </a:prstGeom>
          </p:spPr>
        </p:pic>
        <p:grpSp>
          <p:nvGrpSpPr>
            <p:cNvPr id="91" name="Group 90"/>
            <p:cNvGrpSpPr/>
            <p:nvPr/>
          </p:nvGrpSpPr>
          <p:grpSpPr>
            <a:xfrm>
              <a:off x="1635644" y="2362188"/>
              <a:ext cx="1410092" cy="1323439"/>
              <a:chOff x="5193507" y="1662241"/>
              <a:chExt cx="1211376" cy="1147068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4246045" y="2366415"/>
              <a:ext cx="1410092" cy="1323439"/>
              <a:chOff x="5193507" y="1662241"/>
              <a:chExt cx="1211376" cy="1147068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5591361" y="2367958"/>
              <a:ext cx="1262504" cy="1238612"/>
              <a:chOff x="245586" y="4747538"/>
              <a:chExt cx="1085938" cy="1074883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245586" y="4747538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331830" y="4952248"/>
                <a:ext cx="788872" cy="806621"/>
              </a:xfrm>
              <a:custGeom>
                <a:avLst/>
                <a:gdLst>
                  <a:gd name="connsiteX0" fmla="*/ 0 w 788872"/>
                  <a:gd name="connsiteY0" fmla="*/ 806621 h 806621"/>
                  <a:gd name="connsiteX1" fmla="*/ 36576 w 788872"/>
                  <a:gd name="connsiteY1" fmla="*/ 632885 h 806621"/>
                  <a:gd name="connsiteX2" fmla="*/ 146304 w 788872"/>
                  <a:gd name="connsiteY2" fmla="*/ 532301 h 806621"/>
                  <a:gd name="connsiteX3" fmla="*/ 310896 w 788872"/>
                  <a:gd name="connsiteY3" fmla="*/ 468293 h 806621"/>
                  <a:gd name="connsiteX4" fmla="*/ 512064 w 788872"/>
                  <a:gd name="connsiteY4" fmla="*/ 395141 h 806621"/>
                  <a:gd name="connsiteX5" fmla="*/ 694944 w 788872"/>
                  <a:gd name="connsiteY5" fmla="*/ 230549 h 806621"/>
                  <a:gd name="connsiteX6" fmla="*/ 777240 w 788872"/>
                  <a:gd name="connsiteY6" fmla="*/ 20237 h 806621"/>
                  <a:gd name="connsiteX7" fmla="*/ 786384 w 788872"/>
                  <a:gd name="connsiteY7" fmla="*/ 20237 h 806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8872" h="806621">
                    <a:moveTo>
                      <a:pt x="0" y="806621"/>
                    </a:moveTo>
                    <a:cubicBezTo>
                      <a:pt x="6096" y="742613"/>
                      <a:pt x="12192" y="678605"/>
                      <a:pt x="36576" y="632885"/>
                    </a:cubicBezTo>
                    <a:cubicBezTo>
                      <a:pt x="60960" y="587165"/>
                      <a:pt x="100584" y="559733"/>
                      <a:pt x="146304" y="532301"/>
                    </a:cubicBezTo>
                    <a:cubicBezTo>
                      <a:pt x="192024" y="504869"/>
                      <a:pt x="249936" y="491153"/>
                      <a:pt x="310896" y="468293"/>
                    </a:cubicBezTo>
                    <a:cubicBezTo>
                      <a:pt x="371856" y="445433"/>
                      <a:pt x="448056" y="434765"/>
                      <a:pt x="512064" y="395141"/>
                    </a:cubicBezTo>
                    <a:cubicBezTo>
                      <a:pt x="576072" y="355517"/>
                      <a:pt x="650748" y="293033"/>
                      <a:pt x="694944" y="230549"/>
                    </a:cubicBezTo>
                    <a:cubicBezTo>
                      <a:pt x="739140" y="168065"/>
                      <a:pt x="762000" y="55289"/>
                      <a:pt x="777240" y="20237"/>
                    </a:cubicBezTo>
                    <a:cubicBezTo>
                      <a:pt x="792480" y="-14815"/>
                      <a:pt x="789432" y="2711"/>
                      <a:pt x="786384" y="20237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417991" y="5036493"/>
                <a:ext cx="78431" cy="585216"/>
              </a:xfrm>
              <a:custGeom>
                <a:avLst/>
                <a:gdLst>
                  <a:gd name="connsiteX0" fmla="*/ 78431 w 78431"/>
                  <a:gd name="connsiteY0" fmla="*/ 585216 h 585216"/>
                  <a:gd name="connsiteX1" fmla="*/ 60143 w 78431"/>
                  <a:gd name="connsiteY1" fmla="*/ 521208 h 585216"/>
                  <a:gd name="connsiteX2" fmla="*/ 5279 w 78431"/>
                  <a:gd name="connsiteY2" fmla="*/ 411480 h 585216"/>
                  <a:gd name="connsiteX3" fmla="*/ 5279 w 78431"/>
                  <a:gd name="connsiteY3" fmla="*/ 310896 h 585216"/>
                  <a:gd name="connsiteX4" fmla="*/ 32711 w 78431"/>
                  <a:gd name="connsiteY4" fmla="*/ 219456 h 585216"/>
                  <a:gd name="connsiteX5" fmla="*/ 60143 w 78431"/>
                  <a:gd name="connsiteY5" fmla="*/ 82296 h 585216"/>
                  <a:gd name="connsiteX6" fmla="*/ 50999 w 78431"/>
                  <a:gd name="connsiteY6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1" h="585216">
                    <a:moveTo>
                      <a:pt x="78431" y="585216"/>
                    </a:moveTo>
                    <a:cubicBezTo>
                      <a:pt x="75383" y="567690"/>
                      <a:pt x="72335" y="550164"/>
                      <a:pt x="60143" y="521208"/>
                    </a:cubicBezTo>
                    <a:cubicBezTo>
                      <a:pt x="47951" y="492252"/>
                      <a:pt x="14423" y="446532"/>
                      <a:pt x="5279" y="411480"/>
                    </a:cubicBezTo>
                    <a:cubicBezTo>
                      <a:pt x="-3865" y="376428"/>
                      <a:pt x="707" y="342900"/>
                      <a:pt x="5279" y="310896"/>
                    </a:cubicBezTo>
                    <a:cubicBezTo>
                      <a:pt x="9851" y="278892"/>
                      <a:pt x="23567" y="257556"/>
                      <a:pt x="32711" y="219456"/>
                    </a:cubicBezTo>
                    <a:cubicBezTo>
                      <a:pt x="41855" y="181356"/>
                      <a:pt x="57095" y="118872"/>
                      <a:pt x="60143" y="82296"/>
                    </a:cubicBezTo>
                    <a:cubicBezTo>
                      <a:pt x="63191" y="45720"/>
                      <a:pt x="50999" y="0"/>
                      <a:pt x="50999" y="0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414126" y="5247360"/>
                <a:ext cx="676656" cy="255477"/>
              </a:xfrm>
              <a:custGeom>
                <a:avLst/>
                <a:gdLst>
                  <a:gd name="connsiteX0" fmla="*/ 676656 w 676656"/>
                  <a:gd name="connsiteY0" fmla="*/ 255477 h 255477"/>
                  <a:gd name="connsiteX1" fmla="*/ 566928 w 676656"/>
                  <a:gd name="connsiteY1" fmla="*/ 127461 h 255477"/>
                  <a:gd name="connsiteX2" fmla="*/ 512064 w 676656"/>
                  <a:gd name="connsiteY2" fmla="*/ 45165 h 255477"/>
                  <a:gd name="connsiteX3" fmla="*/ 365760 w 676656"/>
                  <a:gd name="connsiteY3" fmla="*/ 17733 h 255477"/>
                  <a:gd name="connsiteX4" fmla="*/ 173736 w 676656"/>
                  <a:gd name="connsiteY4" fmla="*/ 8589 h 255477"/>
                  <a:gd name="connsiteX5" fmla="*/ 0 w 676656"/>
                  <a:gd name="connsiteY5" fmla="*/ 145749 h 2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656" h="255477">
                    <a:moveTo>
                      <a:pt x="676656" y="255477"/>
                    </a:moveTo>
                    <a:cubicBezTo>
                      <a:pt x="635508" y="208995"/>
                      <a:pt x="594360" y="162513"/>
                      <a:pt x="566928" y="127461"/>
                    </a:cubicBezTo>
                    <a:cubicBezTo>
                      <a:pt x="539496" y="92409"/>
                      <a:pt x="545592" y="63453"/>
                      <a:pt x="512064" y="45165"/>
                    </a:cubicBezTo>
                    <a:cubicBezTo>
                      <a:pt x="478536" y="26877"/>
                      <a:pt x="422148" y="23829"/>
                      <a:pt x="365760" y="17733"/>
                    </a:cubicBezTo>
                    <a:cubicBezTo>
                      <a:pt x="309372" y="11637"/>
                      <a:pt x="234696" y="-12747"/>
                      <a:pt x="173736" y="8589"/>
                    </a:cubicBezTo>
                    <a:cubicBezTo>
                      <a:pt x="112776" y="29925"/>
                      <a:pt x="0" y="145749"/>
                      <a:pt x="0" y="14574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633494" y="5067964"/>
                <a:ext cx="512152" cy="468528"/>
              </a:xfrm>
              <a:custGeom>
                <a:avLst/>
                <a:gdLst>
                  <a:gd name="connsiteX0" fmla="*/ 512152 w 512152"/>
                  <a:gd name="connsiteY0" fmla="*/ 69113 h 468528"/>
                  <a:gd name="connsiteX1" fmla="*/ 411568 w 512152"/>
                  <a:gd name="connsiteY1" fmla="*/ 41681 h 468528"/>
                  <a:gd name="connsiteX2" fmla="*/ 329272 w 512152"/>
                  <a:gd name="connsiteY2" fmla="*/ 32537 h 468528"/>
                  <a:gd name="connsiteX3" fmla="*/ 173824 w 512152"/>
                  <a:gd name="connsiteY3" fmla="*/ 14249 h 468528"/>
                  <a:gd name="connsiteX4" fmla="*/ 45808 w 512152"/>
                  <a:gd name="connsiteY4" fmla="*/ 14249 h 468528"/>
                  <a:gd name="connsiteX5" fmla="*/ 88 w 512152"/>
                  <a:gd name="connsiteY5" fmla="*/ 197129 h 468528"/>
                  <a:gd name="connsiteX6" fmla="*/ 54952 w 512152"/>
                  <a:gd name="connsiteY6" fmla="*/ 361721 h 468528"/>
                  <a:gd name="connsiteX7" fmla="*/ 91528 w 512152"/>
                  <a:gd name="connsiteY7" fmla="*/ 453161 h 468528"/>
                  <a:gd name="connsiteX8" fmla="*/ 91528 w 512152"/>
                  <a:gd name="connsiteY8" fmla="*/ 462305 h 468528"/>
                  <a:gd name="connsiteX9" fmla="*/ 246976 w 512152"/>
                  <a:gd name="connsiteY9" fmla="*/ 389153 h 468528"/>
                  <a:gd name="connsiteX10" fmla="*/ 347560 w 512152"/>
                  <a:gd name="connsiteY10" fmla="*/ 325145 h 468528"/>
                  <a:gd name="connsiteX11" fmla="*/ 439000 w 512152"/>
                  <a:gd name="connsiteY11" fmla="*/ 233705 h 468528"/>
                  <a:gd name="connsiteX12" fmla="*/ 457288 w 512152"/>
                  <a:gd name="connsiteY12" fmla="*/ 197129 h 46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2152" h="468528">
                    <a:moveTo>
                      <a:pt x="512152" y="69113"/>
                    </a:moveTo>
                    <a:cubicBezTo>
                      <a:pt x="477100" y="58445"/>
                      <a:pt x="442048" y="47777"/>
                      <a:pt x="411568" y="41681"/>
                    </a:cubicBezTo>
                    <a:cubicBezTo>
                      <a:pt x="381088" y="35585"/>
                      <a:pt x="329272" y="32537"/>
                      <a:pt x="329272" y="32537"/>
                    </a:cubicBezTo>
                    <a:cubicBezTo>
                      <a:pt x="289648" y="27965"/>
                      <a:pt x="221068" y="17297"/>
                      <a:pt x="173824" y="14249"/>
                    </a:cubicBezTo>
                    <a:cubicBezTo>
                      <a:pt x="126580" y="11201"/>
                      <a:pt x="74764" y="-16231"/>
                      <a:pt x="45808" y="14249"/>
                    </a:cubicBezTo>
                    <a:cubicBezTo>
                      <a:pt x="16852" y="44729"/>
                      <a:pt x="-1436" y="139217"/>
                      <a:pt x="88" y="197129"/>
                    </a:cubicBezTo>
                    <a:cubicBezTo>
                      <a:pt x="1612" y="255041"/>
                      <a:pt x="39712" y="319049"/>
                      <a:pt x="54952" y="361721"/>
                    </a:cubicBezTo>
                    <a:cubicBezTo>
                      <a:pt x="70192" y="404393"/>
                      <a:pt x="85432" y="436397"/>
                      <a:pt x="91528" y="453161"/>
                    </a:cubicBezTo>
                    <a:cubicBezTo>
                      <a:pt x="97624" y="469925"/>
                      <a:pt x="65620" y="472973"/>
                      <a:pt x="91528" y="462305"/>
                    </a:cubicBezTo>
                    <a:cubicBezTo>
                      <a:pt x="117436" y="451637"/>
                      <a:pt x="204304" y="412013"/>
                      <a:pt x="246976" y="389153"/>
                    </a:cubicBezTo>
                    <a:cubicBezTo>
                      <a:pt x="289648" y="366293"/>
                      <a:pt x="315556" y="351053"/>
                      <a:pt x="347560" y="325145"/>
                    </a:cubicBezTo>
                    <a:cubicBezTo>
                      <a:pt x="379564" y="299237"/>
                      <a:pt x="420712" y="255041"/>
                      <a:pt x="439000" y="233705"/>
                    </a:cubicBezTo>
                    <a:cubicBezTo>
                      <a:pt x="457288" y="212369"/>
                      <a:pt x="457288" y="197129"/>
                      <a:pt x="457288" y="19712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94" name="Rectangle 93"/>
            <p:cNvSpPr/>
            <p:nvPr/>
          </p:nvSpPr>
          <p:spPr>
            <a:xfrm>
              <a:off x="0" y="3685546"/>
              <a:ext cx="1576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Admin boundaries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902466" y="3676824"/>
              <a:ext cx="1376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Populated places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553127" y="3685546"/>
              <a:ext cx="14262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Population figures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166358" y="3703613"/>
              <a:ext cx="13437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Caseload figures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489524" y="3739912"/>
              <a:ext cx="1464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Transport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853865" y="3706884"/>
              <a:ext cx="134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Hydrology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297779" y="3703613"/>
              <a:ext cx="1478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Elevation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We’ll come back to populated places</a:t>
            </a:r>
            <a:r>
              <a:rPr lang="mr-IN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…</a:t>
            </a:r>
            <a:endParaRPr lang="en-US" sz="3600" b="1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6075821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IASC Guidance on CODs, 2010</a:t>
            </a:r>
            <a:endParaRPr lang="en-US" i="1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33104" y="2233161"/>
            <a:ext cx="1551439" cy="146140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17016" y="2235119"/>
            <a:ext cx="1551439" cy="146140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91020" y="2235118"/>
            <a:ext cx="1551439" cy="146140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33517" y="2242205"/>
            <a:ext cx="1551439" cy="146140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22391" y="2251238"/>
            <a:ext cx="1551439" cy="14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14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1143000" y="2327330"/>
            <a:ext cx="9776012" cy="2022615"/>
            <a:chOff x="0" y="2327329"/>
            <a:chExt cx="9776012" cy="2022615"/>
          </a:xfrm>
        </p:grpSpPr>
        <p:grpSp>
          <p:nvGrpSpPr>
            <p:cNvPr id="87" name="Group 86"/>
            <p:cNvGrpSpPr/>
            <p:nvPr/>
          </p:nvGrpSpPr>
          <p:grpSpPr>
            <a:xfrm>
              <a:off x="282389" y="2352862"/>
              <a:ext cx="1243479" cy="1219947"/>
              <a:chOff x="359442" y="4555896"/>
              <a:chExt cx="1905000" cy="1905000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359442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397542" y="4731156"/>
                <a:ext cx="1828800" cy="1554480"/>
              </a:xfrm>
              <a:custGeom>
                <a:avLst/>
                <a:gdLst>
                  <a:gd name="connsiteX0" fmla="*/ 1524000 w 1828800"/>
                  <a:gd name="connsiteY0" fmla="*/ 243840 h 1554480"/>
                  <a:gd name="connsiteX1" fmla="*/ 1371600 w 1828800"/>
                  <a:gd name="connsiteY1" fmla="*/ 91440 h 1554480"/>
                  <a:gd name="connsiteX2" fmla="*/ 1143000 w 1828800"/>
                  <a:gd name="connsiteY2" fmla="*/ 0 h 1554480"/>
                  <a:gd name="connsiteX3" fmla="*/ 944880 w 1828800"/>
                  <a:gd name="connsiteY3" fmla="*/ 0 h 1554480"/>
                  <a:gd name="connsiteX4" fmla="*/ 762000 w 1828800"/>
                  <a:gd name="connsiteY4" fmla="*/ 15240 h 1554480"/>
                  <a:gd name="connsiteX5" fmla="*/ 594360 w 1828800"/>
                  <a:gd name="connsiteY5" fmla="*/ 60960 h 1554480"/>
                  <a:gd name="connsiteX6" fmla="*/ 365760 w 1828800"/>
                  <a:gd name="connsiteY6" fmla="*/ 198120 h 1554480"/>
                  <a:gd name="connsiteX7" fmla="*/ 91440 w 1828800"/>
                  <a:gd name="connsiteY7" fmla="*/ 411480 h 1554480"/>
                  <a:gd name="connsiteX8" fmla="*/ 0 w 1828800"/>
                  <a:gd name="connsiteY8" fmla="*/ 655320 h 1554480"/>
                  <a:gd name="connsiteX9" fmla="*/ 121920 w 1828800"/>
                  <a:gd name="connsiteY9" fmla="*/ 868680 h 1554480"/>
                  <a:gd name="connsiteX10" fmla="*/ 152400 w 1828800"/>
                  <a:gd name="connsiteY10" fmla="*/ 1021080 h 1554480"/>
                  <a:gd name="connsiteX11" fmla="*/ 106680 w 1828800"/>
                  <a:gd name="connsiteY11" fmla="*/ 1234440 h 1554480"/>
                  <a:gd name="connsiteX12" fmla="*/ 152400 w 1828800"/>
                  <a:gd name="connsiteY12" fmla="*/ 1447800 h 1554480"/>
                  <a:gd name="connsiteX13" fmla="*/ 365760 w 1828800"/>
                  <a:gd name="connsiteY13" fmla="*/ 1554480 h 1554480"/>
                  <a:gd name="connsiteX14" fmla="*/ 594360 w 1828800"/>
                  <a:gd name="connsiteY14" fmla="*/ 1478280 h 1554480"/>
                  <a:gd name="connsiteX15" fmla="*/ 853440 w 1828800"/>
                  <a:gd name="connsiteY15" fmla="*/ 1310640 h 1554480"/>
                  <a:gd name="connsiteX16" fmla="*/ 1082040 w 1828800"/>
                  <a:gd name="connsiteY16" fmla="*/ 1310640 h 1554480"/>
                  <a:gd name="connsiteX17" fmla="*/ 1341120 w 1828800"/>
                  <a:gd name="connsiteY17" fmla="*/ 1402080 h 1554480"/>
                  <a:gd name="connsiteX18" fmla="*/ 1630680 w 1828800"/>
                  <a:gd name="connsiteY18" fmla="*/ 1280160 h 1554480"/>
                  <a:gd name="connsiteX19" fmla="*/ 1767840 w 1828800"/>
                  <a:gd name="connsiteY19" fmla="*/ 1143000 h 1554480"/>
                  <a:gd name="connsiteX20" fmla="*/ 1828800 w 1828800"/>
                  <a:gd name="connsiteY20" fmla="*/ 899160 h 1554480"/>
                  <a:gd name="connsiteX21" fmla="*/ 1813560 w 1828800"/>
                  <a:gd name="connsiteY21" fmla="*/ 609600 h 1554480"/>
                  <a:gd name="connsiteX22" fmla="*/ 1676400 w 1828800"/>
                  <a:gd name="connsiteY22" fmla="*/ 457200 h 1554480"/>
                  <a:gd name="connsiteX23" fmla="*/ 1524000 w 1828800"/>
                  <a:gd name="connsiteY23" fmla="*/ 243840 h 155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28800" h="1554480">
                    <a:moveTo>
                      <a:pt x="1524000" y="243840"/>
                    </a:moveTo>
                    <a:lnTo>
                      <a:pt x="1371600" y="91440"/>
                    </a:lnTo>
                    <a:lnTo>
                      <a:pt x="1143000" y="0"/>
                    </a:lnTo>
                    <a:lnTo>
                      <a:pt x="944880" y="0"/>
                    </a:lnTo>
                    <a:lnTo>
                      <a:pt x="762000" y="15240"/>
                    </a:lnTo>
                    <a:lnTo>
                      <a:pt x="594360" y="60960"/>
                    </a:lnTo>
                    <a:lnTo>
                      <a:pt x="365760" y="198120"/>
                    </a:lnTo>
                    <a:lnTo>
                      <a:pt x="91440" y="411480"/>
                    </a:lnTo>
                    <a:lnTo>
                      <a:pt x="0" y="655320"/>
                    </a:lnTo>
                    <a:lnTo>
                      <a:pt x="121920" y="868680"/>
                    </a:lnTo>
                    <a:lnTo>
                      <a:pt x="152400" y="1021080"/>
                    </a:lnTo>
                    <a:lnTo>
                      <a:pt x="106680" y="1234440"/>
                    </a:lnTo>
                    <a:lnTo>
                      <a:pt x="152400" y="1447800"/>
                    </a:lnTo>
                    <a:lnTo>
                      <a:pt x="365760" y="1554480"/>
                    </a:lnTo>
                    <a:lnTo>
                      <a:pt x="594360" y="1478280"/>
                    </a:lnTo>
                    <a:lnTo>
                      <a:pt x="853440" y="1310640"/>
                    </a:lnTo>
                    <a:lnTo>
                      <a:pt x="1082040" y="1310640"/>
                    </a:lnTo>
                    <a:lnTo>
                      <a:pt x="1341120" y="1402080"/>
                    </a:lnTo>
                    <a:lnTo>
                      <a:pt x="1630680" y="1280160"/>
                    </a:lnTo>
                    <a:lnTo>
                      <a:pt x="1767840" y="1143000"/>
                    </a:lnTo>
                    <a:lnTo>
                      <a:pt x="1828800" y="899160"/>
                    </a:lnTo>
                    <a:lnTo>
                      <a:pt x="1813560" y="609600"/>
                    </a:lnTo>
                    <a:lnTo>
                      <a:pt x="1676400" y="457200"/>
                    </a:lnTo>
                    <a:lnTo>
                      <a:pt x="1524000" y="243840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31" name="Group 130"/>
              <p:cNvGrpSpPr/>
              <p:nvPr/>
            </p:nvGrpSpPr>
            <p:grpSpPr>
              <a:xfrm>
                <a:off x="503274" y="4832342"/>
                <a:ext cx="1206601" cy="1339858"/>
                <a:chOff x="503274" y="4832342"/>
                <a:chExt cx="1206601" cy="1339858"/>
              </a:xfrm>
            </p:grpSpPr>
            <p:sp>
              <p:nvSpPr>
                <p:cNvPr id="151" name="Freeform 150"/>
                <p:cNvSpPr/>
                <p:nvPr/>
              </p:nvSpPr>
              <p:spPr>
                <a:xfrm>
                  <a:off x="517451" y="5927429"/>
                  <a:ext cx="517451" cy="244771"/>
                </a:xfrm>
                <a:custGeom>
                  <a:avLst/>
                  <a:gdLst>
                    <a:gd name="connsiteX0" fmla="*/ 0 w 517451"/>
                    <a:gd name="connsiteY0" fmla="*/ 60473 h 244771"/>
                    <a:gd name="connsiteX1" fmla="*/ 255182 w 517451"/>
                    <a:gd name="connsiteY1" fmla="*/ 10855 h 244771"/>
                    <a:gd name="connsiteX2" fmla="*/ 517451 w 517451"/>
                    <a:gd name="connsiteY2" fmla="*/ 244771 h 244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7451" h="244771">
                      <a:moveTo>
                        <a:pt x="0" y="60473"/>
                      </a:moveTo>
                      <a:cubicBezTo>
                        <a:pt x="84470" y="20306"/>
                        <a:pt x="168940" y="-19861"/>
                        <a:pt x="255182" y="10855"/>
                      </a:cubicBezTo>
                      <a:cubicBezTo>
                        <a:pt x="341424" y="41571"/>
                        <a:pt x="517451" y="244771"/>
                        <a:pt x="517451" y="24477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>
                  <a:off x="503274" y="5151474"/>
                  <a:ext cx="305220" cy="779721"/>
                </a:xfrm>
                <a:custGeom>
                  <a:avLst/>
                  <a:gdLst>
                    <a:gd name="connsiteX0" fmla="*/ 269359 w 305220"/>
                    <a:gd name="connsiteY0" fmla="*/ 779721 h 779721"/>
                    <a:gd name="connsiteX1" fmla="*/ 304800 w 305220"/>
                    <a:gd name="connsiteY1" fmla="*/ 595424 h 779721"/>
                    <a:gd name="connsiteX2" fmla="*/ 248093 w 305220"/>
                    <a:gd name="connsiteY2" fmla="*/ 283535 h 779721"/>
                    <a:gd name="connsiteX3" fmla="*/ 0 w 305220"/>
                    <a:gd name="connsiteY3" fmla="*/ 0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220" h="779721">
                      <a:moveTo>
                        <a:pt x="269359" y="779721"/>
                      </a:moveTo>
                      <a:cubicBezTo>
                        <a:pt x="288851" y="728921"/>
                        <a:pt x="308344" y="678122"/>
                        <a:pt x="304800" y="595424"/>
                      </a:cubicBezTo>
                      <a:cubicBezTo>
                        <a:pt x="301256" y="512726"/>
                        <a:pt x="298893" y="382772"/>
                        <a:pt x="248093" y="283535"/>
                      </a:cubicBezTo>
                      <a:cubicBezTo>
                        <a:pt x="197293" y="184298"/>
                        <a:pt x="0" y="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>
                  <a:off x="659219" y="4896293"/>
                  <a:ext cx="450165" cy="404037"/>
                </a:xfrm>
                <a:custGeom>
                  <a:avLst/>
                  <a:gdLst>
                    <a:gd name="connsiteX0" fmla="*/ 0 w 450165"/>
                    <a:gd name="connsiteY0" fmla="*/ 404037 h 404037"/>
                    <a:gd name="connsiteX1" fmla="*/ 113414 w 450165"/>
                    <a:gd name="connsiteY1" fmla="*/ 311888 h 404037"/>
                    <a:gd name="connsiteX2" fmla="*/ 198474 w 450165"/>
                    <a:gd name="connsiteY2" fmla="*/ 326065 h 404037"/>
                    <a:gd name="connsiteX3" fmla="*/ 389860 w 450165"/>
                    <a:gd name="connsiteY3" fmla="*/ 375684 h 404037"/>
                    <a:gd name="connsiteX4" fmla="*/ 446567 w 450165"/>
                    <a:gd name="connsiteY4" fmla="*/ 219740 h 404037"/>
                    <a:gd name="connsiteX5" fmla="*/ 304800 w 450165"/>
                    <a:gd name="connsiteY5" fmla="*/ 56707 h 404037"/>
                    <a:gd name="connsiteX6" fmla="*/ 205562 w 450165"/>
                    <a:gd name="connsiteY6" fmla="*/ 0 h 404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165" h="404037">
                      <a:moveTo>
                        <a:pt x="0" y="404037"/>
                      </a:moveTo>
                      <a:cubicBezTo>
                        <a:pt x="40167" y="364460"/>
                        <a:pt x="80335" y="324883"/>
                        <a:pt x="113414" y="311888"/>
                      </a:cubicBezTo>
                      <a:cubicBezTo>
                        <a:pt x="146493" y="298893"/>
                        <a:pt x="152400" y="315432"/>
                        <a:pt x="198474" y="326065"/>
                      </a:cubicBezTo>
                      <a:cubicBezTo>
                        <a:pt x="244548" y="336698"/>
                        <a:pt x="348511" y="393405"/>
                        <a:pt x="389860" y="375684"/>
                      </a:cubicBezTo>
                      <a:cubicBezTo>
                        <a:pt x="431209" y="357963"/>
                        <a:pt x="460744" y="272903"/>
                        <a:pt x="446567" y="219740"/>
                      </a:cubicBezTo>
                      <a:cubicBezTo>
                        <a:pt x="432390" y="166577"/>
                        <a:pt x="344967" y="93330"/>
                        <a:pt x="304800" y="56707"/>
                      </a:cubicBezTo>
                      <a:cubicBezTo>
                        <a:pt x="264633" y="20084"/>
                        <a:pt x="205562" y="0"/>
                        <a:pt x="20556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>
                  <a:off x="1036899" y="5264888"/>
                  <a:ext cx="444571" cy="779721"/>
                </a:xfrm>
                <a:custGeom>
                  <a:avLst/>
                  <a:gdLst>
                    <a:gd name="connsiteX0" fmla="*/ 12180 w 444571"/>
                    <a:gd name="connsiteY0" fmla="*/ 0 h 779721"/>
                    <a:gd name="connsiteX1" fmla="*/ 54710 w 444571"/>
                    <a:gd name="connsiteY1" fmla="*/ 226828 h 779721"/>
                    <a:gd name="connsiteX2" fmla="*/ 444571 w 444571"/>
                    <a:gd name="connsiteY2" fmla="*/ 779721 h 779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4571" h="779721">
                      <a:moveTo>
                        <a:pt x="12180" y="0"/>
                      </a:moveTo>
                      <a:cubicBezTo>
                        <a:pt x="-2588" y="48437"/>
                        <a:pt x="-17355" y="96875"/>
                        <a:pt x="54710" y="226828"/>
                      </a:cubicBezTo>
                      <a:cubicBezTo>
                        <a:pt x="126775" y="356782"/>
                        <a:pt x="285673" y="568251"/>
                        <a:pt x="444571" y="779721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5" name="Freeform 154"/>
                <p:cNvSpPr/>
                <p:nvPr/>
              </p:nvSpPr>
              <p:spPr>
                <a:xfrm>
                  <a:off x="1205023" y="4832342"/>
                  <a:ext cx="504852" cy="850760"/>
                </a:xfrm>
                <a:custGeom>
                  <a:avLst/>
                  <a:gdLst>
                    <a:gd name="connsiteX0" fmla="*/ 0 w 467832"/>
                    <a:gd name="connsiteY0" fmla="*/ 857693 h 857693"/>
                    <a:gd name="connsiteX1" fmla="*/ 233916 w 467832"/>
                    <a:gd name="connsiteY1" fmla="*/ 701749 h 857693"/>
                    <a:gd name="connsiteX2" fmla="*/ 340242 w 467832"/>
                    <a:gd name="connsiteY2" fmla="*/ 482009 h 857693"/>
                    <a:gd name="connsiteX3" fmla="*/ 304800 w 467832"/>
                    <a:gd name="connsiteY3" fmla="*/ 205563 h 857693"/>
                    <a:gd name="connsiteX4" fmla="*/ 467832 w 467832"/>
                    <a:gd name="connsiteY4" fmla="*/ 0 h 85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7832" h="857693">
                      <a:moveTo>
                        <a:pt x="0" y="857693"/>
                      </a:moveTo>
                      <a:cubicBezTo>
                        <a:pt x="88604" y="811028"/>
                        <a:pt x="177209" y="764363"/>
                        <a:pt x="233916" y="701749"/>
                      </a:cubicBezTo>
                      <a:cubicBezTo>
                        <a:pt x="290623" y="639135"/>
                        <a:pt x="328428" y="564707"/>
                        <a:pt x="340242" y="482009"/>
                      </a:cubicBezTo>
                      <a:cubicBezTo>
                        <a:pt x="352056" y="399311"/>
                        <a:pt x="283535" y="285898"/>
                        <a:pt x="304800" y="205563"/>
                      </a:cubicBezTo>
                      <a:cubicBezTo>
                        <a:pt x="326065" y="125228"/>
                        <a:pt x="467832" y="0"/>
                        <a:pt x="467832" y="0"/>
                      </a:cubicBezTo>
                    </a:path>
                  </a:pathLst>
                </a:cu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32" name="Freeform 131"/>
              <p:cNvSpPr/>
              <p:nvPr/>
            </p:nvSpPr>
            <p:spPr>
              <a:xfrm>
                <a:off x="637953" y="6010940"/>
                <a:ext cx="226828" cy="205562"/>
              </a:xfrm>
              <a:custGeom>
                <a:avLst/>
                <a:gdLst>
                  <a:gd name="connsiteX0" fmla="*/ 226828 w 226828"/>
                  <a:gd name="connsiteY0" fmla="*/ 0 h 205562"/>
                  <a:gd name="connsiteX1" fmla="*/ 0 w 226828"/>
                  <a:gd name="connsiteY1" fmla="*/ 205562 h 20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828" h="205562">
                    <a:moveTo>
                      <a:pt x="226828" y="0"/>
                    </a:moveTo>
                    <a:lnTo>
                      <a:pt x="0" y="205562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32"/>
              <p:cNvSpPr/>
              <p:nvPr/>
            </p:nvSpPr>
            <p:spPr>
              <a:xfrm>
                <a:off x="552893" y="5755758"/>
                <a:ext cx="248093" cy="21265"/>
              </a:xfrm>
              <a:custGeom>
                <a:avLst/>
                <a:gdLst>
                  <a:gd name="connsiteX0" fmla="*/ 248093 w 248093"/>
                  <a:gd name="connsiteY0" fmla="*/ 0 h 21265"/>
                  <a:gd name="connsiteX1" fmla="*/ 0 w 248093"/>
                  <a:gd name="connsiteY1" fmla="*/ 21265 h 21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8093" h="21265">
                    <a:moveTo>
                      <a:pt x="248093" y="0"/>
                    </a:moveTo>
                    <a:lnTo>
                      <a:pt x="0" y="21265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33"/>
              <p:cNvSpPr/>
              <p:nvPr/>
            </p:nvSpPr>
            <p:spPr>
              <a:xfrm>
                <a:off x="446567" y="5266660"/>
                <a:ext cx="333154" cy="293067"/>
              </a:xfrm>
              <a:custGeom>
                <a:avLst/>
                <a:gdLst>
                  <a:gd name="connsiteX0" fmla="*/ 333154 w 333154"/>
                  <a:gd name="connsiteY0" fmla="*/ 262270 h 293067"/>
                  <a:gd name="connsiteX1" fmla="*/ 191386 w 333154"/>
                  <a:gd name="connsiteY1" fmla="*/ 269359 h 293067"/>
                  <a:gd name="connsiteX2" fmla="*/ 0 w 333154"/>
                  <a:gd name="connsiteY2" fmla="*/ 0 h 29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3154" h="293067">
                    <a:moveTo>
                      <a:pt x="333154" y="262270"/>
                    </a:moveTo>
                    <a:cubicBezTo>
                      <a:pt x="290033" y="287670"/>
                      <a:pt x="246912" y="313071"/>
                      <a:pt x="191386" y="269359"/>
                    </a:cubicBezTo>
                    <a:cubicBezTo>
                      <a:pt x="135860" y="225647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>
              <a:xfrm>
                <a:off x="772633" y="4933507"/>
                <a:ext cx="127889" cy="248093"/>
              </a:xfrm>
              <a:custGeom>
                <a:avLst/>
                <a:gdLst>
                  <a:gd name="connsiteX0" fmla="*/ 28353 w 127889"/>
                  <a:gd name="connsiteY0" fmla="*/ 248093 h 248093"/>
                  <a:gd name="connsiteX1" fmla="*/ 127590 w 127889"/>
                  <a:gd name="connsiteY1" fmla="*/ 127591 h 248093"/>
                  <a:gd name="connsiteX2" fmla="*/ 0 w 127889"/>
                  <a:gd name="connsiteY2" fmla="*/ 0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889" h="248093">
                    <a:moveTo>
                      <a:pt x="28353" y="248093"/>
                    </a:moveTo>
                    <a:cubicBezTo>
                      <a:pt x="80334" y="208516"/>
                      <a:pt x="132315" y="168940"/>
                      <a:pt x="127590" y="127591"/>
                    </a:cubicBezTo>
                    <a:cubicBezTo>
                      <a:pt x="122865" y="86242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35"/>
              <p:cNvSpPr/>
              <p:nvPr/>
            </p:nvSpPr>
            <p:spPr>
              <a:xfrm>
                <a:off x="1098698" y="5059096"/>
                <a:ext cx="182033" cy="420216"/>
              </a:xfrm>
              <a:custGeom>
                <a:avLst/>
                <a:gdLst>
                  <a:gd name="connsiteX0" fmla="*/ 0 w 182033"/>
                  <a:gd name="connsiteY0" fmla="*/ 9090 h 420216"/>
                  <a:gd name="connsiteX1" fmla="*/ 120502 w 182033"/>
                  <a:gd name="connsiteY1" fmla="*/ 16178 h 420216"/>
                  <a:gd name="connsiteX2" fmla="*/ 177209 w 182033"/>
                  <a:gd name="connsiteY2" fmla="*/ 157946 h 420216"/>
                  <a:gd name="connsiteX3" fmla="*/ 0 w 182033"/>
                  <a:gd name="connsiteY3" fmla="*/ 420216 h 42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33" h="420216">
                    <a:moveTo>
                      <a:pt x="0" y="9090"/>
                    </a:moveTo>
                    <a:cubicBezTo>
                      <a:pt x="45483" y="229"/>
                      <a:pt x="90967" y="-8631"/>
                      <a:pt x="120502" y="16178"/>
                    </a:cubicBezTo>
                    <a:cubicBezTo>
                      <a:pt x="150037" y="40987"/>
                      <a:pt x="197293" y="90606"/>
                      <a:pt x="177209" y="157946"/>
                    </a:cubicBezTo>
                    <a:cubicBezTo>
                      <a:pt x="157125" y="225286"/>
                      <a:pt x="0" y="420216"/>
                      <a:pt x="0" y="4202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793898" y="5457918"/>
                <a:ext cx="297711" cy="42659"/>
              </a:xfrm>
              <a:custGeom>
                <a:avLst/>
                <a:gdLst>
                  <a:gd name="connsiteX0" fmla="*/ 0 w 297711"/>
                  <a:gd name="connsiteY0" fmla="*/ 42659 h 42659"/>
                  <a:gd name="connsiteX1" fmla="*/ 106325 w 297711"/>
                  <a:gd name="connsiteY1" fmla="*/ 129 h 42659"/>
                  <a:gd name="connsiteX2" fmla="*/ 297711 w 297711"/>
                  <a:gd name="connsiteY2" fmla="*/ 28482 h 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7711" h="42659">
                    <a:moveTo>
                      <a:pt x="0" y="42659"/>
                    </a:moveTo>
                    <a:cubicBezTo>
                      <a:pt x="28353" y="22575"/>
                      <a:pt x="56707" y="2492"/>
                      <a:pt x="106325" y="129"/>
                    </a:cubicBezTo>
                    <a:cubicBezTo>
                      <a:pt x="155943" y="-2234"/>
                      <a:pt x="297711" y="28482"/>
                      <a:pt x="297711" y="28482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37"/>
              <p:cNvSpPr/>
              <p:nvPr/>
            </p:nvSpPr>
            <p:spPr>
              <a:xfrm>
                <a:off x="829340" y="5650097"/>
                <a:ext cx="185278" cy="339577"/>
              </a:xfrm>
              <a:custGeom>
                <a:avLst/>
                <a:gdLst>
                  <a:gd name="connsiteX0" fmla="*/ 0 w 185278"/>
                  <a:gd name="connsiteY0" fmla="*/ 13512 h 339577"/>
                  <a:gd name="connsiteX1" fmla="*/ 163032 w 185278"/>
                  <a:gd name="connsiteY1" fmla="*/ 27689 h 339577"/>
                  <a:gd name="connsiteX2" fmla="*/ 170120 w 185278"/>
                  <a:gd name="connsiteY2" fmla="*/ 261605 h 339577"/>
                  <a:gd name="connsiteX3" fmla="*/ 35441 w 185278"/>
                  <a:gd name="connsiteY3" fmla="*/ 339577 h 33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278" h="339577">
                    <a:moveTo>
                      <a:pt x="0" y="13512"/>
                    </a:moveTo>
                    <a:cubicBezTo>
                      <a:pt x="67339" y="-74"/>
                      <a:pt x="134679" y="-13660"/>
                      <a:pt x="163032" y="27689"/>
                    </a:cubicBezTo>
                    <a:cubicBezTo>
                      <a:pt x="191385" y="69038"/>
                      <a:pt x="191385" y="209624"/>
                      <a:pt x="170120" y="261605"/>
                    </a:cubicBezTo>
                    <a:cubicBezTo>
                      <a:pt x="148855" y="313586"/>
                      <a:pt x="35441" y="339577"/>
                      <a:pt x="35441" y="339577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1020726" y="5833582"/>
                <a:ext cx="233916" cy="219888"/>
              </a:xfrm>
              <a:custGeom>
                <a:avLst/>
                <a:gdLst>
                  <a:gd name="connsiteX0" fmla="*/ 0 w 233916"/>
                  <a:gd name="connsiteY0" fmla="*/ 148 h 219888"/>
                  <a:gd name="connsiteX1" fmla="*/ 134679 w 233916"/>
                  <a:gd name="connsiteY1" fmla="*/ 35590 h 219888"/>
                  <a:gd name="connsiteX2" fmla="*/ 233916 w 233916"/>
                  <a:gd name="connsiteY2" fmla="*/ 219888 h 2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916" h="219888">
                    <a:moveTo>
                      <a:pt x="0" y="148"/>
                    </a:moveTo>
                    <a:cubicBezTo>
                      <a:pt x="47846" y="-443"/>
                      <a:pt x="95693" y="-1033"/>
                      <a:pt x="134679" y="35590"/>
                    </a:cubicBezTo>
                    <a:cubicBezTo>
                      <a:pt x="173665" y="72213"/>
                      <a:pt x="233916" y="219888"/>
                      <a:pt x="233916" y="21988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39"/>
              <p:cNvSpPr/>
              <p:nvPr/>
            </p:nvSpPr>
            <p:spPr>
              <a:xfrm>
                <a:off x="1176670" y="5380074"/>
                <a:ext cx="155944" cy="248093"/>
              </a:xfrm>
              <a:custGeom>
                <a:avLst/>
                <a:gdLst>
                  <a:gd name="connsiteX0" fmla="*/ 0 w 155944"/>
                  <a:gd name="connsiteY0" fmla="*/ 0 h 248093"/>
                  <a:gd name="connsiteX1" fmla="*/ 155944 w 155944"/>
                  <a:gd name="connsiteY1" fmla="*/ 248093 h 248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944" h="248093">
                    <a:moveTo>
                      <a:pt x="0" y="0"/>
                    </a:moveTo>
                    <a:lnTo>
                      <a:pt x="155944" y="248093"/>
                    </a:ln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40"/>
              <p:cNvSpPr/>
              <p:nvPr/>
            </p:nvSpPr>
            <p:spPr>
              <a:xfrm>
                <a:off x="1275907" y="5238307"/>
                <a:ext cx="290623" cy="109489"/>
              </a:xfrm>
              <a:custGeom>
                <a:avLst/>
                <a:gdLst>
                  <a:gd name="connsiteX0" fmla="*/ 0 w 290623"/>
                  <a:gd name="connsiteY0" fmla="*/ 0 h 109489"/>
                  <a:gd name="connsiteX1" fmla="*/ 113414 w 290623"/>
                  <a:gd name="connsiteY1" fmla="*/ 99237 h 109489"/>
                  <a:gd name="connsiteX2" fmla="*/ 290623 w 290623"/>
                  <a:gd name="connsiteY2" fmla="*/ 106326 h 10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23" h="109489">
                    <a:moveTo>
                      <a:pt x="0" y="0"/>
                    </a:moveTo>
                    <a:cubicBezTo>
                      <a:pt x="32488" y="40758"/>
                      <a:pt x="64977" y="81516"/>
                      <a:pt x="113414" y="99237"/>
                    </a:cubicBezTo>
                    <a:cubicBezTo>
                      <a:pt x="161851" y="116958"/>
                      <a:pt x="290623" y="106326"/>
                      <a:pt x="290623" y="10632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1254642" y="4735033"/>
                <a:ext cx="276446" cy="378290"/>
              </a:xfrm>
              <a:custGeom>
                <a:avLst/>
                <a:gdLst>
                  <a:gd name="connsiteX0" fmla="*/ 0 w 276446"/>
                  <a:gd name="connsiteY0" fmla="*/ 354418 h 378290"/>
                  <a:gd name="connsiteX1" fmla="*/ 85060 w 276446"/>
                  <a:gd name="connsiteY1" fmla="*/ 354418 h 378290"/>
                  <a:gd name="connsiteX2" fmla="*/ 241005 w 276446"/>
                  <a:gd name="connsiteY2" fmla="*/ 106325 h 378290"/>
                  <a:gd name="connsiteX3" fmla="*/ 276446 w 276446"/>
                  <a:gd name="connsiteY3" fmla="*/ 0 h 37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446" h="378290">
                    <a:moveTo>
                      <a:pt x="0" y="354418"/>
                    </a:moveTo>
                    <a:cubicBezTo>
                      <a:pt x="22446" y="375092"/>
                      <a:pt x="44893" y="395767"/>
                      <a:pt x="85060" y="354418"/>
                    </a:cubicBezTo>
                    <a:cubicBezTo>
                      <a:pt x="125228" y="313069"/>
                      <a:pt x="209107" y="165395"/>
                      <a:pt x="241005" y="106325"/>
                    </a:cubicBezTo>
                    <a:cubicBezTo>
                      <a:pt x="272903" y="47255"/>
                      <a:pt x="276446" y="0"/>
                      <a:pt x="276446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137532" y="4749209"/>
                <a:ext cx="280142" cy="212651"/>
              </a:xfrm>
              <a:custGeom>
                <a:avLst/>
                <a:gdLst>
                  <a:gd name="connsiteX0" fmla="*/ 10784 w 280142"/>
                  <a:gd name="connsiteY0" fmla="*/ 0 h 212651"/>
                  <a:gd name="connsiteX1" fmla="*/ 32049 w 280142"/>
                  <a:gd name="connsiteY1" fmla="*/ 113414 h 212651"/>
                  <a:gd name="connsiteX2" fmla="*/ 280142 w 280142"/>
                  <a:gd name="connsiteY2" fmla="*/ 212651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0142" h="212651">
                    <a:moveTo>
                      <a:pt x="10784" y="0"/>
                    </a:moveTo>
                    <a:cubicBezTo>
                      <a:pt x="-1030" y="38986"/>
                      <a:pt x="-12844" y="77972"/>
                      <a:pt x="32049" y="113414"/>
                    </a:cubicBezTo>
                    <a:cubicBezTo>
                      <a:pt x="76942" y="148856"/>
                      <a:pt x="280142" y="212651"/>
                      <a:pt x="280142" y="212651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842316" y="5538738"/>
                <a:ext cx="234812" cy="265929"/>
              </a:xfrm>
              <a:custGeom>
                <a:avLst/>
                <a:gdLst>
                  <a:gd name="connsiteX0" fmla="*/ 184958 w 234812"/>
                  <a:gd name="connsiteY0" fmla="*/ 259550 h 265929"/>
                  <a:gd name="connsiteX1" fmla="*/ 234577 w 234812"/>
                  <a:gd name="connsiteY1" fmla="*/ 146136 h 265929"/>
                  <a:gd name="connsiteX2" fmla="*/ 170782 w 234812"/>
                  <a:gd name="connsiteY2" fmla="*/ 4369 h 265929"/>
                  <a:gd name="connsiteX3" fmla="*/ 21926 w 234812"/>
                  <a:gd name="connsiteY3" fmla="*/ 53988 h 265929"/>
                  <a:gd name="connsiteX4" fmla="*/ 14837 w 234812"/>
                  <a:gd name="connsiteY4" fmla="*/ 231197 h 265929"/>
                  <a:gd name="connsiteX5" fmla="*/ 184958 w 234812"/>
                  <a:gd name="connsiteY5" fmla="*/ 259550 h 26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812" h="265929">
                    <a:moveTo>
                      <a:pt x="184958" y="259550"/>
                    </a:moveTo>
                    <a:cubicBezTo>
                      <a:pt x="221581" y="245373"/>
                      <a:pt x="236940" y="188666"/>
                      <a:pt x="234577" y="146136"/>
                    </a:cubicBezTo>
                    <a:cubicBezTo>
                      <a:pt x="232214" y="103606"/>
                      <a:pt x="206224" y="19727"/>
                      <a:pt x="170782" y="4369"/>
                    </a:cubicBezTo>
                    <a:cubicBezTo>
                      <a:pt x="135340" y="-10989"/>
                      <a:pt x="47917" y="16183"/>
                      <a:pt x="21926" y="53988"/>
                    </a:cubicBezTo>
                    <a:cubicBezTo>
                      <a:pt x="-4065" y="91793"/>
                      <a:pt x="-7609" y="198118"/>
                      <a:pt x="14837" y="231197"/>
                    </a:cubicBezTo>
                    <a:cubicBezTo>
                      <a:pt x="37283" y="264276"/>
                      <a:pt x="148335" y="273727"/>
                      <a:pt x="184958" y="259550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332614" y="5621079"/>
                <a:ext cx="235700" cy="318977"/>
              </a:xfrm>
              <a:custGeom>
                <a:avLst/>
                <a:gdLst>
                  <a:gd name="connsiteX0" fmla="*/ 99237 w 235700"/>
                  <a:gd name="connsiteY0" fmla="*/ 318977 h 318977"/>
                  <a:gd name="connsiteX1" fmla="*/ 219739 w 235700"/>
                  <a:gd name="connsiteY1" fmla="*/ 269358 h 318977"/>
                  <a:gd name="connsiteX2" fmla="*/ 219739 w 235700"/>
                  <a:gd name="connsiteY2" fmla="*/ 85061 h 318977"/>
                  <a:gd name="connsiteX3" fmla="*/ 85060 w 235700"/>
                  <a:gd name="connsiteY3" fmla="*/ 85061 h 318977"/>
                  <a:gd name="connsiteX4" fmla="*/ 0 w 235700"/>
                  <a:gd name="connsiteY4" fmla="*/ 0 h 31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700" h="318977">
                    <a:moveTo>
                      <a:pt x="99237" y="318977"/>
                    </a:moveTo>
                    <a:cubicBezTo>
                      <a:pt x="149446" y="313660"/>
                      <a:pt x="199655" y="308344"/>
                      <a:pt x="219739" y="269358"/>
                    </a:cubicBezTo>
                    <a:cubicBezTo>
                      <a:pt x="239823" y="230372"/>
                      <a:pt x="242186" y="115777"/>
                      <a:pt x="219739" y="85061"/>
                    </a:cubicBezTo>
                    <a:cubicBezTo>
                      <a:pt x="197293" y="54345"/>
                      <a:pt x="121683" y="99238"/>
                      <a:pt x="85060" y="85061"/>
                    </a:cubicBezTo>
                    <a:cubicBezTo>
                      <a:pt x="48437" y="70884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531088" y="5605113"/>
                <a:ext cx="311889" cy="86850"/>
              </a:xfrm>
              <a:custGeom>
                <a:avLst/>
                <a:gdLst>
                  <a:gd name="connsiteX0" fmla="*/ 0 w 311889"/>
                  <a:gd name="connsiteY0" fmla="*/ 86850 h 86850"/>
                  <a:gd name="connsiteX1" fmla="*/ 56707 w 311889"/>
                  <a:gd name="connsiteY1" fmla="*/ 1789 h 86850"/>
                  <a:gd name="connsiteX2" fmla="*/ 241005 w 311889"/>
                  <a:gd name="connsiteY2" fmla="*/ 30143 h 86850"/>
                  <a:gd name="connsiteX3" fmla="*/ 311889 w 311889"/>
                  <a:gd name="connsiteY3" fmla="*/ 44320 h 8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889" h="86850">
                    <a:moveTo>
                      <a:pt x="0" y="86850"/>
                    </a:moveTo>
                    <a:cubicBezTo>
                      <a:pt x="8270" y="49045"/>
                      <a:pt x="16540" y="11240"/>
                      <a:pt x="56707" y="1789"/>
                    </a:cubicBezTo>
                    <a:cubicBezTo>
                      <a:pt x="96874" y="-7662"/>
                      <a:pt x="198475" y="23054"/>
                      <a:pt x="241005" y="30143"/>
                    </a:cubicBezTo>
                    <a:cubicBezTo>
                      <a:pt x="283535" y="37232"/>
                      <a:pt x="311889" y="44320"/>
                      <a:pt x="311889" y="4432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734892" y="5755180"/>
                <a:ext cx="115173" cy="369173"/>
              </a:xfrm>
              <a:custGeom>
                <a:avLst/>
                <a:gdLst>
                  <a:gd name="connsiteX0" fmla="*/ 15936 w 115173"/>
                  <a:gd name="connsiteY0" fmla="*/ 369173 h 369173"/>
                  <a:gd name="connsiteX1" fmla="*/ 1759 w 115173"/>
                  <a:gd name="connsiteY1" fmla="*/ 213229 h 369173"/>
                  <a:gd name="connsiteX2" fmla="*/ 51378 w 115173"/>
                  <a:gd name="connsiteY2" fmla="*/ 28932 h 369173"/>
                  <a:gd name="connsiteX3" fmla="*/ 115173 w 115173"/>
                  <a:gd name="connsiteY3" fmla="*/ 578 h 36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173" h="369173">
                    <a:moveTo>
                      <a:pt x="15936" y="369173"/>
                    </a:moveTo>
                    <a:cubicBezTo>
                      <a:pt x="5894" y="319554"/>
                      <a:pt x="-4148" y="269936"/>
                      <a:pt x="1759" y="213229"/>
                    </a:cubicBezTo>
                    <a:cubicBezTo>
                      <a:pt x="7666" y="156522"/>
                      <a:pt x="32476" y="64374"/>
                      <a:pt x="51378" y="28932"/>
                    </a:cubicBezTo>
                    <a:cubicBezTo>
                      <a:pt x="70280" y="-6510"/>
                      <a:pt x="115173" y="578"/>
                      <a:pt x="115173" y="578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1566530" y="5330456"/>
                <a:ext cx="375684" cy="212651"/>
              </a:xfrm>
              <a:custGeom>
                <a:avLst/>
                <a:gdLst>
                  <a:gd name="connsiteX0" fmla="*/ 375684 w 375684"/>
                  <a:gd name="connsiteY0" fmla="*/ 212651 h 212651"/>
                  <a:gd name="connsiteX1" fmla="*/ 106326 w 375684"/>
                  <a:gd name="connsiteY1" fmla="*/ 148856 h 212651"/>
                  <a:gd name="connsiteX2" fmla="*/ 120503 w 375684"/>
                  <a:gd name="connsiteY2" fmla="*/ 35442 h 212651"/>
                  <a:gd name="connsiteX3" fmla="*/ 0 w 375684"/>
                  <a:gd name="connsiteY3" fmla="*/ 0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684" h="212651">
                    <a:moveTo>
                      <a:pt x="375684" y="212651"/>
                    </a:moveTo>
                    <a:cubicBezTo>
                      <a:pt x="262270" y="195521"/>
                      <a:pt x="148856" y="178391"/>
                      <a:pt x="106326" y="148856"/>
                    </a:cubicBezTo>
                    <a:cubicBezTo>
                      <a:pt x="63796" y="119321"/>
                      <a:pt x="138224" y="60251"/>
                      <a:pt x="120503" y="35442"/>
                    </a:cubicBezTo>
                    <a:cubicBezTo>
                      <a:pt x="102782" y="10633"/>
                      <a:pt x="0" y="0"/>
                      <a:pt x="0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1687033" y="5316240"/>
                <a:ext cx="538716" cy="319016"/>
              </a:xfrm>
              <a:custGeom>
                <a:avLst/>
                <a:gdLst>
                  <a:gd name="connsiteX0" fmla="*/ 0 w 538716"/>
                  <a:gd name="connsiteY0" fmla="*/ 49658 h 319016"/>
                  <a:gd name="connsiteX1" fmla="*/ 77972 w 538716"/>
                  <a:gd name="connsiteY1" fmla="*/ 39 h 319016"/>
                  <a:gd name="connsiteX2" fmla="*/ 283534 w 538716"/>
                  <a:gd name="connsiteY2" fmla="*/ 56746 h 319016"/>
                  <a:gd name="connsiteX3" fmla="*/ 432390 w 538716"/>
                  <a:gd name="connsiteY3" fmla="*/ 212690 h 319016"/>
                  <a:gd name="connsiteX4" fmla="*/ 538716 w 538716"/>
                  <a:gd name="connsiteY4" fmla="*/ 319016 h 31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716" h="319016">
                    <a:moveTo>
                      <a:pt x="0" y="49658"/>
                    </a:moveTo>
                    <a:cubicBezTo>
                      <a:pt x="15358" y="24258"/>
                      <a:pt x="30716" y="-1142"/>
                      <a:pt x="77972" y="39"/>
                    </a:cubicBezTo>
                    <a:cubicBezTo>
                      <a:pt x="125228" y="1220"/>
                      <a:pt x="224464" y="21304"/>
                      <a:pt x="283534" y="56746"/>
                    </a:cubicBezTo>
                    <a:cubicBezTo>
                      <a:pt x="342604" y="92188"/>
                      <a:pt x="389860" y="168978"/>
                      <a:pt x="432390" y="212690"/>
                    </a:cubicBezTo>
                    <a:cubicBezTo>
                      <a:pt x="474920" y="256402"/>
                      <a:pt x="506818" y="287709"/>
                      <a:pt x="538716" y="319016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>
                <a:off x="1729524" y="4919330"/>
                <a:ext cx="127629" cy="396949"/>
              </a:xfrm>
              <a:custGeom>
                <a:avLst/>
                <a:gdLst>
                  <a:gd name="connsiteX0" fmla="*/ 49657 w 127629"/>
                  <a:gd name="connsiteY0" fmla="*/ 396949 h 396949"/>
                  <a:gd name="connsiteX1" fmla="*/ 39 w 127629"/>
                  <a:gd name="connsiteY1" fmla="*/ 248093 h 396949"/>
                  <a:gd name="connsiteX2" fmla="*/ 56746 w 127629"/>
                  <a:gd name="connsiteY2" fmla="*/ 70884 h 396949"/>
                  <a:gd name="connsiteX3" fmla="*/ 127629 w 127629"/>
                  <a:gd name="connsiteY3" fmla="*/ 0 h 3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29" h="396949">
                    <a:moveTo>
                      <a:pt x="49657" y="396949"/>
                    </a:moveTo>
                    <a:cubicBezTo>
                      <a:pt x="24257" y="349693"/>
                      <a:pt x="-1142" y="302437"/>
                      <a:pt x="39" y="248093"/>
                    </a:cubicBezTo>
                    <a:cubicBezTo>
                      <a:pt x="1220" y="193749"/>
                      <a:pt x="35481" y="112233"/>
                      <a:pt x="56746" y="70884"/>
                    </a:cubicBezTo>
                    <a:cubicBezTo>
                      <a:pt x="78011" y="29535"/>
                      <a:pt x="127629" y="0"/>
                      <a:pt x="127629" y="0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2952883" y="2368379"/>
              <a:ext cx="1243479" cy="1219947"/>
              <a:chOff x="4512757" y="4555896"/>
              <a:chExt cx="1905000" cy="1905000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4512757" y="4555896"/>
                <a:ext cx="1905000" cy="1905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003380" y="511332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965775" y="5402289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793583" y="521822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544199" y="481446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506594" y="5103428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364087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233461" y="538249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4946472" y="526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457112" y="536270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916295" y="553687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5777749" y="5825842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5609513" y="5811987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4988036" y="615835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5140436" y="51529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649582" y="5457704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801982" y="58238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5168139" y="597626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267097" y="5718960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316" t="8669" r="52883" b="25846"/>
            <a:stretch/>
          </p:blipFill>
          <p:spPr>
            <a:xfrm>
              <a:off x="8257616" y="2327329"/>
              <a:ext cx="1383926" cy="1260997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54035" y="2365495"/>
              <a:ext cx="1247600" cy="1243007"/>
            </a:xfrm>
            <a:prstGeom prst="rect">
              <a:avLst/>
            </a:prstGeom>
          </p:spPr>
        </p:pic>
        <p:grpSp>
          <p:nvGrpSpPr>
            <p:cNvPr id="91" name="Group 90"/>
            <p:cNvGrpSpPr/>
            <p:nvPr/>
          </p:nvGrpSpPr>
          <p:grpSpPr>
            <a:xfrm>
              <a:off x="1635644" y="2362188"/>
              <a:ext cx="1410092" cy="1323439"/>
              <a:chOff x="5193507" y="1662241"/>
              <a:chExt cx="1211376" cy="1147068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4246045" y="2366415"/>
              <a:ext cx="1410092" cy="1323439"/>
              <a:chOff x="5193507" y="1662241"/>
              <a:chExt cx="1211376" cy="1147068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5193507" y="1662241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226501" y="1662241"/>
                <a:ext cx="1178382" cy="114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Pop Male  Fem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3800 1900 1900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3600 1800 1800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3200 1600 1600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2800 1400 1400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2600 1300 1300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2400 1200 1200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2200 1100 1100</a:t>
                </a: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5591361" y="2367958"/>
              <a:ext cx="1262504" cy="1238612"/>
              <a:chOff x="245586" y="4747538"/>
              <a:chExt cx="1085938" cy="1074883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245586" y="4747538"/>
                <a:ext cx="1085938" cy="107488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331830" y="4952248"/>
                <a:ext cx="788872" cy="806621"/>
              </a:xfrm>
              <a:custGeom>
                <a:avLst/>
                <a:gdLst>
                  <a:gd name="connsiteX0" fmla="*/ 0 w 788872"/>
                  <a:gd name="connsiteY0" fmla="*/ 806621 h 806621"/>
                  <a:gd name="connsiteX1" fmla="*/ 36576 w 788872"/>
                  <a:gd name="connsiteY1" fmla="*/ 632885 h 806621"/>
                  <a:gd name="connsiteX2" fmla="*/ 146304 w 788872"/>
                  <a:gd name="connsiteY2" fmla="*/ 532301 h 806621"/>
                  <a:gd name="connsiteX3" fmla="*/ 310896 w 788872"/>
                  <a:gd name="connsiteY3" fmla="*/ 468293 h 806621"/>
                  <a:gd name="connsiteX4" fmla="*/ 512064 w 788872"/>
                  <a:gd name="connsiteY4" fmla="*/ 395141 h 806621"/>
                  <a:gd name="connsiteX5" fmla="*/ 694944 w 788872"/>
                  <a:gd name="connsiteY5" fmla="*/ 230549 h 806621"/>
                  <a:gd name="connsiteX6" fmla="*/ 777240 w 788872"/>
                  <a:gd name="connsiteY6" fmla="*/ 20237 h 806621"/>
                  <a:gd name="connsiteX7" fmla="*/ 786384 w 788872"/>
                  <a:gd name="connsiteY7" fmla="*/ 20237 h 806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8872" h="806621">
                    <a:moveTo>
                      <a:pt x="0" y="806621"/>
                    </a:moveTo>
                    <a:cubicBezTo>
                      <a:pt x="6096" y="742613"/>
                      <a:pt x="12192" y="678605"/>
                      <a:pt x="36576" y="632885"/>
                    </a:cubicBezTo>
                    <a:cubicBezTo>
                      <a:pt x="60960" y="587165"/>
                      <a:pt x="100584" y="559733"/>
                      <a:pt x="146304" y="532301"/>
                    </a:cubicBezTo>
                    <a:cubicBezTo>
                      <a:pt x="192024" y="504869"/>
                      <a:pt x="249936" y="491153"/>
                      <a:pt x="310896" y="468293"/>
                    </a:cubicBezTo>
                    <a:cubicBezTo>
                      <a:pt x="371856" y="445433"/>
                      <a:pt x="448056" y="434765"/>
                      <a:pt x="512064" y="395141"/>
                    </a:cubicBezTo>
                    <a:cubicBezTo>
                      <a:pt x="576072" y="355517"/>
                      <a:pt x="650748" y="293033"/>
                      <a:pt x="694944" y="230549"/>
                    </a:cubicBezTo>
                    <a:cubicBezTo>
                      <a:pt x="739140" y="168065"/>
                      <a:pt x="762000" y="55289"/>
                      <a:pt x="777240" y="20237"/>
                    </a:cubicBezTo>
                    <a:cubicBezTo>
                      <a:pt x="792480" y="-14815"/>
                      <a:pt x="789432" y="2711"/>
                      <a:pt x="786384" y="20237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417991" y="5036493"/>
                <a:ext cx="78431" cy="585216"/>
              </a:xfrm>
              <a:custGeom>
                <a:avLst/>
                <a:gdLst>
                  <a:gd name="connsiteX0" fmla="*/ 78431 w 78431"/>
                  <a:gd name="connsiteY0" fmla="*/ 585216 h 585216"/>
                  <a:gd name="connsiteX1" fmla="*/ 60143 w 78431"/>
                  <a:gd name="connsiteY1" fmla="*/ 521208 h 585216"/>
                  <a:gd name="connsiteX2" fmla="*/ 5279 w 78431"/>
                  <a:gd name="connsiteY2" fmla="*/ 411480 h 585216"/>
                  <a:gd name="connsiteX3" fmla="*/ 5279 w 78431"/>
                  <a:gd name="connsiteY3" fmla="*/ 310896 h 585216"/>
                  <a:gd name="connsiteX4" fmla="*/ 32711 w 78431"/>
                  <a:gd name="connsiteY4" fmla="*/ 219456 h 585216"/>
                  <a:gd name="connsiteX5" fmla="*/ 60143 w 78431"/>
                  <a:gd name="connsiteY5" fmla="*/ 82296 h 585216"/>
                  <a:gd name="connsiteX6" fmla="*/ 50999 w 78431"/>
                  <a:gd name="connsiteY6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1" h="585216">
                    <a:moveTo>
                      <a:pt x="78431" y="585216"/>
                    </a:moveTo>
                    <a:cubicBezTo>
                      <a:pt x="75383" y="567690"/>
                      <a:pt x="72335" y="550164"/>
                      <a:pt x="60143" y="521208"/>
                    </a:cubicBezTo>
                    <a:cubicBezTo>
                      <a:pt x="47951" y="492252"/>
                      <a:pt x="14423" y="446532"/>
                      <a:pt x="5279" y="411480"/>
                    </a:cubicBezTo>
                    <a:cubicBezTo>
                      <a:pt x="-3865" y="376428"/>
                      <a:pt x="707" y="342900"/>
                      <a:pt x="5279" y="310896"/>
                    </a:cubicBezTo>
                    <a:cubicBezTo>
                      <a:pt x="9851" y="278892"/>
                      <a:pt x="23567" y="257556"/>
                      <a:pt x="32711" y="219456"/>
                    </a:cubicBezTo>
                    <a:cubicBezTo>
                      <a:pt x="41855" y="181356"/>
                      <a:pt x="57095" y="118872"/>
                      <a:pt x="60143" y="82296"/>
                    </a:cubicBezTo>
                    <a:cubicBezTo>
                      <a:pt x="63191" y="45720"/>
                      <a:pt x="50999" y="0"/>
                      <a:pt x="50999" y="0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414126" y="5247360"/>
                <a:ext cx="676656" cy="255477"/>
              </a:xfrm>
              <a:custGeom>
                <a:avLst/>
                <a:gdLst>
                  <a:gd name="connsiteX0" fmla="*/ 676656 w 676656"/>
                  <a:gd name="connsiteY0" fmla="*/ 255477 h 255477"/>
                  <a:gd name="connsiteX1" fmla="*/ 566928 w 676656"/>
                  <a:gd name="connsiteY1" fmla="*/ 127461 h 255477"/>
                  <a:gd name="connsiteX2" fmla="*/ 512064 w 676656"/>
                  <a:gd name="connsiteY2" fmla="*/ 45165 h 255477"/>
                  <a:gd name="connsiteX3" fmla="*/ 365760 w 676656"/>
                  <a:gd name="connsiteY3" fmla="*/ 17733 h 255477"/>
                  <a:gd name="connsiteX4" fmla="*/ 173736 w 676656"/>
                  <a:gd name="connsiteY4" fmla="*/ 8589 h 255477"/>
                  <a:gd name="connsiteX5" fmla="*/ 0 w 676656"/>
                  <a:gd name="connsiteY5" fmla="*/ 145749 h 2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656" h="255477">
                    <a:moveTo>
                      <a:pt x="676656" y="255477"/>
                    </a:moveTo>
                    <a:cubicBezTo>
                      <a:pt x="635508" y="208995"/>
                      <a:pt x="594360" y="162513"/>
                      <a:pt x="566928" y="127461"/>
                    </a:cubicBezTo>
                    <a:cubicBezTo>
                      <a:pt x="539496" y="92409"/>
                      <a:pt x="545592" y="63453"/>
                      <a:pt x="512064" y="45165"/>
                    </a:cubicBezTo>
                    <a:cubicBezTo>
                      <a:pt x="478536" y="26877"/>
                      <a:pt x="422148" y="23829"/>
                      <a:pt x="365760" y="17733"/>
                    </a:cubicBezTo>
                    <a:cubicBezTo>
                      <a:pt x="309372" y="11637"/>
                      <a:pt x="234696" y="-12747"/>
                      <a:pt x="173736" y="8589"/>
                    </a:cubicBezTo>
                    <a:cubicBezTo>
                      <a:pt x="112776" y="29925"/>
                      <a:pt x="0" y="145749"/>
                      <a:pt x="0" y="14574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633494" y="5067964"/>
                <a:ext cx="512152" cy="468528"/>
              </a:xfrm>
              <a:custGeom>
                <a:avLst/>
                <a:gdLst>
                  <a:gd name="connsiteX0" fmla="*/ 512152 w 512152"/>
                  <a:gd name="connsiteY0" fmla="*/ 69113 h 468528"/>
                  <a:gd name="connsiteX1" fmla="*/ 411568 w 512152"/>
                  <a:gd name="connsiteY1" fmla="*/ 41681 h 468528"/>
                  <a:gd name="connsiteX2" fmla="*/ 329272 w 512152"/>
                  <a:gd name="connsiteY2" fmla="*/ 32537 h 468528"/>
                  <a:gd name="connsiteX3" fmla="*/ 173824 w 512152"/>
                  <a:gd name="connsiteY3" fmla="*/ 14249 h 468528"/>
                  <a:gd name="connsiteX4" fmla="*/ 45808 w 512152"/>
                  <a:gd name="connsiteY4" fmla="*/ 14249 h 468528"/>
                  <a:gd name="connsiteX5" fmla="*/ 88 w 512152"/>
                  <a:gd name="connsiteY5" fmla="*/ 197129 h 468528"/>
                  <a:gd name="connsiteX6" fmla="*/ 54952 w 512152"/>
                  <a:gd name="connsiteY6" fmla="*/ 361721 h 468528"/>
                  <a:gd name="connsiteX7" fmla="*/ 91528 w 512152"/>
                  <a:gd name="connsiteY7" fmla="*/ 453161 h 468528"/>
                  <a:gd name="connsiteX8" fmla="*/ 91528 w 512152"/>
                  <a:gd name="connsiteY8" fmla="*/ 462305 h 468528"/>
                  <a:gd name="connsiteX9" fmla="*/ 246976 w 512152"/>
                  <a:gd name="connsiteY9" fmla="*/ 389153 h 468528"/>
                  <a:gd name="connsiteX10" fmla="*/ 347560 w 512152"/>
                  <a:gd name="connsiteY10" fmla="*/ 325145 h 468528"/>
                  <a:gd name="connsiteX11" fmla="*/ 439000 w 512152"/>
                  <a:gd name="connsiteY11" fmla="*/ 233705 h 468528"/>
                  <a:gd name="connsiteX12" fmla="*/ 457288 w 512152"/>
                  <a:gd name="connsiteY12" fmla="*/ 197129 h 46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2152" h="468528">
                    <a:moveTo>
                      <a:pt x="512152" y="69113"/>
                    </a:moveTo>
                    <a:cubicBezTo>
                      <a:pt x="477100" y="58445"/>
                      <a:pt x="442048" y="47777"/>
                      <a:pt x="411568" y="41681"/>
                    </a:cubicBezTo>
                    <a:cubicBezTo>
                      <a:pt x="381088" y="35585"/>
                      <a:pt x="329272" y="32537"/>
                      <a:pt x="329272" y="32537"/>
                    </a:cubicBezTo>
                    <a:cubicBezTo>
                      <a:pt x="289648" y="27965"/>
                      <a:pt x="221068" y="17297"/>
                      <a:pt x="173824" y="14249"/>
                    </a:cubicBezTo>
                    <a:cubicBezTo>
                      <a:pt x="126580" y="11201"/>
                      <a:pt x="74764" y="-16231"/>
                      <a:pt x="45808" y="14249"/>
                    </a:cubicBezTo>
                    <a:cubicBezTo>
                      <a:pt x="16852" y="44729"/>
                      <a:pt x="-1436" y="139217"/>
                      <a:pt x="88" y="197129"/>
                    </a:cubicBezTo>
                    <a:cubicBezTo>
                      <a:pt x="1612" y="255041"/>
                      <a:pt x="39712" y="319049"/>
                      <a:pt x="54952" y="361721"/>
                    </a:cubicBezTo>
                    <a:cubicBezTo>
                      <a:pt x="70192" y="404393"/>
                      <a:pt x="85432" y="436397"/>
                      <a:pt x="91528" y="453161"/>
                    </a:cubicBezTo>
                    <a:cubicBezTo>
                      <a:pt x="97624" y="469925"/>
                      <a:pt x="65620" y="472973"/>
                      <a:pt x="91528" y="462305"/>
                    </a:cubicBezTo>
                    <a:cubicBezTo>
                      <a:pt x="117436" y="451637"/>
                      <a:pt x="204304" y="412013"/>
                      <a:pt x="246976" y="389153"/>
                    </a:cubicBezTo>
                    <a:cubicBezTo>
                      <a:pt x="289648" y="366293"/>
                      <a:pt x="315556" y="351053"/>
                      <a:pt x="347560" y="325145"/>
                    </a:cubicBezTo>
                    <a:cubicBezTo>
                      <a:pt x="379564" y="299237"/>
                      <a:pt x="420712" y="255041"/>
                      <a:pt x="439000" y="233705"/>
                    </a:cubicBezTo>
                    <a:cubicBezTo>
                      <a:pt x="457288" y="212369"/>
                      <a:pt x="457288" y="197129"/>
                      <a:pt x="457288" y="197129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94" name="Rectangle 93"/>
            <p:cNvSpPr/>
            <p:nvPr/>
          </p:nvSpPr>
          <p:spPr>
            <a:xfrm>
              <a:off x="0" y="3685546"/>
              <a:ext cx="1576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Admin boundaries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902466" y="3676824"/>
              <a:ext cx="1376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Populated places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553127" y="3685546"/>
              <a:ext cx="14262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Population figures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166358" y="3703613"/>
              <a:ext cx="13437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Caseload figures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489524" y="3739912"/>
              <a:ext cx="1464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Transport</a:t>
              </a:r>
              <a:endPara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853865" y="3706884"/>
              <a:ext cx="134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Hydrology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297779" y="3703613"/>
              <a:ext cx="1478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venir Book" charset="0"/>
                  <a:ea typeface="Avenir Book" charset="0"/>
                  <a:cs typeface="Avenir Book" charset="0"/>
                </a:rPr>
                <a:t>Elevation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278195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Two ‘Core CODs’ under revised guidance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6075821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IASC Guidance on CODs, 2010</a:t>
            </a:r>
            <a:endParaRPr lang="en-US" i="1" dirty="0">
              <a:solidFill>
                <a:prstClr val="black">
                  <a:lumMod val="50000"/>
                  <a:lumOff val="50000"/>
                </a:prst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33104" y="2233161"/>
            <a:ext cx="1551439" cy="146140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17016" y="2235119"/>
            <a:ext cx="1551439" cy="146140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91020" y="2235118"/>
            <a:ext cx="1551439" cy="146140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33517" y="2242205"/>
            <a:ext cx="1551439" cy="146140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22391" y="2251238"/>
            <a:ext cx="1551439" cy="14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35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3385</Words>
  <Application>Microsoft Office PowerPoint</Application>
  <PresentationFormat>Widescreen</PresentationFormat>
  <Paragraphs>766</Paragraphs>
  <Slides>41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Avenir Book</vt:lpstr>
      <vt:lpstr>Arial</vt:lpstr>
      <vt:lpstr>Calibri</vt:lpstr>
      <vt:lpstr>Calibri Light</vt:lpstr>
      <vt:lpstr>Courier New</vt:lpstr>
      <vt:lpstr>1_Office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MACKINNON</dc:creator>
  <cp:lastModifiedBy>MACKINNON</cp:lastModifiedBy>
  <cp:revision>2</cp:revision>
  <dcterms:created xsi:type="dcterms:W3CDTF">2020-07-22T14:40:11Z</dcterms:created>
  <dcterms:modified xsi:type="dcterms:W3CDTF">2020-07-22T14:41:12Z</dcterms:modified>
</cp:coreProperties>
</file>