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31"/>
  </p:notesMasterIdLst>
  <p:sldIdLst>
    <p:sldId id="256" r:id="rId5"/>
    <p:sldId id="281" r:id="rId6"/>
    <p:sldId id="280" r:id="rId7"/>
    <p:sldId id="279" r:id="rId8"/>
    <p:sldId id="257" r:id="rId9"/>
    <p:sldId id="258" r:id="rId10"/>
    <p:sldId id="259" r:id="rId11"/>
    <p:sldId id="260" r:id="rId12"/>
    <p:sldId id="264" r:id="rId13"/>
    <p:sldId id="265" r:id="rId14"/>
    <p:sldId id="266" r:id="rId15"/>
    <p:sldId id="271" r:id="rId16"/>
    <p:sldId id="269" r:id="rId17"/>
    <p:sldId id="261" r:id="rId18"/>
    <p:sldId id="262" r:id="rId19"/>
    <p:sldId id="267" r:id="rId20"/>
    <p:sldId id="268" r:id="rId21"/>
    <p:sldId id="275" r:id="rId22"/>
    <p:sldId id="276" r:id="rId23"/>
    <p:sldId id="273" r:id="rId24"/>
    <p:sldId id="272" r:id="rId25"/>
    <p:sldId id="274" r:id="rId26"/>
    <p:sldId id="277" r:id="rId27"/>
    <p:sldId id="278" r:id="rId28"/>
    <p:sldId id="270" r:id="rId29"/>
    <p:sldId id="263" r:id="rId30"/>
  </p:sldIdLst>
  <p:sldSz cx="10693400" cy="7562850"/>
  <p:notesSz cx="10693400" cy="7562850"/>
  <p:embeddedFontLst>
    <p:embeddedFont>
      <p:font typeface="Calibri" panose="020F0502020204030204" pitchFamily="34" charset="0"/>
      <p:regular r:id="rId32"/>
      <p:bold r:id="rId33"/>
      <p:italic r:id="rId34"/>
      <p:boldItalic r:id="rId35"/>
    </p:embeddedFont>
    <p:embeddedFont>
      <p:font typeface="Roboto" panose="02000000000000000000" pitchFamily="2" charset="0"/>
      <p:regular r:id="rId36"/>
      <p:bold r:id="rId37"/>
      <p:italic r:id="rId38"/>
      <p:boldItalic r:id="rId39"/>
    </p:embeddedFont>
    <p:embeddedFont>
      <p:font typeface="Roboto Slab" panose="020B0604020202020204" charset="0"/>
      <p:regular r:id="rId40"/>
      <p:bold r:id="rId41"/>
    </p:embeddedFont>
  </p:embeddedFontLst>
  <p:defaultTex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7" orient="horz" pos="4302" userDrawn="1">
          <p15:clr>
            <a:srgbClr val="A4A3A4"/>
          </p15:clr>
        </p15:guide>
        <p15:guide id="14" pos="3368" userDrawn="1">
          <p15:clr>
            <a:srgbClr val="A4A3A4"/>
          </p15:clr>
        </p15:guide>
        <p15:guide id="15" orient="horz" pos="238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8FDE"/>
    <a:srgbClr val="D4E5F7"/>
    <a:srgbClr val="1443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0AC430-7080-4FE2-94C7-BEA04B3BCECB}" v="7" dt="2022-07-28T05:47:49.950"/>
    <p1510:client id="{A5BAA195-41CF-4B59-8A59-B160ECD164BF}" v="83" dt="2022-07-27T12:54:37.954"/>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2735" autoAdjust="0"/>
  </p:normalViewPr>
  <p:slideViewPr>
    <p:cSldViewPr>
      <p:cViewPr varScale="1">
        <p:scale>
          <a:sx n="53" d="100"/>
          <a:sy n="53" d="100"/>
        </p:scale>
        <p:origin x="1400" y="44"/>
      </p:cViewPr>
      <p:guideLst>
        <p:guide orient="horz" pos="4302"/>
        <p:guide pos="3368"/>
        <p:guide orient="horz" pos="2382"/>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8.fntdata"/><Relationship Id="rId21" Type="http://schemas.openxmlformats.org/officeDocument/2006/relationships/slide" Target="slides/slide17.xml"/><Relationship Id="rId34" Type="http://schemas.openxmlformats.org/officeDocument/2006/relationships/font" Target="fonts/font3.fntdata"/><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5.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4.fntdata"/><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2.fntdata"/><Relationship Id="rId38" Type="http://schemas.openxmlformats.org/officeDocument/2006/relationships/font" Target="fonts/font7.fntdata"/><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font" Target="fonts/font10.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3D7BE4-98B4-4276-8169-17CE589F611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FR"/>
        </a:p>
      </dgm:t>
    </dgm:pt>
    <dgm:pt modelId="{D20578B1-DB2A-4CA0-9258-857CB29D2948}">
      <dgm:prSet phldrT="[Texte]"/>
      <dgm:spPr/>
      <dgm:t>
        <a:bodyPr/>
        <a:lstStyle/>
        <a:p>
          <a:pPr>
            <a:buFont typeface="+mj-lt"/>
            <a:buAutoNum type="arabicPeriod"/>
          </a:pPr>
          <a:r>
            <a:rPr lang="en-GB" dirty="0"/>
            <a:t>1. Data on impact of flooding will be collected by the flood focal points in the IM, PCR and PI units as follows:</a:t>
          </a:r>
          <a:endParaRPr lang="fr-FR" dirty="0"/>
        </a:p>
      </dgm:t>
    </dgm:pt>
    <dgm:pt modelId="{988A8E72-62E1-4D4E-BB68-B85B8EFF4790}" type="parTrans" cxnId="{0B7D811F-05F4-4312-9449-A7FFB2AFF045}">
      <dgm:prSet/>
      <dgm:spPr/>
      <dgm:t>
        <a:bodyPr/>
        <a:lstStyle/>
        <a:p>
          <a:endParaRPr lang="fr-FR"/>
        </a:p>
      </dgm:t>
    </dgm:pt>
    <dgm:pt modelId="{17F02210-81B4-451E-8B95-340260074C0E}" type="sibTrans" cxnId="{0B7D811F-05F4-4312-9449-A7FFB2AFF045}">
      <dgm:prSet/>
      <dgm:spPr/>
      <dgm:t>
        <a:bodyPr/>
        <a:lstStyle/>
        <a:p>
          <a:endParaRPr lang="fr-FR"/>
        </a:p>
      </dgm:t>
    </dgm:pt>
    <dgm:pt modelId="{6196FC92-8746-4298-A426-3CA7468710D9}">
      <dgm:prSet/>
      <dgm:spPr/>
      <dgm:t>
        <a:bodyPr/>
        <a:lstStyle/>
        <a:p>
          <a:pPr>
            <a:lnSpc>
              <a:spcPct val="100000"/>
            </a:lnSpc>
            <a:spcBef>
              <a:spcPts val="0"/>
            </a:spcBef>
            <a:buFont typeface="+mj-lt"/>
            <a:buAutoNum type="alphaLcPeriod"/>
          </a:pPr>
          <a:r>
            <a:rPr lang="en-GB" dirty="0"/>
            <a:t>The PI flood monitoring focal point shares information related to flooding as reported in the weekly and daily operational updates (</a:t>
          </a:r>
          <a:r>
            <a:rPr lang="en-GB" dirty="0" err="1"/>
            <a:t>DoU</a:t>
          </a:r>
          <a:r>
            <a:rPr lang="en-GB" dirty="0"/>
            <a:t>)</a:t>
          </a:r>
          <a:endParaRPr lang="fr-FR" dirty="0"/>
        </a:p>
      </dgm:t>
    </dgm:pt>
    <dgm:pt modelId="{DDB48ACE-F1CE-40AA-9825-493B2725189A}" type="parTrans" cxnId="{4C3EA557-B83B-4631-ABD9-67C6EF1B8700}">
      <dgm:prSet/>
      <dgm:spPr/>
      <dgm:t>
        <a:bodyPr/>
        <a:lstStyle/>
        <a:p>
          <a:endParaRPr lang="fr-FR"/>
        </a:p>
      </dgm:t>
    </dgm:pt>
    <dgm:pt modelId="{A2C4E669-E1BF-434C-80BE-D42CD81D81D1}" type="sibTrans" cxnId="{4C3EA557-B83B-4631-ABD9-67C6EF1B8700}">
      <dgm:prSet/>
      <dgm:spPr/>
      <dgm:t>
        <a:bodyPr/>
        <a:lstStyle/>
        <a:p>
          <a:endParaRPr lang="fr-FR"/>
        </a:p>
      </dgm:t>
    </dgm:pt>
    <dgm:pt modelId="{0ECB705D-E2FF-41CE-B9D9-5770EF8299C2}">
      <dgm:prSet/>
      <dgm:spPr/>
      <dgm:t>
        <a:bodyPr/>
        <a:lstStyle/>
        <a:p>
          <a:pPr>
            <a:lnSpc>
              <a:spcPct val="100000"/>
            </a:lnSpc>
            <a:spcBef>
              <a:spcPts val="0"/>
            </a:spcBef>
            <a:buFont typeface="+mj-lt"/>
            <a:buAutoNum type="alphaLcPeriod"/>
          </a:pPr>
          <a:r>
            <a:rPr lang="en-GB"/>
            <a:t>The IM flood monitoring focal point collects data for countries where we have OCHA Country Offices</a:t>
          </a:r>
          <a:endParaRPr lang="fr-FR"/>
        </a:p>
      </dgm:t>
    </dgm:pt>
    <dgm:pt modelId="{72BEB769-92B2-401E-B317-4C7BEA392269}" type="parTrans" cxnId="{E275CE36-704D-4CBF-AC3B-BA850FC9F8C4}">
      <dgm:prSet/>
      <dgm:spPr/>
      <dgm:t>
        <a:bodyPr/>
        <a:lstStyle/>
        <a:p>
          <a:endParaRPr lang="fr-FR"/>
        </a:p>
      </dgm:t>
    </dgm:pt>
    <dgm:pt modelId="{9C972158-CCBA-4F45-A10F-80A0CD4BDB64}" type="sibTrans" cxnId="{E275CE36-704D-4CBF-AC3B-BA850FC9F8C4}">
      <dgm:prSet/>
      <dgm:spPr/>
      <dgm:t>
        <a:bodyPr/>
        <a:lstStyle/>
        <a:p>
          <a:endParaRPr lang="fr-FR"/>
        </a:p>
      </dgm:t>
    </dgm:pt>
    <dgm:pt modelId="{CD43D9FF-AFA8-46E6-9A42-4B9CE1AB8066}">
      <dgm:prSet/>
      <dgm:spPr/>
      <dgm:t>
        <a:bodyPr/>
        <a:lstStyle/>
        <a:p>
          <a:pPr>
            <a:lnSpc>
              <a:spcPct val="100000"/>
            </a:lnSpc>
            <a:spcBef>
              <a:spcPts val="0"/>
            </a:spcBef>
            <a:buFont typeface="+mj-lt"/>
            <a:buAutoNum type="alphaLcPeriod"/>
          </a:pPr>
          <a:r>
            <a:rPr lang="en-GB" dirty="0"/>
            <a:t>PCR flood monitoring focal point collects data for non-OCHA countries and shares with IM flood monitoring focal point for verification</a:t>
          </a:r>
          <a:endParaRPr lang="fr-FR" dirty="0"/>
        </a:p>
      </dgm:t>
    </dgm:pt>
    <dgm:pt modelId="{013CFC02-A076-4A83-8ED5-960ACB8006BB}" type="parTrans" cxnId="{E2955BA3-59C4-418C-B53C-CA845F5E0B99}">
      <dgm:prSet/>
      <dgm:spPr/>
      <dgm:t>
        <a:bodyPr/>
        <a:lstStyle/>
        <a:p>
          <a:endParaRPr lang="fr-FR"/>
        </a:p>
      </dgm:t>
    </dgm:pt>
    <dgm:pt modelId="{A7CB5705-D85E-4674-BFD4-D68BC3474CBA}" type="sibTrans" cxnId="{E2955BA3-59C4-418C-B53C-CA845F5E0B99}">
      <dgm:prSet/>
      <dgm:spPr/>
      <dgm:t>
        <a:bodyPr/>
        <a:lstStyle/>
        <a:p>
          <a:endParaRPr lang="fr-FR"/>
        </a:p>
      </dgm:t>
    </dgm:pt>
    <dgm:pt modelId="{E94E4293-BD37-4639-AFC0-FD61C3D93734}">
      <dgm:prSet/>
      <dgm:spPr/>
      <dgm:t>
        <a:bodyPr/>
        <a:lstStyle/>
        <a:p>
          <a:pPr>
            <a:buFont typeface="+mj-lt"/>
            <a:buAutoNum type="arabicPeriod"/>
          </a:pPr>
          <a:r>
            <a:rPr lang="en-GB" dirty="0"/>
            <a:t>2. PCR flood monitoring focal point is responsible for collecting information on response and funding. When requesting data on the impact of flooding from OCHA Country offices, the IM flood monitoring focal point will also request response-related data.</a:t>
          </a:r>
          <a:endParaRPr lang="fr-FR" dirty="0"/>
        </a:p>
      </dgm:t>
    </dgm:pt>
    <dgm:pt modelId="{4B393845-7001-4FAD-9BE0-850BBD2F981C}" type="parTrans" cxnId="{B16FD2D1-B5F1-4D72-8E94-C992226AE47C}">
      <dgm:prSet/>
      <dgm:spPr/>
      <dgm:t>
        <a:bodyPr/>
        <a:lstStyle/>
        <a:p>
          <a:endParaRPr lang="fr-FR"/>
        </a:p>
      </dgm:t>
    </dgm:pt>
    <dgm:pt modelId="{AF04A173-0C46-4D9D-9789-0B93F8D5A9D5}" type="sibTrans" cxnId="{B16FD2D1-B5F1-4D72-8E94-C992226AE47C}">
      <dgm:prSet/>
      <dgm:spPr/>
      <dgm:t>
        <a:bodyPr/>
        <a:lstStyle/>
        <a:p>
          <a:endParaRPr lang="fr-FR"/>
        </a:p>
      </dgm:t>
    </dgm:pt>
    <dgm:pt modelId="{32C83975-794E-4005-BA1F-6DA09FA12F3A}">
      <dgm:prSet/>
      <dgm:spPr/>
      <dgm:t>
        <a:bodyPr/>
        <a:lstStyle/>
        <a:p>
          <a:pPr>
            <a:buFont typeface="+mj-lt"/>
            <a:buAutoNum type="arabicPeriod"/>
          </a:pPr>
          <a:r>
            <a:rPr lang="en-GB" dirty="0"/>
            <a:t>3. Regional Humanitarian Financing Unit will also provide data on funding related to flooding, when available.</a:t>
          </a:r>
          <a:endParaRPr lang="fr-FR" dirty="0"/>
        </a:p>
      </dgm:t>
    </dgm:pt>
    <dgm:pt modelId="{A4696DFB-551A-47EC-A19E-27D197D36952}" type="parTrans" cxnId="{F0A828C2-B6FD-40E8-B8B3-F50570AE23E6}">
      <dgm:prSet/>
      <dgm:spPr/>
      <dgm:t>
        <a:bodyPr/>
        <a:lstStyle/>
        <a:p>
          <a:endParaRPr lang="fr-FR"/>
        </a:p>
      </dgm:t>
    </dgm:pt>
    <dgm:pt modelId="{7C9CB8D6-A1CD-47EF-9ED8-8B3DCEC7A6EE}" type="sibTrans" cxnId="{F0A828C2-B6FD-40E8-B8B3-F50570AE23E6}">
      <dgm:prSet/>
      <dgm:spPr/>
      <dgm:t>
        <a:bodyPr/>
        <a:lstStyle/>
        <a:p>
          <a:endParaRPr lang="fr-FR"/>
        </a:p>
      </dgm:t>
    </dgm:pt>
    <dgm:pt modelId="{1927E2CA-B758-4A31-B994-9D048910EB03}" type="pres">
      <dgm:prSet presAssocID="{983D7BE4-98B4-4276-8169-17CE589F6118}" presName="linear" presStyleCnt="0">
        <dgm:presLayoutVars>
          <dgm:animLvl val="lvl"/>
          <dgm:resizeHandles val="exact"/>
        </dgm:presLayoutVars>
      </dgm:prSet>
      <dgm:spPr/>
    </dgm:pt>
    <dgm:pt modelId="{C41F62C0-730E-4887-9DF3-EAE4030948C5}" type="pres">
      <dgm:prSet presAssocID="{D20578B1-DB2A-4CA0-9258-857CB29D2948}" presName="parentText" presStyleLbl="node1" presStyleIdx="0" presStyleCnt="3" custLinFactNeighborX="388" custLinFactNeighborY="-530">
        <dgm:presLayoutVars>
          <dgm:chMax val="0"/>
          <dgm:bulletEnabled val="1"/>
        </dgm:presLayoutVars>
      </dgm:prSet>
      <dgm:spPr/>
    </dgm:pt>
    <dgm:pt modelId="{D3BBBC26-CDDA-45D3-A007-5EE3A3A55B58}" type="pres">
      <dgm:prSet presAssocID="{D20578B1-DB2A-4CA0-9258-857CB29D2948}" presName="childText" presStyleLbl="revTx" presStyleIdx="0" presStyleCnt="1">
        <dgm:presLayoutVars>
          <dgm:bulletEnabled val="1"/>
        </dgm:presLayoutVars>
      </dgm:prSet>
      <dgm:spPr/>
    </dgm:pt>
    <dgm:pt modelId="{9F364B49-81CD-4E29-BA4A-23A9C057F7B9}" type="pres">
      <dgm:prSet presAssocID="{E94E4293-BD37-4639-AFC0-FD61C3D93734}" presName="parentText" presStyleLbl="node1" presStyleIdx="1" presStyleCnt="3">
        <dgm:presLayoutVars>
          <dgm:chMax val="0"/>
          <dgm:bulletEnabled val="1"/>
        </dgm:presLayoutVars>
      </dgm:prSet>
      <dgm:spPr/>
    </dgm:pt>
    <dgm:pt modelId="{5C96B9D3-9087-49EC-AEFA-250D9DA9D43A}" type="pres">
      <dgm:prSet presAssocID="{AF04A173-0C46-4D9D-9789-0B93F8D5A9D5}" presName="spacer" presStyleCnt="0"/>
      <dgm:spPr/>
    </dgm:pt>
    <dgm:pt modelId="{F03A5CE4-1705-47E7-A730-4525A6CD1F5B}" type="pres">
      <dgm:prSet presAssocID="{32C83975-794E-4005-BA1F-6DA09FA12F3A}" presName="parentText" presStyleLbl="node1" presStyleIdx="2" presStyleCnt="3">
        <dgm:presLayoutVars>
          <dgm:chMax val="0"/>
          <dgm:bulletEnabled val="1"/>
        </dgm:presLayoutVars>
      </dgm:prSet>
      <dgm:spPr/>
    </dgm:pt>
  </dgm:ptLst>
  <dgm:cxnLst>
    <dgm:cxn modelId="{0B7D811F-05F4-4312-9449-A7FFB2AFF045}" srcId="{983D7BE4-98B4-4276-8169-17CE589F6118}" destId="{D20578B1-DB2A-4CA0-9258-857CB29D2948}" srcOrd="0" destOrd="0" parTransId="{988A8E72-62E1-4D4E-BB68-B85B8EFF4790}" sibTransId="{17F02210-81B4-451E-8B95-340260074C0E}"/>
    <dgm:cxn modelId="{E275CE36-704D-4CBF-AC3B-BA850FC9F8C4}" srcId="{D20578B1-DB2A-4CA0-9258-857CB29D2948}" destId="{0ECB705D-E2FF-41CE-B9D9-5770EF8299C2}" srcOrd="1" destOrd="0" parTransId="{72BEB769-92B2-401E-B317-4C7BEA392269}" sibTransId="{9C972158-CCBA-4F45-A10F-80A0CD4BDB64}"/>
    <dgm:cxn modelId="{11D86D56-CBC5-4A81-A085-24A6D689260B}" type="presOf" srcId="{E94E4293-BD37-4639-AFC0-FD61C3D93734}" destId="{9F364B49-81CD-4E29-BA4A-23A9C057F7B9}" srcOrd="0" destOrd="0" presId="urn:microsoft.com/office/officeart/2005/8/layout/vList2"/>
    <dgm:cxn modelId="{4C3EA557-B83B-4631-ABD9-67C6EF1B8700}" srcId="{D20578B1-DB2A-4CA0-9258-857CB29D2948}" destId="{6196FC92-8746-4298-A426-3CA7468710D9}" srcOrd="0" destOrd="0" parTransId="{DDB48ACE-F1CE-40AA-9825-493B2725189A}" sibTransId="{A2C4E669-E1BF-434C-80BE-D42CD81D81D1}"/>
    <dgm:cxn modelId="{A4F7B582-1715-4379-9997-F40D1BB1AB91}" type="presOf" srcId="{0ECB705D-E2FF-41CE-B9D9-5770EF8299C2}" destId="{D3BBBC26-CDDA-45D3-A007-5EE3A3A55B58}" srcOrd="0" destOrd="1" presId="urn:microsoft.com/office/officeart/2005/8/layout/vList2"/>
    <dgm:cxn modelId="{7597098C-8150-4089-BFA9-9378FA9F8027}" type="presOf" srcId="{983D7BE4-98B4-4276-8169-17CE589F6118}" destId="{1927E2CA-B758-4A31-B994-9D048910EB03}" srcOrd="0" destOrd="0" presId="urn:microsoft.com/office/officeart/2005/8/layout/vList2"/>
    <dgm:cxn modelId="{E2955BA3-59C4-418C-B53C-CA845F5E0B99}" srcId="{D20578B1-DB2A-4CA0-9258-857CB29D2948}" destId="{CD43D9FF-AFA8-46E6-9A42-4B9CE1AB8066}" srcOrd="2" destOrd="0" parTransId="{013CFC02-A076-4A83-8ED5-960ACB8006BB}" sibTransId="{A7CB5705-D85E-4674-BFD4-D68BC3474CBA}"/>
    <dgm:cxn modelId="{F0A828C2-B6FD-40E8-B8B3-F50570AE23E6}" srcId="{983D7BE4-98B4-4276-8169-17CE589F6118}" destId="{32C83975-794E-4005-BA1F-6DA09FA12F3A}" srcOrd="2" destOrd="0" parTransId="{A4696DFB-551A-47EC-A19E-27D197D36952}" sibTransId="{7C9CB8D6-A1CD-47EF-9ED8-8B3DCEC7A6EE}"/>
    <dgm:cxn modelId="{65041CCF-9B65-4EE2-BA84-2F6ABCB1FD4B}" type="presOf" srcId="{CD43D9FF-AFA8-46E6-9A42-4B9CE1AB8066}" destId="{D3BBBC26-CDDA-45D3-A007-5EE3A3A55B58}" srcOrd="0" destOrd="2" presId="urn:microsoft.com/office/officeart/2005/8/layout/vList2"/>
    <dgm:cxn modelId="{B16FD2D1-B5F1-4D72-8E94-C992226AE47C}" srcId="{983D7BE4-98B4-4276-8169-17CE589F6118}" destId="{E94E4293-BD37-4639-AFC0-FD61C3D93734}" srcOrd="1" destOrd="0" parTransId="{4B393845-7001-4FAD-9BE0-850BBD2F981C}" sibTransId="{AF04A173-0C46-4D9D-9789-0B93F8D5A9D5}"/>
    <dgm:cxn modelId="{DE091AD5-A564-4FB5-855C-8213CAAFFBD3}" type="presOf" srcId="{D20578B1-DB2A-4CA0-9258-857CB29D2948}" destId="{C41F62C0-730E-4887-9DF3-EAE4030948C5}" srcOrd="0" destOrd="0" presId="urn:microsoft.com/office/officeart/2005/8/layout/vList2"/>
    <dgm:cxn modelId="{68FADEE7-CD63-4FBA-B330-8AF334E28930}" type="presOf" srcId="{32C83975-794E-4005-BA1F-6DA09FA12F3A}" destId="{F03A5CE4-1705-47E7-A730-4525A6CD1F5B}" srcOrd="0" destOrd="0" presId="urn:microsoft.com/office/officeart/2005/8/layout/vList2"/>
    <dgm:cxn modelId="{935C12FD-770A-4E54-AD12-308140B97907}" type="presOf" srcId="{6196FC92-8746-4298-A426-3CA7468710D9}" destId="{D3BBBC26-CDDA-45D3-A007-5EE3A3A55B58}" srcOrd="0" destOrd="0" presId="urn:microsoft.com/office/officeart/2005/8/layout/vList2"/>
    <dgm:cxn modelId="{F62ECC5B-E5B8-4D59-ADA9-F26B30D7DE13}" type="presParOf" srcId="{1927E2CA-B758-4A31-B994-9D048910EB03}" destId="{C41F62C0-730E-4887-9DF3-EAE4030948C5}" srcOrd="0" destOrd="0" presId="urn:microsoft.com/office/officeart/2005/8/layout/vList2"/>
    <dgm:cxn modelId="{1D84F17D-D256-4B80-A50E-68919E4C2F95}" type="presParOf" srcId="{1927E2CA-B758-4A31-B994-9D048910EB03}" destId="{D3BBBC26-CDDA-45D3-A007-5EE3A3A55B58}" srcOrd="1" destOrd="0" presId="urn:microsoft.com/office/officeart/2005/8/layout/vList2"/>
    <dgm:cxn modelId="{FA441F99-F097-4D7A-867F-C1ED259CAE28}" type="presParOf" srcId="{1927E2CA-B758-4A31-B994-9D048910EB03}" destId="{9F364B49-81CD-4E29-BA4A-23A9C057F7B9}" srcOrd="2" destOrd="0" presId="urn:microsoft.com/office/officeart/2005/8/layout/vList2"/>
    <dgm:cxn modelId="{7C78D4F1-9304-450C-B727-E9568AD4B48A}" type="presParOf" srcId="{1927E2CA-B758-4A31-B994-9D048910EB03}" destId="{5C96B9D3-9087-49EC-AEFA-250D9DA9D43A}" srcOrd="3" destOrd="0" presId="urn:microsoft.com/office/officeart/2005/8/layout/vList2"/>
    <dgm:cxn modelId="{71276D82-711F-4BF6-9B9A-68A6E0CC78F9}" type="presParOf" srcId="{1927E2CA-B758-4A31-B994-9D048910EB03}" destId="{F03A5CE4-1705-47E7-A730-4525A6CD1F5B}"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72CFF6-6E94-4734-B4BB-B9FBA66035F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fr-FR"/>
        </a:p>
      </dgm:t>
    </dgm:pt>
    <dgm:pt modelId="{8B81EB48-E674-4E79-B8D9-01E8C55085A1}">
      <dgm:prSet phldrT="[Texte]"/>
      <dgm:spPr/>
      <dgm:t>
        <a:bodyPr/>
        <a:lstStyle/>
        <a:p>
          <a:pPr>
            <a:buFont typeface="+mj-lt"/>
            <a:buAutoNum type="arabicPeriod"/>
          </a:pPr>
          <a:r>
            <a:rPr lang="en-GB" b="1" dirty="0"/>
            <a:t>1. Snapshot to launch the flooding season</a:t>
          </a:r>
          <a:endParaRPr lang="fr-FR" dirty="0"/>
        </a:p>
      </dgm:t>
    </dgm:pt>
    <dgm:pt modelId="{1C721B67-1A2A-490E-9EF4-89A26F43AF20}" type="parTrans" cxnId="{7A4F872F-0EAE-4364-9BD4-87B1CDC0CEC7}">
      <dgm:prSet/>
      <dgm:spPr/>
      <dgm:t>
        <a:bodyPr/>
        <a:lstStyle/>
        <a:p>
          <a:endParaRPr lang="fr-FR"/>
        </a:p>
      </dgm:t>
    </dgm:pt>
    <dgm:pt modelId="{E5899BB5-0A09-4FC2-9122-090AD922016C}" type="sibTrans" cxnId="{7A4F872F-0EAE-4364-9BD4-87B1CDC0CEC7}">
      <dgm:prSet/>
      <dgm:spPr/>
      <dgm:t>
        <a:bodyPr/>
        <a:lstStyle/>
        <a:p>
          <a:endParaRPr lang="fr-FR"/>
        </a:p>
      </dgm:t>
    </dgm:pt>
    <dgm:pt modelId="{64069F7B-05D6-4C26-B394-769C22E40E26}">
      <dgm:prSet phldrT="[Texte]"/>
      <dgm:spPr/>
      <dgm:t>
        <a:bodyPr/>
        <a:lstStyle/>
        <a:p>
          <a:r>
            <a:rPr lang="en-GB" b="1" dirty="0"/>
            <a:t>Publication date:</a:t>
          </a:r>
          <a:r>
            <a:rPr lang="en-GB" dirty="0"/>
            <a:t> </a:t>
          </a:r>
          <a:r>
            <a:rPr lang="en-US" dirty="0"/>
            <a:t>First week of July (immediately after ACMAD launches their annual rainfall forecast)</a:t>
          </a:r>
          <a:endParaRPr lang="fr-FR" dirty="0"/>
        </a:p>
      </dgm:t>
    </dgm:pt>
    <dgm:pt modelId="{D59186A1-6C36-425D-A39D-D7CD7690412B}" type="parTrans" cxnId="{DDB3AF73-6ED0-4599-928D-C67FFB916229}">
      <dgm:prSet/>
      <dgm:spPr/>
      <dgm:t>
        <a:bodyPr/>
        <a:lstStyle/>
        <a:p>
          <a:endParaRPr lang="fr-FR"/>
        </a:p>
      </dgm:t>
    </dgm:pt>
    <dgm:pt modelId="{D26CC8A8-D37B-4A6C-8B1C-F67BB5FBC625}" type="sibTrans" cxnId="{DDB3AF73-6ED0-4599-928D-C67FFB916229}">
      <dgm:prSet/>
      <dgm:spPr/>
      <dgm:t>
        <a:bodyPr/>
        <a:lstStyle/>
        <a:p>
          <a:endParaRPr lang="fr-FR"/>
        </a:p>
      </dgm:t>
    </dgm:pt>
    <dgm:pt modelId="{78CEFF97-1B62-4FA1-8D8A-CE5604EC0CD0}">
      <dgm:prSet phldrT="[Texte]"/>
      <dgm:spPr/>
      <dgm:t>
        <a:bodyPr/>
        <a:lstStyle/>
        <a:p>
          <a:r>
            <a:rPr lang="en-US" b="1" dirty="0"/>
            <a:t>Content:</a:t>
          </a:r>
          <a:endParaRPr lang="fr-FR" dirty="0"/>
        </a:p>
      </dgm:t>
    </dgm:pt>
    <dgm:pt modelId="{BD292E06-DF32-4202-B640-E7F0BF1845C3}" type="parTrans" cxnId="{51D234D6-96C9-4942-8858-6291345A92B5}">
      <dgm:prSet/>
      <dgm:spPr/>
      <dgm:t>
        <a:bodyPr/>
        <a:lstStyle/>
        <a:p>
          <a:endParaRPr lang="fr-FR"/>
        </a:p>
      </dgm:t>
    </dgm:pt>
    <dgm:pt modelId="{7B358502-6B87-456B-AE0A-0A641D18AD84}" type="sibTrans" cxnId="{51D234D6-96C9-4942-8858-6291345A92B5}">
      <dgm:prSet/>
      <dgm:spPr/>
      <dgm:t>
        <a:bodyPr/>
        <a:lstStyle/>
        <a:p>
          <a:endParaRPr lang="fr-FR"/>
        </a:p>
      </dgm:t>
    </dgm:pt>
    <dgm:pt modelId="{21BD371C-B556-4700-81D6-74839C823DD1}">
      <dgm:prSet phldrT="[Texte]"/>
      <dgm:spPr/>
      <dgm:t>
        <a:bodyPr/>
        <a:lstStyle/>
        <a:p>
          <a:pPr>
            <a:buFont typeface="+mj-lt"/>
            <a:buAutoNum type="arabicPeriod"/>
          </a:pPr>
          <a:r>
            <a:rPr lang="en-GB" b="1" dirty="0"/>
            <a:t>2. Snapshot during the flooding season</a:t>
          </a:r>
          <a:endParaRPr lang="fr-FR" dirty="0"/>
        </a:p>
      </dgm:t>
    </dgm:pt>
    <dgm:pt modelId="{59A8A3C6-81D5-454F-9C63-29990249623F}" type="parTrans" cxnId="{9E3F3E55-D3A4-4079-9BBF-F8D4F4824B86}">
      <dgm:prSet/>
      <dgm:spPr/>
      <dgm:t>
        <a:bodyPr/>
        <a:lstStyle/>
        <a:p>
          <a:endParaRPr lang="fr-FR"/>
        </a:p>
      </dgm:t>
    </dgm:pt>
    <dgm:pt modelId="{3F284785-31A5-4384-8BA0-A6D3C72FDAEF}" type="sibTrans" cxnId="{9E3F3E55-D3A4-4079-9BBF-F8D4F4824B86}">
      <dgm:prSet/>
      <dgm:spPr/>
      <dgm:t>
        <a:bodyPr/>
        <a:lstStyle/>
        <a:p>
          <a:endParaRPr lang="fr-FR"/>
        </a:p>
      </dgm:t>
    </dgm:pt>
    <dgm:pt modelId="{F4B16733-9682-4694-AE2E-BCDF9424BE82}">
      <dgm:prSet phldrT="[Texte]"/>
      <dgm:spPr/>
      <dgm:t>
        <a:bodyPr/>
        <a:lstStyle/>
        <a:p>
          <a:r>
            <a:rPr lang="en-GB" b="1" dirty="0"/>
            <a:t>Publication date:</a:t>
          </a:r>
          <a:r>
            <a:rPr lang="en-GB" dirty="0"/>
            <a:t> </a:t>
          </a:r>
          <a:r>
            <a:rPr lang="en-US" dirty="0"/>
            <a:t>By the 10</a:t>
          </a:r>
          <a:r>
            <a:rPr lang="en-US" baseline="30000" dirty="0"/>
            <a:t>th</a:t>
          </a:r>
          <a:r>
            <a:rPr lang="en-US" dirty="0"/>
            <a:t> day of each month between August and October 2022, and possibly November depending on the situation</a:t>
          </a:r>
          <a:endParaRPr lang="fr-FR" dirty="0"/>
        </a:p>
      </dgm:t>
    </dgm:pt>
    <dgm:pt modelId="{4D5ADAC4-B21B-41B0-8453-341EBEE39E33}" type="parTrans" cxnId="{7F4C3B5D-1E03-4D1D-AC98-7B8797CA2BE3}">
      <dgm:prSet/>
      <dgm:spPr/>
      <dgm:t>
        <a:bodyPr/>
        <a:lstStyle/>
        <a:p>
          <a:endParaRPr lang="fr-FR"/>
        </a:p>
      </dgm:t>
    </dgm:pt>
    <dgm:pt modelId="{1D3E9913-4BD3-4F9D-9CD3-C4554FC069B4}" type="sibTrans" cxnId="{7F4C3B5D-1E03-4D1D-AC98-7B8797CA2BE3}">
      <dgm:prSet/>
      <dgm:spPr/>
      <dgm:t>
        <a:bodyPr/>
        <a:lstStyle/>
        <a:p>
          <a:endParaRPr lang="fr-FR"/>
        </a:p>
      </dgm:t>
    </dgm:pt>
    <dgm:pt modelId="{A72FB42A-6323-40AE-9FD2-9FDE593F1210}">
      <dgm:prSet phldrT="[Texte]"/>
      <dgm:spPr/>
      <dgm:t>
        <a:bodyPr/>
        <a:lstStyle/>
        <a:p>
          <a:r>
            <a:rPr lang="en-US" b="1" dirty="0"/>
            <a:t>Content:</a:t>
          </a:r>
          <a:endParaRPr lang="fr-FR" dirty="0"/>
        </a:p>
      </dgm:t>
    </dgm:pt>
    <dgm:pt modelId="{7FAF3CD7-7BD7-4116-AB45-E5E08D7619C6}" type="parTrans" cxnId="{C517580C-F013-49C6-9726-B2E6DD9AF7FE}">
      <dgm:prSet/>
      <dgm:spPr/>
      <dgm:t>
        <a:bodyPr/>
        <a:lstStyle/>
        <a:p>
          <a:endParaRPr lang="fr-FR"/>
        </a:p>
      </dgm:t>
    </dgm:pt>
    <dgm:pt modelId="{60B3594C-F699-4BC0-98B7-E31A1DC61E23}" type="sibTrans" cxnId="{C517580C-F013-49C6-9726-B2E6DD9AF7FE}">
      <dgm:prSet/>
      <dgm:spPr/>
      <dgm:t>
        <a:bodyPr/>
        <a:lstStyle/>
        <a:p>
          <a:endParaRPr lang="fr-FR"/>
        </a:p>
      </dgm:t>
    </dgm:pt>
    <dgm:pt modelId="{A8576C51-E3F4-4A40-9F6F-2CE5EBB91613}">
      <dgm:prSet phldrT="[Texte]"/>
      <dgm:spPr/>
      <dgm:t>
        <a:bodyPr/>
        <a:lstStyle/>
        <a:p>
          <a:pPr>
            <a:buFont typeface="+mj-lt"/>
            <a:buAutoNum type="arabicPeriod"/>
          </a:pPr>
          <a:r>
            <a:rPr lang="en-GB" b="1" dirty="0"/>
            <a:t>3. Snapshot to close the flooding season</a:t>
          </a:r>
          <a:endParaRPr lang="fr-FR" dirty="0"/>
        </a:p>
      </dgm:t>
    </dgm:pt>
    <dgm:pt modelId="{A3912522-2665-458D-A8F0-19B81044E519}" type="parTrans" cxnId="{E1A7A946-6FA5-4E2D-9E38-35ACC9510B83}">
      <dgm:prSet/>
      <dgm:spPr/>
      <dgm:t>
        <a:bodyPr/>
        <a:lstStyle/>
        <a:p>
          <a:endParaRPr lang="fr-FR"/>
        </a:p>
      </dgm:t>
    </dgm:pt>
    <dgm:pt modelId="{42C9E6BC-BA6D-4286-8989-2D0D6893E886}" type="sibTrans" cxnId="{E1A7A946-6FA5-4E2D-9E38-35ACC9510B83}">
      <dgm:prSet/>
      <dgm:spPr/>
      <dgm:t>
        <a:bodyPr/>
        <a:lstStyle/>
        <a:p>
          <a:endParaRPr lang="fr-FR"/>
        </a:p>
      </dgm:t>
    </dgm:pt>
    <dgm:pt modelId="{D03D4B33-545E-438E-8D3B-CBD5527048F0}">
      <dgm:prSet phldrT="[Texte]"/>
      <dgm:spPr/>
      <dgm:t>
        <a:bodyPr/>
        <a:lstStyle/>
        <a:p>
          <a:r>
            <a:rPr lang="en-GB" b="1" dirty="0"/>
            <a:t>Publication date:</a:t>
          </a:r>
          <a:r>
            <a:rPr lang="en-GB" dirty="0"/>
            <a:t> </a:t>
          </a:r>
          <a:r>
            <a:rPr lang="en-US" dirty="0"/>
            <a:t>During the month of January of the following year. It will be accompanied by a PowerPoint presentation with analysis.</a:t>
          </a:r>
          <a:endParaRPr lang="fr-FR" dirty="0"/>
        </a:p>
      </dgm:t>
    </dgm:pt>
    <dgm:pt modelId="{40D79E72-CFFA-4AC2-8BB0-A3216E00F660}" type="parTrans" cxnId="{EC7D03E8-6AC7-4711-9839-DA1EBF4736C2}">
      <dgm:prSet/>
      <dgm:spPr/>
      <dgm:t>
        <a:bodyPr/>
        <a:lstStyle/>
        <a:p>
          <a:endParaRPr lang="fr-FR"/>
        </a:p>
      </dgm:t>
    </dgm:pt>
    <dgm:pt modelId="{BDE3E6CD-8A0A-4DD9-8536-0845C166A697}" type="sibTrans" cxnId="{EC7D03E8-6AC7-4711-9839-DA1EBF4736C2}">
      <dgm:prSet/>
      <dgm:spPr/>
      <dgm:t>
        <a:bodyPr/>
        <a:lstStyle/>
        <a:p>
          <a:endParaRPr lang="fr-FR"/>
        </a:p>
      </dgm:t>
    </dgm:pt>
    <dgm:pt modelId="{C723C6AF-570A-4A97-A692-4BCEC450B6C2}">
      <dgm:prSet/>
      <dgm:spPr/>
      <dgm:t>
        <a:bodyPr/>
        <a:lstStyle/>
        <a:p>
          <a:pPr>
            <a:buFont typeface="Symbol" panose="05050102010706020507" pitchFamily="18" charset="2"/>
            <a:buChar char=""/>
          </a:pPr>
          <a:r>
            <a:rPr lang="en-US" b="1" dirty="0"/>
            <a:t>Page 2:</a:t>
          </a:r>
          <a:r>
            <a:rPr lang="en-US" dirty="0"/>
            <a:t> Map at admin 0 level and graphs on people affected, people displaced, and houses destroyed</a:t>
          </a:r>
          <a:endParaRPr lang="fr-FR" dirty="0"/>
        </a:p>
      </dgm:t>
    </dgm:pt>
    <dgm:pt modelId="{42926AEA-0DFD-4A7A-B25D-D02180D912D1}" type="parTrans" cxnId="{97F24612-8216-4F89-BB19-E60787EA8BC7}">
      <dgm:prSet/>
      <dgm:spPr/>
      <dgm:t>
        <a:bodyPr/>
        <a:lstStyle/>
        <a:p>
          <a:endParaRPr lang="fr-FR"/>
        </a:p>
      </dgm:t>
    </dgm:pt>
    <dgm:pt modelId="{A0437643-8406-4794-9841-7604A95F657C}" type="sibTrans" cxnId="{97F24612-8216-4F89-BB19-E60787EA8BC7}">
      <dgm:prSet/>
      <dgm:spPr/>
      <dgm:t>
        <a:bodyPr/>
        <a:lstStyle/>
        <a:p>
          <a:endParaRPr lang="fr-FR"/>
        </a:p>
      </dgm:t>
    </dgm:pt>
    <dgm:pt modelId="{07F12DF7-7460-4DD2-9CAD-C542FF0B6647}">
      <dgm:prSet/>
      <dgm:spPr/>
      <dgm:t>
        <a:bodyPr/>
        <a:lstStyle/>
        <a:p>
          <a:pPr>
            <a:buFont typeface="Symbol" panose="05050102010706020507" pitchFamily="18" charset="2"/>
            <a:buChar char=""/>
          </a:pPr>
          <a:r>
            <a:rPr lang="en-US" b="1"/>
            <a:t>Page 3</a:t>
          </a:r>
          <a:r>
            <a:rPr lang="en-US"/>
            <a:t>: Zoom-in page. The areas to be captured on the Zoom-in page will be determined based on the following criteria:</a:t>
          </a:r>
          <a:endParaRPr lang="fr-FR"/>
        </a:p>
      </dgm:t>
    </dgm:pt>
    <dgm:pt modelId="{BBCC68D3-D923-4EFC-BAB2-DB4E25B60259}" type="parTrans" cxnId="{041E597F-770F-4283-BA63-BA0E30C23659}">
      <dgm:prSet/>
      <dgm:spPr/>
      <dgm:t>
        <a:bodyPr/>
        <a:lstStyle/>
        <a:p>
          <a:endParaRPr lang="fr-FR"/>
        </a:p>
      </dgm:t>
    </dgm:pt>
    <dgm:pt modelId="{D633B4AF-2B3A-48F7-9CE9-7DBB061BCA7F}" type="sibTrans" cxnId="{041E597F-770F-4283-BA63-BA0E30C23659}">
      <dgm:prSet/>
      <dgm:spPr/>
      <dgm:t>
        <a:bodyPr/>
        <a:lstStyle/>
        <a:p>
          <a:endParaRPr lang="fr-FR"/>
        </a:p>
      </dgm:t>
    </dgm:pt>
    <dgm:pt modelId="{CE45E40B-F5FB-43BF-9557-9D34E4C66019}">
      <dgm:prSet/>
      <dgm:spPr/>
      <dgm:t>
        <a:bodyPr/>
        <a:lstStyle/>
        <a:p>
          <a:pPr>
            <a:buFont typeface="Courier New" panose="02070309020205020404" pitchFamily="49" charset="0"/>
            <a:buChar char="o"/>
          </a:pPr>
          <a:r>
            <a:rPr lang="en-US" dirty="0"/>
            <a:t>Transborder flooding</a:t>
          </a:r>
          <a:endParaRPr lang="fr-FR" dirty="0"/>
        </a:p>
      </dgm:t>
    </dgm:pt>
    <dgm:pt modelId="{D3BDE8E8-4EA3-4B9B-B3D8-99E6B5C31331}" type="parTrans" cxnId="{2C9FE70B-A625-4429-B9EC-070B809F2325}">
      <dgm:prSet/>
      <dgm:spPr/>
      <dgm:t>
        <a:bodyPr/>
        <a:lstStyle/>
        <a:p>
          <a:endParaRPr lang="fr-FR"/>
        </a:p>
      </dgm:t>
    </dgm:pt>
    <dgm:pt modelId="{AD87B859-EB8E-4D37-BCF9-650ACE15EAE5}" type="sibTrans" cxnId="{2C9FE70B-A625-4429-B9EC-070B809F2325}">
      <dgm:prSet/>
      <dgm:spPr/>
      <dgm:t>
        <a:bodyPr/>
        <a:lstStyle/>
        <a:p>
          <a:endParaRPr lang="fr-FR"/>
        </a:p>
      </dgm:t>
    </dgm:pt>
    <dgm:pt modelId="{A49B84F2-019C-45F8-B45D-082EF3953A6E}">
      <dgm:prSet/>
      <dgm:spPr/>
      <dgm:t>
        <a:bodyPr/>
        <a:lstStyle/>
        <a:p>
          <a:pPr>
            <a:buFont typeface="Symbol" panose="05050102010706020507" pitchFamily="18" charset="2"/>
            <a:buChar char=""/>
          </a:pPr>
          <a:r>
            <a:rPr lang="en-US" b="1" dirty="0"/>
            <a:t>Page 4:</a:t>
          </a:r>
          <a:r>
            <a:rPr lang="en-US" dirty="0"/>
            <a:t> Focus on Preparedness and Advocacy, showcasing regional flood risk map and ACMAD weather forecast map covering the rainy season. </a:t>
          </a:r>
          <a:endParaRPr lang="fr-FR" dirty="0"/>
        </a:p>
      </dgm:t>
    </dgm:pt>
    <dgm:pt modelId="{E5721EB8-10E9-4807-AA6E-7109EE4A2994}" type="parTrans" cxnId="{FD6F5A4E-DCE4-4F88-81E5-350A62E1A02B}">
      <dgm:prSet/>
      <dgm:spPr/>
      <dgm:t>
        <a:bodyPr/>
        <a:lstStyle/>
        <a:p>
          <a:endParaRPr lang="fr-FR"/>
        </a:p>
      </dgm:t>
    </dgm:pt>
    <dgm:pt modelId="{AF53C830-A0E1-4BEF-AAC6-4A4D78110A78}" type="sibTrans" cxnId="{FD6F5A4E-DCE4-4F88-81E5-350A62E1A02B}">
      <dgm:prSet/>
      <dgm:spPr/>
      <dgm:t>
        <a:bodyPr/>
        <a:lstStyle/>
        <a:p>
          <a:endParaRPr lang="fr-FR"/>
        </a:p>
      </dgm:t>
    </dgm:pt>
    <dgm:pt modelId="{0EA6E56A-DF43-4375-9B4E-4E4EFC826F3A}">
      <dgm:prSet phldrT="[Texte]"/>
      <dgm:spPr/>
      <dgm:t>
        <a:bodyPr/>
        <a:lstStyle/>
        <a:p>
          <a:r>
            <a:rPr lang="en-US" b="1" dirty="0"/>
            <a:t>Page 1:</a:t>
          </a:r>
          <a:r>
            <a:rPr lang="en-US" dirty="0"/>
            <a:t> Global Overview with a map at admin 1 level, key figures, and textual description of the situation.</a:t>
          </a:r>
          <a:endParaRPr lang="fr-FR" dirty="0"/>
        </a:p>
      </dgm:t>
    </dgm:pt>
    <dgm:pt modelId="{EEF4293F-7B79-4E38-9D50-FDC051B4F3FF}" type="parTrans" cxnId="{E20E46B0-0D1B-4EDA-A8F0-328B953D7AD3}">
      <dgm:prSet/>
      <dgm:spPr/>
      <dgm:t>
        <a:bodyPr/>
        <a:lstStyle/>
        <a:p>
          <a:endParaRPr lang="fr-FR"/>
        </a:p>
      </dgm:t>
    </dgm:pt>
    <dgm:pt modelId="{FEFCC088-8A84-4078-BC5A-737A560C319F}" type="sibTrans" cxnId="{E20E46B0-0D1B-4EDA-A8F0-328B953D7AD3}">
      <dgm:prSet/>
      <dgm:spPr/>
      <dgm:t>
        <a:bodyPr/>
        <a:lstStyle/>
        <a:p>
          <a:endParaRPr lang="fr-FR"/>
        </a:p>
      </dgm:t>
    </dgm:pt>
    <dgm:pt modelId="{91923F3C-BFF5-4044-80A6-CBC428D62DDA}">
      <dgm:prSet/>
      <dgm:spPr/>
      <dgm:t>
        <a:bodyPr/>
        <a:lstStyle/>
        <a:p>
          <a:pPr>
            <a:buFont typeface="Courier New" panose="02070309020205020404" pitchFamily="49" charset="0"/>
            <a:buChar char="o"/>
          </a:pPr>
          <a:r>
            <a:rPr lang="en-US" dirty="0"/>
            <a:t>Countries without an OCHA office or with less visible flooding because of the size of impact.</a:t>
          </a:r>
          <a:r>
            <a:rPr lang="en-US" b="1" dirty="0"/>
            <a:t> </a:t>
          </a:r>
          <a:endParaRPr lang="fr-FR" dirty="0"/>
        </a:p>
      </dgm:t>
    </dgm:pt>
    <dgm:pt modelId="{F8E655D7-23ED-45D4-A007-0E629ED83BBF}" type="parTrans" cxnId="{5DAAA240-CE9B-4074-95BA-7A3119943A23}">
      <dgm:prSet/>
      <dgm:spPr/>
      <dgm:t>
        <a:bodyPr/>
        <a:lstStyle/>
        <a:p>
          <a:endParaRPr lang="fr-FR"/>
        </a:p>
      </dgm:t>
    </dgm:pt>
    <dgm:pt modelId="{21553718-B407-42DC-9206-1A158CBA2022}" type="sibTrans" cxnId="{5DAAA240-CE9B-4074-95BA-7A3119943A23}">
      <dgm:prSet/>
      <dgm:spPr/>
      <dgm:t>
        <a:bodyPr/>
        <a:lstStyle/>
        <a:p>
          <a:endParaRPr lang="fr-FR"/>
        </a:p>
      </dgm:t>
    </dgm:pt>
    <dgm:pt modelId="{B0B6F138-1EF0-4E4F-B726-1738226B04D6}">
      <dgm:prSet/>
      <dgm:spPr/>
      <dgm:t>
        <a:bodyPr/>
        <a:lstStyle/>
        <a:p>
          <a:pPr>
            <a:buFont typeface="Symbol" panose="05050102010706020507" pitchFamily="18" charset="2"/>
            <a:buChar char=""/>
          </a:pPr>
          <a:r>
            <a:rPr lang="en-US" b="1"/>
            <a:t>Page 1:</a:t>
          </a:r>
          <a:r>
            <a:rPr lang="en-US"/>
            <a:t> Global Overview with a map at admin 1 level, key figures, and textual description of the situation. Narrative will also include information on funding received and response provided. They will also be a text box with an advocacy message. </a:t>
          </a:r>
          <a:endParaRPr lang="fr-FR"/>
        </a:p>
      </dgm:t>
    </dgm:pt>
    <dgm:pt modelId="{9289A585-49C3-4AC5-BC7F-7944D58E4A15}" type="parTrans" cxnId="{7D286BBD-52B8-400E-901E-82DBD5EF84AD}">
      <dgm:prSet/>
      <dgm:spPr/>
      <dgm:t>
        <a:bodyPr/>
        <a:lstStyle/>
        <a:p>
          <a:endParaRPr lang="fr-FR"/>
        </a:p>
      </dgm:t>
    </dgm:pt>
    <dgm:pt modelId="{0036F5A6-059B-43AB-A758-8D297272A57E}" type="sibTrans" cxnId="{7D286BBD-52B8-400E-901E-82DBD5EF84AD}">
      <dgm:prSet/>
      <dgm:spPr/>
      <dgm:t>
        <a:bodyPr/>
        <a:lstStyle/>
        <a:p>
          <a:endParaRPr lang="fr-FR"/>
        </a:p>
      </dgm:t>
    </dgm:pt>
    <dgm:pt modelId="{52EA274E-E08E-42FD-A98C-669BAE5ACE80}">
      <dgm:prSet/>
      <dgm:spPr/>
      <dgm:t>
        <a:bodyPr/>
        <a:lstStyle/>
        <a:p>
          <a:pPr>
            <a:buFont typeface="Symbol" panose="05050102010706020507" pitchFamily="18" charset="2"/>
            <a:buChar char=""/>
          </a:pPr>
          <a:r>
            <a:rPr lang="en-US" b="1"/>
            <a:t>Page 2:</a:t>
          </a:r>
          <a:r>
            <a:rPr lang="en-US"/>
            <a:t> Map at admin 0 level and graphs on people affected, people displaced, and houses destroyed</a:t>
          </a:r>
          <a:endParaRPr lang="fr-FR"/>
        </a:p>
      </dgm:t>
    </dgm:pt>
    <dgm:pt modelId="{DAF26143-CD6C-4074-95B1-7A21B06CF7D4}" type="parTrans" cxnId="{E7E474AF-7E0D-4BB7-8A99-F6CFB29137FD}">
      <dgm:prSet/>
      <dgm:spPr/>
      <dgm:t>
        <a:bodyPr/>
        <a:lstStyle/>
        <a:p>
          <a:endParaRPr lang="fr-FR"/>
        </a:p>
      </dgm:t>
    </dgm:pt>
    <dgm:pt modelId="{2452CD7A-B1D2-478B-B768-B655BA06F67A}" type="sibTrans" cxnId="{E7E474AF-7E0D-4BB7-8A99-F6CFB29137FD}">
      <dgm:prSet/>
      <dgm:spPr/>
      <dgm:t>
        <a:bodyPr/>
        <a:lstStyle/>
        <a:p>
          <a:endParaRPr lang="fr-FR"/>
        </a:p>
      </dgm:t>
    </dgm:pt>
    <dgm:pt modelId="{32FD05AE-444A-48A4-A52B-79368F47A337}">
      <dgm:prSet/>
      <dgm:spPr/>
      <dgm:t>
        <a:bodyPr/>
        <a:lstStyle/>
        <a:p>
          <a:r>
            <a:rPr lang="en-US" b="1" dirty="0"/>
            <a:t>Page 3</a:t>
          </a:r>
          <a:r>
            <a:rPr lang="en-US" dirty="0"/>
            <a:t>: Zoom-in page. </a:t>
          </a:r>
          <a:endParaRPr lang="fr-FR" dirty="0"/>
        </a:p>
      </dgm:t>
    </dgm:pt>
    <dgm:pt modelId="{B42C8C26-86F4-49F8-A625-96373A470371}" type="parTrans" cxnId="{DC31652D-003A-4982-8AA7-707380B6228F}">
      <dgm:prSet/>
      <dgm:spPr/>
      <dgm:t>
        <a:bodyPr/>
        <a:lstStyle/>
        <a:p>
          <a:endParaRPr lang="fr-FR"/>
        </a:p>
      </dgm:t>
    </dgm:pt>
    <dgm:pt modelId="{B52CC1C5-97D2-419E-AFD1-492DF44F2EDE}" type="sibTrans" cxnId="{DC31652D-003A-4982-8AA7-707380B6228F}">
      <dgm:prSet/>
      <dgm:spPr/>
      <dgm:t>
        <a:bodyPr/>
        <a:lstStyle/>
        <a:p>
          <a:endParaRPr lang="fr-FR"/>
        </a:p>
      </dgm:t>
    </dgm:pt>
    <dgm:pt modelId="{16F1E75F-54E4-46C9-869A-A2BCC7977E4C}">
      <dgm:prSet phldrT="[Texte]"/>
      <dgm:spPr/>
      <dgm:t>
        <a:bodyPr/>
        <a:lstStyle/>
        <a:p>
          <a:r>
            <a:rPr lang="en-US" b="1" dirty="0"/>
            <a:t>Content:</a:t>
          </a:r>
          <a:endParaRPr lang="fr-FR" dirty="0"/>
        </a:p>
      </dgm:t>
    </dgm:pt>
    <dgm:pt modelId="{2ABA5C0E-2E3A-412A-802B-FEC6F6DB0A5B}" type="parTrans" cxnId="{B0DF14A5-FF39-4F78-9274-E99E9D9EEBD8}">
      <dgm:prSet/>
      <dgm:spPr/>
      <dgm:t>
        <a:bodyPr/>
        <a:lstStyle/>
        <a:p>
          <a:endParaRPr lang="fr-FR"/>
        </a:p>
      </dgm:t>
    </dgm:pt>
    <dgm:pt modelId="{52EDD84D-20D9-4453-AB06-DBA6A4A81A81}" type="sibTrans" cxnId="{B0DF14A5-FF39-4F78-9274-E99E9D9EEBD8}">
      <dgm:prSet/>
      <dgm:spPr/>
      <dgm:t>
        <a:bodyPr/>
        <a:lstStyle/>
        <a:p>
          <a:endParaRPr lang="fr-FR"/>
        </a:p>
      </dgm:t>
    </dgm:pt>
    <dgm:pt modelId="{F58DC7E0-F141-4D4A-93C8-434EFFF6E758}">
      <dgm:prSet/>
      <dgm:spPr/>
      <dgm:t>
        <a:bodyPr/>
        <a:lstStyle/>
        <a:p>
          <a:pPr>
            <a:buFont typeface="Symbol" panose="05050102010706020507" pitchFamily="18" charset="2"/>
            <a:buChar char=""/>
          </a:pPr>
          <a:r>
            <a:rPr lang="en-US" b="1"/>
            <a:t>Page 1:</a:t>
          </a:r>
          <a:r>
            <a:rPr lang="en-US"/>
            <a:t> Global Overview with a map at admin 1 level, key figures, and textual description of the situation including analysis of hotspots and trends.</a:t>
          </a:r>
          <a:endParaRPr lang="fr-FR"/>
        </a:p>
      </dgm:t>
    </dgm:pt>
    <dgm:pt modelId="{AF749633-A7C7-479F-8FC6-435C240D9F22}" type="parTrans" cxnId="{787FF0E2-A32E-4DF7-9154-19136CC12B8F}">
      <dgm:prSet/>
      <dgm:spPr/>
      <dgm:t>
        <a:bodyPr/>
        <a:lstStyle/>
        <a:p>
          <a:endParaRPr lang="fr-FR"/>
        </a:p>
      </dgm:t>
    </dgm:pt>
    <dgm:pt modelId="{C94E1E1A-FB2A-4471-A62D-2781AD50FDC3}" type="sibTrans" cxnId="{787FF0E2-A32E-4DF7-9154-19136CC12B8F}">
      <dgm:prSet/>
      <dgm:spPr/>
      <dgm:t>
        <a:bodyPr/>
        <a:lstStyle/>
        <a:p>
          <a:endParaRPr lang="fr-FR"/>
        </a:p>
      </dgm:t>
    </dgm:pt>
    <dgm:pt modelId="{6D1AD2CD-510B-4F63-A973-A5E218327AD4}">
      <dgm:prSet/>
      <dgm:spPr/>
      <dgm:t>
        <a:bodyPr/>
        <a:lstStyle/>
        <a:p>
          <a:pPr>
            <a:buFont typeface="Symbol" panose="05050102010706020507" pitchFamily="18" charset="2"/>
            <a:buChar char=""/>
          </a:pPr>
          <a:r>
            <a:rPr lang="en-US" b="1"/>
            <a:t>Page 2:</a:t>
          </a:r>
          <a:r>
            <a:rPr lang="en-US"/>
            <a:t> Map at admin 0 level and graphs on people affected, people displaced, and houses destroyed</a:t>
          </a:r>
          <a:endParaRPr lang="fr-FR"/>
        </a:p>
      </dgm:t>
    </dgm:pt>
    <dgm:pt modelId="{D7C8AB2A-139A-48FF-884E-EB26D4C8D438}" type="parTrans" cxnId="{9B5FFEAD-EC5D-4A0B-8913-8D89F2B2D8DD}">
      <dgm:prSet/>
      <dgm:spPr/>
      <dgm:t>
        <a:bodyPr/>
        <a:lstStyle/>
        <a:p>
          <a:endParaRPr lang="fr-FR"/>
        </a:p>
      </dgm:t>
    </dgm:pt>
    <dgm:pt modelId="{15CB1011-4C70-4E84-AE16-6FDC38CDBF73}" type="sibTrans" cxnId="{9B5FFEAD-EC5D-4A0B-8913-8D89F2B2D8DD}">
      <dgm:prSet/>
      <dgm:spPr/>
      <dgm:t>
        <a:bodyPr/>
        <a:lstStyle/>
        <a:p>
          <a:endParaRPr lang="fr-FR"/>
        </a:p>
      </dgm:t>
    </dgm:pt>
    <dgm:pt modelId="{D49AFAC3-62DE-46E1-ACBD-CD0F782D935F}">
      <dgm:prSet/>
      <dgm:spPr/>
      <dgm:t>
        <a:bodyPr/>
        <a:lstStyle/>
        <a:p>
          <a:r>
            <a:rPr lang="en-US" b="1" dirty="0"/>
            <a:t>Page 3</a:t>
          </a:r>
          <a:r>
            <a:rPr lang="en-US" dirty="0"/>
            <a:t>: Focus on Response and Advocacy. Showcase overall response carried out during the year based on information available. It will also include advocacy messages.</a:t>
          </a:r>
          <a:endParaRPr lang="fr-FR" dirty="0"/>
        </a:p>
      </dgm:t>
    </dgm:pt>
    <dgm:pt modelId="{590A554D-BCFE-4F7D-9D8D-EE7E73A25256}" type="parTrans" cxnId="{C3881730-A8D4-4FD4-BE17-F5A213445367}">
      <dgm:prSet/>
      <dgm:spPr/>
      <dgm:t>
        <a:bodyPr/>
        <a:lstStyle/>
        <a:p>
          <a:endParaRPr lang="fr-FR"/>
        </a:p>
      </dgm:t>
    </dgm:pt>
    <dgm:pt modelId="{F90FCE13-34BF-4907-8603-A99570915F2D}" type="sibTrans" cxnId="{C3881730-A8D4-4FD4-BE17-F5A213445367}">
      <dgm:prSet/>
      <dgm:spPr/>
      <dgm:t>
        <a:bodyPr/>
        <a:lstStyle/>
        <a:p>
          <a:endParaRPr lang="fr-FR"/>
        </a:p>
      </dgm:t>
    </dgm:pt>
    <dgm:pt modelId="{EEA11348-AD4F-4793-B437-2B6F600798BC}" type="pres">
      <dgm:prSet presAssocID="{2E72CFF6-6E94-4734-B4BB-B9FBA66035F5}" presName="Name0" presStyleCnt="0">
        <dgm:presLayoutVars>
          <dgm:dir/>
          <dgm:animLvl val="lvl"/>
          <dgm:resizeHandles val="exact"/>
        </dgm:presLayoutVars>
      </dgm:prSet>
      <dgm:spPr/>
    </dgm:pt>
    <dgm:pt modelId="{96CB5042-7D3C-4FE3-8E85-F8CF8DB15B30}" type="pres">
      <dgm:prSet presAssocID="{8B81EB48-E674-4E79-B8D9-01E8C55085A1}" presName="composite" presStyleCnt="0"/>
      <dgm:spPr/>
    </dgm:pt>
    <dgm:pt modelId="{EA8EA5C1-FF50-4E5F-9174-41FE2C8422CE}" type="pres">
      <dgm:prSet presAssocID="{8B81EB48-E674-4E79-B8D9-01E8C55085A1}" presName="parTx" presStyleLbl="alignNode1" presStyleIdx="0" presStyleCnt="3">
        <dgm:presLayoutVars>
          <dgm:chMax val="0"/>
          <dgm:chPref val="0"/>
          <dgm:bulletEnabled val="1"/>
        </dgm:presLayoutVars>
      </dgm:prSet>
      <dgm:spPr/>
    </dgm:pt>
    <dgm:pt modelId="{983DC86A-68C5-4BF7-9738-20605B25F4C8}" type="pres">
      <dgm:prSet presAssocID="{8B81EB48-E674-4E79-B8D9-01E8C55085A1}" presName="desTx" presStyleLbl="alignAccFollowNode1" presStyleIdx="0" presStyleCnt="3">
        <dgm:presLayoutVars>
          <dgm:bulletEnabled val="1"/>
        </dgm:presLayoutVars>
      </dgm:prSet>
      <dgm:spPr/>
    </dgm:pt>
    <dgm:pt modelId="{71A03484-5D6E-4EBE-89B5-C0237B308FE5}" type="pres">
      <dgm:prSet presAssocID="{E5899BB5-0A09-4FC2-9122-090AD922016C}" presName="space" presStyleCnt="0"/>
      <dgm:spPr/>
    </dgm:pt>
    <dgm:pt modelId="{96625929-0366-4993-B6E4-849C02B25F60}" type="pres">
      <dgm:prSet presAssocID="{21BD371C-B556-4700-81D6-74839C823DD1}" presName="composite" presStyleCnt="0"/>
      <dgm:spPr/>
    </dgm:pt>
    <dgm:pt modelId="{A50AFF56-68FA-44C2-BD43-F794791119CA}" type="pres">
      <dgm:prSet presAssocID="{21BD371C-B556-4700-81D6-74839C823DD1}" presName="parTx" presStyleLbl="alignNode1" presStyleIdx="1" presStyleCnt="3">
        <dgm:presLayoutVars>
          <dgm:chMax val="0"/>
          <dgm:chPref val="0"/>
          <dgm:bulletEnabled val="1"/>
        </dgm:presLayoutVars>
      </dgm:prSet>
      <dgm:spPr/>
    </dgm:pt>
    <dgm:pt modelId="{941C53F0-B883-463E-8A4B-8A08D73C353C}" type="pres">
      <dgm:prSet presAssocID="{21BD371C-B556-4700-81D6-74839C823DD1}" presName="desTx" presStyleLbl="alignAccFollowNode1" presStyleIdx="1" presStyleCnt="3">
        <dgm:presLayoutVars>
          <dgm:bulletEnabled val="1"/>
        </dgm:presLayoutVars>
      </dgm:prSet>
      <dgm:spPr/>
    </dgm:pt>
    <dgm:pt modelId="{A8DBF7CD-3C41-4571-826C-A12B56672727}" type="pres">
      <dgm:prSet presAssocID="{3F284785-31A5-4384-8BA0-A6D3C72FDAEF}" presName="space" presStyleCnt="0"/>
      <dgm:spPr/>
    </dgm:pt>
    <dgm:pt modelId="{FF656481-CC77-41D4-B07E-BB5FD8A9F629}" type="pres">
      <dgm:prSet presAssocID="{A8576C51-E3F4-4A40-9F6F-2CE5EBB91613}" presName="composite" presStyleCnt="0"/>
      <dgm:spPr/>
    </dgm:pt>
    <dgm:pt modelId="{51AA600D-D7B2-4669-9262-AC12FF697113}" type="pres">
      <dgm:prSet presAssocID="{A8576C51-E3F4-4A40-9F6F-2CE5EBB91613}" presName="parTx" presStyleLbl="alignNode1" presStyleIdx="2" presStyleCnt="3">
        <dgm:presLayoutVars>
          <dgm:chMax val="0"/>
          <dgm:chPref val="0"/>
          <dgm:bulletEnabled val="1"/>
        </dgm:presLayoutVars>
      </dgm:prSet>
      <dgm:spPr/>
    </dgm:pt>
    <dgm:pt modelId="{366CCBA4-EF90-482D-B368-937B5D6068D0}" type="pres">
      <dgm:prSet presAssocID="{A8576C51-E3F4-4A40-9F6F-2CE5EBB91613}" presName="desTx" presStyleLbl="alignAccFollowNode1" presStyleIdx="2" presStyleCnt="3">
        <dgm:presLayoutVars>
          <dgm:bulletEnabled val="1"/>
        </dgm:presLayoutVars>
      </dgm:prSet>
      <dgm:spPr/>
    </dgm:pt>
  </dgm:ptLst>
  <dgm:cxnLst>
    <dgm:cxn modelId="{2C9FE70B-A625-4429-B9EC-070B809F2325}" srcId="{07F12DF7-7460-4DD2-9CAD-C542FF0B6647}" destId="{CE45E40B-F5FB-43BF-9557-9D34E4C66019}" srcOrd="0" destOrd="0" parTransId="{D3BDE8E8-4EA3-4B9B-B3D8-99E6B5C31331}" sibTransId="{AD87B859-EB8E-4D37-BCF9-650ACE15EAE5}"/>
    <dgm:cxn modelId="{C517580C-F013-49C6-9726-B2E6DD9AF7FE}" srcId="{21BD371C-B556-4700-81D6-74839C823DD1}" destId="{A72FB42A-6323-40AE-9FD2-9FDE593F1210}" srcOrd="1" destOrd="0" parTransId="{7FAF3CD7-7BD7-4116-AB45-E5E08D7619C6}" sibTransId="{60B3594C-F699-4BC0-98B7-E31A1DC61E23}"/>
    <dgm:cxn modelId="{2ED72410-3662-4446-8E7D-B2F15E446845}" type="presOf" srcId="{16F1E75F-54E4-46C9-869A-A2BCC7977E4C}" destId="{366CCBA4-EF90-482D-B368-937B5D6068D0}" srcOrd="0" destOrd="1" presId="urn:microsoft.com/office/officeart/2005/8/layout/hList1"/>
    <dgm:cxn modelId="{97F24612-8216-4F89-BB19-E60787EA8BC7}" srcId="{78CEFF97-1B62-4FA1-8D8A-CE5604EC0CD0}" destId="{C723C6AF-570A-4A97-A692-4BCEC450B6C2}" srcOrd="1" destOrd="0" parTransId="{42926AEA-0DFD-4A7A-B25D-D02180D912D1}" sibTransId="{A0437643-8406-4794-9841-7604A95F657C}"/>
    <dgm:cxn modelId="{EAF0D513-7222-4C9C-963A-289941DD34F8}" type="presOf" srcId="{D03D4B33-545E-438E-8D3B-CBD5527048F0}" destId="{366CCBA4-EF90-482D-B368-937B5D6068D0}" srcOrd="0" destOrd="0" presId="urn:microsoft.com/office/officeart/2005/8/layout/hList1"/>
    <dgm:cxn modelId="{4693D81D-9F03-4B11-8859-70A9C33F3143}" type="presOf" srcId="{64069F7B-05D6-4C26-B394-769C22E40E26}" destId="{983DC86A-68C5-4BF7-9738-20605B25F4C8}" srcOrd="0" destOrd="0" presId="urn:microsoft.com/office/officeart/2005/8/layout/hList1"/>
    <dgm:cxn modelId="{CCE10428-7328-4ED0-A65C-EF8A36677205}" type="presOf" srcId="{D49AFAC3-62DE-46E1-ACBD-CD0F782D935F}" destId="{366CCBA4-EF90-482D-B368-937B5D6068D0}" srcOrd="0" destOrd="4" presId="urn:microsoft.com/office/officeart/2005/8/layout/hList1"/>
    <dgm:cxn modelId="{9ED9282D-4580-4DC6-B101-55B283FA7AE4}" type="presOf" srcId="{6D1AD2CD-510B-4F63-A973-A5E218327AD4}" destId="{366CCBA4-EF90-482D-B368-937B5D6068D0}" srcOrd="0" destOrd="3" presId="urn:microsoft.com/office/officeart/2005/8/layout/hList1"/>
    <dgm:cxn modelId="{DC31652D-003A-4982-8AA7-707380B6228F}" srcId="{A72FB42A-6323-40AE-9FD2-9FDE593F1210}" destId="{32FD05AE-444A-48A4-A52B-79368F47A337}" srcOrd="2" destOrd="0" parTransId="{B42C8C26-86F4-49F8-A625-96373A470371}" sibTransId="{B52CC1C5-97D2-419E-AFD1-492DF44F2EDE}"/>
    <dgm:cxn modelId="{7A4F872F-0EAE-4364-9BD4-87B1CDC0CEC7}" srcId="{2E72CFF6-6E94-4734-B4BB-B9FBA66035F5}" destId="{8B81EB48-E674-4E79-B8D9-01E8C55085A1}" srcOrd="0" destOrd="0" parTransId="{1C721B67-1A2A-490E-9EF4-89A26F43AF20}" sibTransId="{E5899BB5-0A09-4FC2-9122-090AD922016C}"/>
    <dgm:cxn modelId="{C3881730-A8D4-4FD4-BE17-F5A213445367}" srcId="{16F1E75F-54E4-46C9-869A-A2BCC7977E4C}" destId="{D49AFAC3-62DE-46E1-ACBD-CD0F782D935F}" srcOrd="2" destOrd="0" parTransId="{590A554D-BCFE-4F7D-9D8D-EE7E73A25256}" sibTransId="{F90FCE13-34BF-4907-8603-A99570915F2D}"/>
    <dgm:cxn modelId="{3615D533-276F-474F-BB42-698ECB263F32}" type="presOf" srcId="{F4B16733-9682-4694-AE2E-BCDF9424BE82}" destId="{941C53F0-B883-463E-8A4B-8A08D73C353C}" srcOrd="0" destOrd="0" presId="urn:microsoft.com/office/officeart/2005/8/layout/hList1"/>
    <dgm:cxn modelId="{23CA8C38-8A28-4569-9F18-23AFB465EF70}" type="presOf" srcId="{78CEFF97-1B62-4FA1-8D8A-CE5604EC0CD0}" destId="{983DC86A-68C5-4BF7-9738-20605B25F4C8}" srcOrd="0" destOrd="1" presId="urn:microsoft.com/office/officeart/2005/8/layout/hList1"/>
    <dgm:cxn modelId="{5DAAA240-CE9B-4074-95BA-7A3119943A23}" srcId="{07F12DF7-7460-4DD2-9CAD-C542FF0B6647}" destId="{91923F3C-BFF5-4044-80A6-CBC428D62DDA}" srcOrd="1" destOrd="0" parTransId="{F8E655D7-23ED-45D4-A007-0E629ED83BBF}" sibTransId="{21553718-B407-42DC-9206-1A158CBA2022}"/>
    <dgm:cxn modelId="{7F4C3B5D-1E03-4D1D-AC98-7B8797CA2BE3}" srcId="{21BD371C-B556-4700-81D6-74839C823DD1}" destId="{F4B16733-9682-4694-AE2E-BCDF9424BE82}" srcOrd="0" destOrd="0" parTransId="{4D5ADAC4-B21B-41B0-8453-341EBEE39E33}" sibTransId="{1D3E9913-4BD3-4F9D-9CD3-C4554FC069B4}"/>
    <dgm:cxn modelId="{ECE7D962-47F1-4D62-9DAC-019E744C8674}" type="presOf" srcId="{0EA6E56A-DF43-4375-9B4E-4E4EFC826F3A}" destId="{983DC86A-68C5-4BF7-9738-20605B25F4C8}" srcOrd="0" destOrd="2" presId="urn:microsoft.com/office/officeart/2005/8/layout/hList1"/>
    <dgm:cxn modelId="{E1A7A946-6FA5-4E2D-9E38-35ACC9510B83}" srcId="{2E72CFF6-6E94-4734-B4BB-B9FBA66035F5}" destId="{A8576C51-E3F4-4A40-9F6F-2CE5EBB91613}" srcOrd="2" destOrd="0" parTransId="{A3912522-2665-458D-A8F0-19B81044E519}" sibTransId="{42C9E6BC-BA6D-4286-8989-2D0D6893E886}"/>
    <dgm:cxn modelId="{FD6F5A4E-DCE4-4F88-81E5-350A62E1A02B}" srcId="{78CEFF97-1B62-4FA1-8D8A-CE5604EC0CD0}" destId="{A49B84F2-019C-45F8-B45D-082EF3953A6E}" srcOrd="3" destOrd="0" parTransId="{E5721EB8-10E9-4807-AA6E-7109EE4A2994}" sibTransId="{AF53C830-A0E1-4BEF-AAC6-4A4D78110A78}"/>
    <dgm:cxn modelId="{8F848F50-1BBB-47F2-81ED-00EF906125F1}" type="presOf" srcId="{32FD05AE-444A-48A4-A52B-79368F47A337}" destId="{941C53F0-B883-463E-8A4B-8A08D73C353C}" srcOrd="0" destOrd="4" presId="urn:microsoft.com/office/officeart/2005/8/layout/hList1"/>
    <dgm:cxn modelId="{35A82173-9D1F-4A20-B62A-D4D9AB96E68C}" type="presOf" srcId="{2E72CFF6-6E94-4734-B4BB-B9FBA66035F5}" destId="{EEA11348-AD4F-4793-B437-2B6F600798BC}" srcOrd="0" destOrd="0" presId="urn:microsoft.com/office/officeart/2005/8/layout/hList1"/>
    <dgm:cxn modelId="{DDB3AF73-6ED0-4599-928D-C67FFB916229}" srcId="{8B81EB48-E674-4E79-B8D9-01E8C55085A1}" destId="{64069F7B-05D6-4C26-B394-769C22E40E26}" srcOrd="0" destOrd="0" parTransId="{D59186A1-6C36-425D-A39D-D7CD7690412B}" sibTransId="{D26CC8A8-D37B-4A6C-8B1C-F67BB5FBC625}"/>
    <dgm:cxn modelId="{9E3F3E55-D3A4-4079-9BBF-F8D4F4824B86}" srcId="{2E72CFF6-6E94-4734-B4BB-B9FBA66035F5}" destId="{21BD371C-B556-4700-81D6-74839C823DD1}" srcOrd="1" destOrd="0" parTransId="{59A8A3C6-81D5-454F-9C63-29990249623F}" sibTransId="{3F284785-31A5-4384-8BA0-A6D3C72FDAEF}"/>
    <dgm:cxn modelId="{154D4C7B-8FC0-445E-8BDE-068616E4A1B2}" type="presOf" srcId="{F58DC7E0-F141-4D4A-93C8-434EFFF6E758}" destId="{366CCBA4-EF90-482D-B368-937B5D6068D0}" srcOrd="0" destOrd="2" presId="urn:microsoft.com/office/officeart/2005/8/layout/hList1"/>
    <dgm:cxn modelId="{041E597F-770F-4283-BA63-BA0E30C23659}" srcId="{78CEFF97-1B62-4FA1-8D8A-CE5604EC0CD0}" destId="{07F12DF7-7460-4DD2-9CAD-C542FF0B6647}" srcOrd="2" destOrd="0" parTransId="{BBCC68D3-D923-4EFC-BAB2-DB4E25B60259}" sibTransId="{D633B4AF-2B3A-48F7-9CE9-7DBB061BCA7F}"/>
    <dgm:cxn modelId="{8D998E85-5C98-40B5-ADDA-04044560841C}" type="presOf" srcId="{A49B84F2-019C-45F8-B45D-082EF3953A6E}" destId="{983DC86A-68C5-4BF7-9738-20605B25F4C8}" srcOrd="0" destOrd="7" presId="urn:microsoft.com/office/officeart/2005/8/layout/hList1"/>
    <dgm:cxn modelId="{0A41FE8C-ED4E-40ED-970E-A3D17FB832B1}" type="presOf" srcId="{B0B6F138-1EF0-4E4F-B726-1738226B04D6}" destId="{941C53F0-B883-463E-8A4B-8A08D73C353C}" srcOrd="0" destOrd="2" presId="urn:microsoft.com/office/officeart/2005/8/layout/hList1"/>
    <dgm:cxn modelId="{0F1BECA0-46B7-4CA1-805F-3E4FA1D91BF8}" type="presOf" srcId="{21BD371C-B556-4700-81D6-74839C823DD1}" destId="{A50AFF56-68FA-44C2-BD43-F794791119CA}" srcOrd="0" destOrd="0" presId="urn:microsoft.com/office/officeart/2005/8/layout/hList1"/>
    <dgm:cxn modelId="{B0DF14A5-FF39-4F78-9274-E99E9D9EEBD8}" srcId="{A8576C51-E3F4-4A40-9F6F-2CE5EBB91613}" destId="{16F1E75F-54E4-46C9-869A-A2BCC7977E4C}" srcOrd="1" destOrd="0" parTransId="{2ABA5C0E-2E3A-412A-802B-FEC6F6DB0A5B}" sibTransId="{52EDD84D-20D9-4453-AB06-DBA6A4A81A81}"/>
    <dgm:cxn modelId="{C1057CAD-B50A-45BD-9AF0-FD79472F0B94}" type="presOf" srcId="{07F12DF7-7460-4DD2-9CAD-C542FF0B6647}" destId="{983DC86A-68C5-4BF7-9738-20605B25F4C8}" srcOrd="0" destOrd="4" presId="urn:microsoft.com/office/officeart/2005/8/layout/hList1"/>
    <dgm:cxn modelId="{9B5FFEAD-EC5D-4A0B-8913-8D89F2B2D8DD}" srcId="{16F1E75F-54E4-46C9-869A-A2BCC7977E4C}" destId="{6D1AD2CD-510B-4F63-A973-A5E218327AD4}" srcOrd="1" destOrd="0" parTransId="{D7C8AB2A-139A-48FF-884E-EB26D4C8D438}" sibTransId="{15CB1011-4C70-4E84-AE16-6FDC38CDBF73}"/>
    <dgm:cxn modelId="{E4D295AE-D94E-43CF-996F-34E866EB2D14}" type="presOf" srcId="{CE45E40B-F5FB-43BF-9557-9D34E4C66019}" destId="{983DC86A-68C5-4BF7-9738-20605B25F4C8}" srcOrd="0" destOrd="5" presId="urn:microsoft.com/office/officeart/2005/8/layout/hList1"/>
    <dgm:cxn modelId="{E7E474AF-7E0D-4BB7-8A99-F6CFB29137FD}" srcId="{A72FB42A-6323-40AE-9FD2-9FDE593F1210}" destId="{52EA274E-E08E-42FD-A98C-669BAE5ACE80}" srcOrd="1" destOrd="0" parTransId="{DAF26143-CD6C-4074-95B1-7A21B06CF7D4}" sibTransId="{2452CD7A-B1D2-478B-B768-B655BA06F67A}"/>
    <dgm:cxn modelId="{E20E46B0-0D1B-4EDA-A8F0-328B953D7AD3}" srcId="{78CEFF97-1B62-4FA1-8D8A-CE5604EC0CD0}" destId="{0EA6E56A-DF43-4375-9B4E-4E4EFC826F3A}" srcOrd="0" destOrd="0" parTransId="{EEF4293F-7B79-4E38-9D50-FDC051B4F3FF}" sibTransId="{FEFCC088-8A84-4078-BC5A-737A560C319F}"/>
    <dgm:cxn modelId="{7D286BBD-52B8-400E-901E-82DBD5EF84AD}" srcId="{A72FB42A-6323-40AE-9FD2-9FDE593F1210}" destId="{B0B6F138-1EF0-4E4F-B726-1738226B04D6}" srcOrd="0" destOrd="0" parTransId="{9289A585-49C3-4AC5-BC7F-7944D58E4A15}" sibTransId="{0036F5A6-059B-43AB-A758-8D297272A57E}"/>
    <dgm:cxn modelId="{36C501C0-0101-496C-860D-57D437D86D33}" type="presOf" srcId="{C723C6AF-570A-4A97-A692-4BCEC450B6C2}" destId="{983DC86A-68C5-4BF7-9738-20605B25F4C8}" srcOrd="0" destOrd="3" presId="urn:microsoft.com/office/officeart/2005/8/layout/hList1"/>
    <dgm:cxn modelId="{29088AC1-43EB-40BB-B617-CAF10941F04A}" type="presOf" srcId="{8B81EB48-E674-4E79-B8D9-01E8C55085A1}" destId="{EA8EA5C1-FF50-4E5F-9174-41FE2C8422CE}" srcOrd="0" destOrd="0" presId="urn:microsoft.com/office/officeart/2005/8/layout/hList1"/>
    <dgm:cxn modelId="{27B4A1CE-96DB-4CE0-BEFB-5B6BB8E79E45}" type="presOf" srcId="{52EA274E-E08E-42FD-A98C-669BAE5ACE80}" destId="{941C53F0-B883-463E-8A4B-8A08D73C353C}" srcOrd="0" destOrd="3" presId="urn:microsoft.com/office/officeart/2005/8/layout/hList1"/>
    <dgm:cxn modelId="{51D234D6-96C9-4942-8858-6291345A92B5}" srcId="{8B81EB48-E674-4E79-B8D9-01E8C55085A1}" destId="{78CEFF97-1B62-4FA1-8D8A-CE5604EC0CD0}" srcOrd="1" destOrd="0" parTransId="{BD292E06-DF32-4202-B640-E7F0BF1845C3}" sibTransId="{7B358502-6B87-456B-AE0A-0A641D18AD84}"/>
    <dgm:cxn modelId="{61F3ACE1-2A99-4001-A28D-5A588E901FF2}" type="presOf" srcId="{A8576C51-E3F4-4A40-9F6F-2CE5EBB91613}" destId="{51AA600D-D7B2-4669-9262-AC12FF697113}" srcOrd="0" destOrd="0" presId="urn:microsoft.com/office/officeart/2005/8/layout/hList1"/>
    <dgm:cxn modelId="{787FF0E2-A32E-4DF7-9154-19136CC12B8F}" srcId="{16F1E75F-54E4-46C9-869A-A2BCC7977E4C}" destId="{F58DC7E0-F141-4D4A-93C8-434EFFF6E758}" srcOrd="0" destOrd="0" parTransId="{AF749633-A7C7-479F-8FC6-435C240D9F22}" sibTransId="{C94E1E1A-FB2A-4471-A62D-2781AD50FDC3}"/>
    <dgm:cxn modelId="{EC7D03E8-6AC7-4711-9839-DA1EBF4736C2}" srcId="{A8576C51-E3F4-4A40-9F6F-2CE5EBB91613}" destId="{D03D4B33-545E-438E-8D3B-CBD5527048F0}" srcOrd="0" destOrd="0" parTransId="{40D79E72-CFFA-4AC2-8BB0-A3216E00F660}" sibTransId="{BDE3E6CD-8A0A-4DD9-8536-0845C166A697}"/>
    <dgm:cxn modelId="{78D1FBEC-3FB7-4653-8384-B22B184B15C6}" type="presOf" srcId="{91923F3C-BFF5-4044-80A6-CBC428D62DDA}" destId="{983DC86A-68C5-4BF7-9738-20605B25F4C8}" srcOrd="0" destOrd="6" presId="urn:microsoft.com/office/officeart/2005/8/layout/hList1"/>
    <dgm:cxn modelId="{EB1062FA-0145-492E-A1BE-564D9B3BFDD7}" type="presOf" srcId="{A72FB42A-6323-40AE-9FD2-9FDE593F1210}" destId="{941C53F0-B883-463E-8A4B-8A08D73C353C}" srcOrd="0" destOrd="1" presId="urn:microsoft.com/office/officeart/2005/8/layout/hList1"/>
    <dgm:cxn modelId="{9EADC1C6-14F4-4FA6-8721-5066F53712C2}" type="presParOf" srcId="{EEA11348-AD4F-4793-B437-2B6F600798BC}" destId="{96CB5042-7D3C-4FE3-8E85-F8CF8DB15B30}" srcOrd="0" destOrd="0" presId="urn:microsoft.com/office/officeart/2005/8/layout/hList1"/>
    <dgm:cxn modelId="{5608BDE0-02CF-4CA8-A87C-50351BC85D60}" type="presParOf" srcId="{96CB5042-7D3C-4FE3-8E85-F8CF8DB15B30}" destId="{EA8EA5C1-FF50-4E5F-9174-41FE2C8422CE}" srcOrd="0" destOrd="0" presId="urn:microsoft.com/office/officeart/2005/8/layout/hList1"/>
    <dgm:cxn modelId="{49D740B3-07FD-4867-8BCD-C056A953DCDE}" type="presParOf" srcId="{96CB5042-7D3C-4FE3-8E85-F8CF8DB15B30}" destId="{983DC86A-68C5-4BF7-9738-20605B25F4C8}" srcOrd="1" destOrd="0" presId="urn:microsoft.com/office/officeart/2005/8/layout/hList1"/>
    <dgm:cxn modelId="{AA680767-795B-4EEC-973B-4B1E2AE753E6}" type="presParOf" srcId="{EEA11348-AD4F-4793-B437-2B6F600798BC}" destId="{71A03484-5D6E-4EBE-89B5-C0237B308FE5}" srcOrd="1" destOrd="0" presId="urn:microsoft.com/office/officeart/2005/8/layout/hList1"/>
    <dgm:cxn modelId="{0BCA31F6-3D16-450D-B5B5-3AD1AAAB9ACC}" type="presParOf" srcId="{EEA11348-AD4F-4793-B437-2B6F600798BC}" destId="{96625929-0366-4993-B6E4-849C02B25F60}" srcOrd="2" destOrd="0" presId="urn:microsoft.com/office/officeart/2005/8/layout/hList1"/>
    <dgm:cxn modelId="{FA2AA7E1-85A9-4667-816A-832BE37C4DB0}" type="presParOf" srcId="{96625929-0366-4993-B6E4-849C02B25F60}" destId="{A50AFF56-68FA-44C2-BD43-F794791119CA}" srcOrd="0" destOrd="0" presId="urn:microsoft.com/office/officeart/2005/8/layout/hList1"/>
    <dgm:cxn modelId="{FEEFD6D4-C63A-4F65-A216-9CB6EDCB6B00}" type="presParOf" srcId="{96625929-0366-4993-B6E4-849C02B25F60}" destId="{941C53F0-B883-463E-8A4B-8A08D73C353C}" srcOrd="1" destOrd="0" presId="urn:microsoft.com/office/officeart/2005/8/layout/hList1"/>
    <dgm:cxn modelId="{0C95FD78-BFC5-40EF-AB69-E577D9157920}" type="presParOf" srcId="{EEA11348-AD4F-4793-B437-2B6F600798BC}" destId="{A8DBF7CD-3C41-4571-826C-A12B56672727}" srcOrd="3" destOrd="0" presId="urn:microsoft.com/office/officeart/2005/8/layout/hList1"/>
    <dgm:cxn modelId="{E1868845-0240-4444-9515-C0F41FBDB949}" type="presParOf" srcId="{EEA11348-AD4F-4793-B437-2B6F600798BC}" destId="{FF656481-CC77-41D4-B07E-BB5FD8A9F629}" srcOrd="4" destOrd="0" presId="urn:microsoft.com/office/officeart/2005/8/layout/hList1"/>
    <dgm:cxn modelId="{EF055808-28EA-4B6C-B01E-499BE05EF168}" type="presParOf" srcId="{FF656481-CC77-41D4-B07E-BB5FD8A9F629}" destId="{51AA600D-D7B2-4669-9262-AC12FF697113}" srcOrd="0" destOrd="0" presId="urn:microsoft.com/office/officeart/2005/8/layout/hList1"/>
    <dgm:cxn modelId="{472D049F-8C02-4A3D-96B0-ADF812340524}" type="presParOf" srcId="{FF656481-CC77-41D4-B07E-BB5FD8A9F629}" destId="{366CCBA4-EF90-482D-B368-937B5D6068D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E72CFF6-6E94-4734-B4BB-B9FBA66035F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8B81EB48-E674-4E79-B8D9-01E8C55085A1}">
      <dgm:prSet phldrT="[Texte]"/>
      <dgm:spPr/>
      <dgm:t>
        <a:bodyPr/>
        <a:lstStyle/>
        <a:p>
          <a:pPr>
            <a:buFont typeface="+mj-lt"/>
            <a:buAutoNum type="arabicPeriod"/>
          </a:pPr>
          <a:r>
            <a:rPr lang="en-US"/>
            <a:t>OCHA ROWCA Mailchimp</a:t>
          </a:r>
          <a:endParaRPr lang="fr-FR" dirty="0"/>
        </a:p>
      </dgm:t>
    </dgm:pt>
    <dgm:pt modelId="{1C721B67-1A2A-490E-9EF4-89A26F43AF20}" type="parTrans" cxnId="{7A4F872F-0EAE-4364-9BD4-87B1CDC0CEC7}">
      <dgm:prSet/>
      <dgm:spPr/>
      <dgm:t>
        <a:bodyPr/>
        <a:lstStyle/>
        <a:p>
          <a:endParaRPr lang="fr-FR"/>
        </a:p>
      </dgm:t>
    </dgm:pt>
    <dgm:pt modelId="{E5899BB5-0A09-4FC2-9122-090AD922016C}" type="sibTrans" cxnId="{7A4F872F-0EAE-4364-9BD4-87B1CDC0CEC7}">
      <dgm:prSet/>
      <dgm:spPr/>
      <dgm:t>
        <a:bodyPr/>
        <a:lstStyle/>
        <a:p>
          <a:endParaRPr lang="fr-FR"/>
        </a:p>
      </dgm:t>
    </dgm:pt>
    <dgm:pt modelId="{C795B81D-C0AB-4BCD-B67A-1B769C603A7D}">
      <dgm:prSet/>
      <dgm:spPr/>
      <dgm:t>
        <a:bodyPr/>
        <a:lstStyle/>
        <a:p>
          <a:pPr>
            <a:buFont typeface="Symbol" panose="05050102010706020507" pitchFamily="18" charset="2"/>
            <a:buChar char=""/>
          </a:pPr>
          <a:r>
            <a:rPr lang="en-US"/>
            <a:t>EPR mailing list</a:t>
          </a:r>
          <a:endParaRPr lang="fr-FR"/>
        </a:p>
      </dgm:t>
    </dgm:pt>
    <dgm:pt modelId="{1DB3E17B-4C45-4641-99EA-22D376D0F996}" type="parTrans" cxnId="{66D48C63-EE89-49B5-92B9-AF6A5ADDBE03}">
      <dgm:prSet/>
      <dgm:spPr/>
      <dgm:t>
        <a:bodyPr/>
        <a:lstStyle/>
        <a:p>
          <a:endParaRPr lang="fr-FR"/>
        </a:p>
      </dgm:t>
    </dgm:pt>
    <dgm:pt modelId="{B7F33A4F-B155-461A-8F3C-CCF3BE26C17B}" type="sibTrans" cxnId="{66D48C63-EE89-49B5-92B9-AF6A5ADDBE03}">
      <dgm:prSet/>
      <dgm:spPr/>
      <dgm:t>
        <a:bodyPr/>
        <a:lstStyle/>
        <a:p>
          <a:endParaRPr lang="fr-FR"/>
        </a:p>
      </dgm:t>
    </dgm:pt>
    <dgm:pt modelId="{4540880F-7F5B-4B28-8E67-0AB09DBE6AFA}">
      <dgm:prSet/>
      <dgm:spPr/>
      <dgm:t>
        <a:bodyPr/>
        <a:lstStyle/>
        <a:p>
          <a:pPr>
            <a:buFont typeface="Symbol" panose="05050102010706020507" pitchFamily="18" charset="2"/>
            <a:buChar char=""/>
          </a:pPr>
          <a:r>
            <a:rPr lang="en-US"/>
            <a:t>Regional Communication Group mailing list</a:t>
          </a:r>
          <a:endParaRPr lang="fr-FR"/>
        </a:p>
      </dgm:t>
    </dgm:pt>
    <dgm:pt modelId="{631B7D9F-D38F-4D28-AE96-A84DB7BAC56C}" type="parTrans" cxnId="{9329C1E8-5B4E-412E-9C2D-AB85CE7B480C}">
      <dgm:prSet/>
      <dgm:spPr/>
      <dgm:t>
        <a:bodyPr/>
        <a:lstStyle/>
        <a:p>
          <a:endParaRPr lang="fr-FR"/>
        </a:p>
      </dgm:t>
    </dgm:pt>
    <dgm:pt modelId="{B7BA4E78-19C1-4BB1-96A1-79E75D994033}" type="sibTrans" cxnId="{9329C1E8-5B4E-412E-9C2D-AB85CE7B480C}">
      <dgm:prSet/>
      <dgm:spPr/>
      <dgm:t>
        <a:bodyPr/>
        <a:lstStyle/>
        <a:p>
          <a:endParaRPr lang="fr-FR"/>
        </a:p>
      </dgm:t>
    </dgm:pt>
    <dgm:pt modelId="{0B307F7B-4D79-4613-BC1C-D42CE2F6ED95}" type="pres">
      <dgm:prSet presAssocID="{2E72CFF6-6E94-4734-B4BB-B9FBA66035F5}" presName="linear" presStyleCnt="0">
        <dgm:presLayoutVars>
          <dgm:dir/>
          <dgm:animLvl val="lvl"/>
          <dgm:resizeHandles val="exact"/>
        </dgm:presLayoutVars>
      </dgm:prSet>
      <dgm:spPr/>
    </dgm:pt>
    <dgm:pt modelId="{854AFF12-1113-410C-9137-7918B6869ADA}" type="pres">
      <dgm:prSet presAssocID="{8B81EB48-E674-4E79-B8D9-01E8C55085A1}" presName="parentLin" presStyleCnt="0"/>
      <dgm:spPr/>
    </dgm:pt>
    <dgm:pt modelId="{F12EA5E1-8748-46BE-B13B-42E468A61197}" type="pres">
      <dgm:prSet presAssocID="{8B81EB48-E674-4E79-B8D9-01E8C55085A1}" presName="parentLeftMargin" presStyleLbl="node1" presStyleIdx="0" presStyleCnt="3"/>
      <dgm:spPr/>
    </dgm:pt>
    <dgm:pt modelId="{E367F4CD-79C7-419F-A694-19545548D915}" type="pres">
      <dgm:prSet presAssocID="{8B81EB48-E674-4E79-B8D9-01E8C55085A1}" presName="parentText" presStyleLbl="node1" presStyleIdx="0" presStyleCnt="3">
        <dgm:presLayoutVars>
          <dgm:chMax val="0"/>
          <dgm:bulletEnabled val="1"/>
        </dgm:presLayoutVars>
      </dgm:prSet>
      <dgm:spPr/>
    </dgm:pt>
    <dgm:pt modelId="{973E60ED-C94A-4A4F-B071-2D9801AAC0C1}" type="pres">
      <dgm:prSet presAssocID="{8B81EB48-E674-4E79-B8D9-01E8C55085A1}" presName="negativeSpace" presStyleCnt="0"/>
      <dgm:spPr/>
    </dgm:pt>
    <dgm:pt modelId="{81157EC4-BBBA-485B-A8C4-B8D673F86127}" type="pres">
      <dgm:prSet presAssocID="{8B81EB48-E674-4E79-B8D9-01E8C55085A1}" presName="childText" presStyleLbl="conFgAcc1" presStyleIdx="0" presStyleCnt="3">
        <dgm:presLayoutVars>
          <dgm:bulletEnabled val="1"/>
        </dgm:presLayoutVars>
      </dgm:prSet>
      <dgm:spPr/>
    </dgm:pt>
    <dgm:pt modelId="{3E2C1A52-5120-437C-9E76-2E8C99F2BF61}" type="pres">
      <dgm:prSet presAssocID="{E5899BB5-0A09-4FC2-9122-090AD922016C}" presName="spaceBetweenRectangles" presStyleCnt="0"/>
      <dgm:spPr/>
    </dgm:pt>
    <dgm:pt modelId="{5AEA8D3D-E734-4A1A-BDF3-F77BC6CD9F43}" type="pres">
      <dgm:prSet presAssocID="{C795B81D-C0AB-4BCD-B67A-1B769C603A7D}" presName="parentLin" presStyleCnt="0"/>
      <dgm:spPr/>
    </dgm:pt>
    <dgm:pt modelId="{12334B08-9E1E-49E1-B965-3DD70010CF34}" type="pres">
      <dgm:prSet presAssocID="{C795B81D-C0AB-4BCD-B67A-1B769C603A7D}" presName="parentLeftMargin" presStyleLbl="node1" presStyleIdx="0" presStyleCnt="3"/>
      <dgm:spPr/>
    </dgm:pt>
    <dgm:pt modelId="{5CD15044-6DE0-4C6F-BF95-72D9CE989159}" type="pres">
      <dgm:prSet presAssocID="{C795B81D-C0AB-4BCD-B67A-1B769C603A7D}" presName="parentText" presStyleLbl="node1" presStyleIdx="1" presStyleCnt="3">
        <dgm:presLayoutVars>
          <dgm:chMax val="0"/>
          <dgm:bulletEnabled val="1"/>
        </dgm:presLayoutVars>
      </dgm:prSet>
      <dgm:spPr/>
    </dgm:pt>
    <dgm:pt modelId="{D3242CEA-5731-4679-BB4A-2C795112A9FC}" type="pres">
      <dgm:prSet presAssocID="{C795B81D-C0AB-4BCD-B67A-1B769C603A7D}" presName="negativeSpace" presStyleCnt="0"/>
      <dgm:spPr/>
    </dgm:pt>
    <dgm:pt modelId="{AC899636-0366-4D6F-880C-656E8F065276}" type="pres">
      <dgm:prSet presAssocID="{C795B81D-C0AB-4BCD-B67A-1B769C603A7D}" presName="childText" presStyleLbl="conFgAcc1" presStyleIdx="1" presStyleCnt="3">
        <dgm:presLayoutVars>
          <dgm:bulletEnabled val="1"/>
        </dgm:presLayoutVars>
      </dgm:prSet>
      <dgm:spPr/>
    </dgm:pt>
    <dgm:pt modelId="{ECDD9B93-7D5B-472F-B1BE-82FE8B121BF9}" type="pres">
      <dgm:prSet presAssocID="{B7F33A4F-B155-461A-8F3C-CCF3BE26C17B}" presName="spaceBetweenRectangles" presStyleCnt="0"/>
      <dgm:spPr/>
    </dgm:pt>
    <dgm:pt modelId="{7E4D5E8A-45DF-4DC5-894E-CA5870360096}" type="pres">
      <dgm:prSet presAssocID="{4540880F-7F5B-4B28-8E67-0AB09DBE6AFA}" presName="parentLin" presStyleCnt="0"/>
      <dgm:spPr/>
    </dgm:pt>
    <dgm:pt modelId="{ED5B8B93-7469-4FE0-8813-64BB2C11E695}" type="pres">
      <dgm:prSet presAssocID="{4540880F-7F5B-4B28-8E67-0AB09DBE6AFA}" presName="parentLeftMargin" presStyleLbl="node1" presStyleIdx="1" presStyleCnt="3"/>
      <dgm:spPr/>
    </dgm:pt>
    <dgm:pt modelId="{96565661-3042-4AFE-B0CA-BC01999489B2}" type="pres">
      <dgm:prSet presAssocID="{4540880F-7F5B-4B28-8E67-0AB09DBE6AFA}" presName="parentText" presStyleLbl="node1" presStyleIdx="2" presStyleCnt="3">
        <dgm:presLayoutVars>
          <dgm:chMax val="0"/>
          <dgm:bulletEnabled val="1"/>
        </dgm:presLayoutVars>
      </dgm:prSet>
      <dgm:spPr/>
    </dgm:pt>
    <dgm:pt modelId="{6D545DB6-D4B8-4F69-8054-CBEF3F67CEAF}" type="pres">
      <dgm:prSet presAssocID="{4540880F-7F5B-4B28-8E67-0AB09DBE6AFA}" presName="negativeSpace" presStyleCnt="0"/>
      <dgm:spPr/>
    </dgm:pt>
    <dgm:pt modelId="{5102F1F9-A05C-4C6F-BCE0-619D428AA1AE}" type="pres">
      <dgm:prSet presAssocID="{4540880F-7F5B-4B28-8E67-0AB09DBE6AFA}" presName="childText" presStyleLbl="conFgAcc1" presStyleIdx="2" presStyleCnt="3">
        <dgm:presLayoutVars>
          <dgm:bulletEnabled val="1"/>
        </dgm:presLayoutVars>
      </dgm:prSet>
      <dgm:spPr/>
    </dgm:pt>
  </dgm:ptLst>
  <dgm:cxnLst>
    <dgm:cxn modelId="{B796E114-501A-4FE8-B102-797F7026CADF}" type="presOf" srcId="{C795B81D-C0AB-4BCD-B67A-1B769C603A7D}" destId="{5CD15044-6DE0-4C6F-BF95-72D9CE989159}" srcOrd="1" destOrd="0" presId="urn:microsoft.com/office/officeart/2005/8/layout/list1"/>
    <dgm:cxn modelId="{E584FF29-CA1E-4E62-8CC8-C7D0F70899CD}" type="presOf" srcId="{4540880F-7F5B-4B28-8E67-0AB09DBE6AFA}" destId="{ED5B8B93-7469-4FE0-8813-64BB2C11E695}" srcOrd="0" destOrd="0" presId="urn:microsoft.com/office/officeart/2005/8/layout/list1"/>
    <dgm:cxn modelId="{7A4F872F-0EAE-4364-9BD4-87B1CDC0CEC7}" srcId="{2E72CFF6-6E94-4734-B4BB-B9FBA66035F5}" destId="{8B81EB48-E674-4E79-B8D9-01E8C55085A1}" srcOrd="0" destOrd="0" parTransId="{1C721B67-1A2A-490E-9EF4-89A26F43AF20}" sibTransId="{E5899BB5-0A09-4FC2-9122-090AD922016C}"/>
    <dgm:cxn modelId="{D520745E-DE13-49E3-A9AF-28B780549C94}" type="presOf" srcId="{8B81EB48-E674-4E79-B8D9-01E8C55085A1}" destId="{E367F4CD-79C7-419F-A694-19545548D915}" srcOrd="1" destOrd="0" presId="urn:microsoft.com/office/officeart/2005/8/layout/list1"/>
    <dgm:cxn modelId="{66D48C63-EE89-49B5-92B9-AF6A5ADDBE03}" srcId="{2E72CFF6-6E94-4734-B4BB-B9FBA66035F5}" destId="{C795B81D-C0AB-4BCD-B67A-1B769C603A7D}" srcOrd="1" destOrd="0" parTransId="{1DB3E17B-4C45-4641-99EA-22D376D0F996}" sibTransId="{B7F33A4F-B155-461A-8F3C-CCF3BE26C17B}"/>
    <dgm:cxn modelId="{3D005252-C022-4066-9E7E-374516FC96A3}" type="presOf" srcId="{C795B81D-C0AB-4BCD-B67A-1B769C603A7D}" destId="{12334B08-9E1E-49E1-B965-3DD70010CF34}" srcOrd="0" destOrd="0" presId="urn:microsoft.com/office/officeart/2005/8/layout/list1"/>
    <dgm:cxn modelId="{F8393AB6-48F7-4AB6-911C-28818485F9A8}" type="presOf" srcId="{4540880F-7F5B-4B28-8E67-0AB09DBE6AFA}" destId="{96565661-3042-4AFE-B0CA-BC01999489B2}" srcOrd="1" destOrd="0" presId="urn:microsoft.com/office/officeart/2005/8/layout/list1"/>
    <dgm:cxn modelId="{489472B9-146F-4DCA-994A-3E13CB015E5E}" type="presOf" srcId="{2E72CFF6-6E94-4734-B4BB-B9FBA66035F5}" destId="{0B307F7B-4D79-4613-BC1C-D42CE2F6ED95}" srcOrd="0" destOrd="0" presId="urn:microsoft.com/office/officeart/2005/8/layout/list1"/>
    <dgm:cxn modelId="{7847C6BA-3824-47FF-806E-34BF09EDC55F}" type="presOf" srcId="{8B81EB48-E674-4E79-B8D9-01E8C55085A1}" destId="{F12EA5E1-8748-46BE-B13B-42E468A61197}" srcOrd="0" destOrd="0" presId="urn:microsoft.com/office/officeart/2005/8/layout/list1"/>
    <dgm:cxn modelId="{9329C1E8-5B4E-412E-9C2D-AB85CE7B480C}" srcId="{2E72CFF6-6E94-4734-B4BB-B9FBA66035F5}" destId="{4540880F-7F5B-4B28-8E67-0AB09DBE6AFA}" srcOrd="2" destOrd="0" parTransId="{631B7D9F-D38F-4D28-AE96-A84DB7BAC56C}" sibTransId="{B7BA4E78-19C1-4BB1-96A1-79E75D994033}"/>
    <dgm:cxn modelId="{BBA9C211-9308-4BEB-B481-19946CBB3DE4}" type="presParOf" srcId="{0B307F7B-4D79-4613-BC1C-D42CE2F6ED95}" destId="{854AFF12-1113-410C-9137-7918B6869ADA}" srcOrd="0" destOrd="0" presId="urn:microsoft.com/office/officeart/2005/8/layout/list1"/>
    <dgm:cxn modelId="{25FC8F2E-6197-45D9-B127-897F8FB7F3D6}" type="presParOf" srcId="{854AFF12-1113-410C-9137-7918B6869ADA}" destId="{F12EA5E1-8748-46BE-B13B-42E468A61197}" srcOrd="0" destOrd="0" presId="urn:microsoft.com/office/officeart/2005/8/layout/list1"/>
    <dgm:cxn modelId="{7A6744DE-BBA9-4C81-8AE8-A326439071B7}" type="presParOf" srcId="{854AFF12-1113-410C-9137-7918B6869ADA}" destId="{E367F4CD-79C7-419F-A694-19545548D915}" srcOrd="1" destOrd="0" presId="urn:microsoft.com/office/officeart/2005/8/layout/list1"/>
    <dgm:cxn modelId="{D780EF6B-F2D5-47BF-AF5B-8A85D8EFC703}" type="presParOf" srcId="{0B307F7B-4D79-4613-BC1C-D42CE2F6ED95}" destId="{973E60ED-C94A-4A4F-B071-2D9801AAC0C1}" srcOrd="1" destOrd="0" presId="urn:microsoft.com/office/officeart/2005/8/layout/list1"/>
    <dgm:cxn modelId="{EAEE2283-AAF8-484A-A1AF-43BAF7A923DE}" type="presParOf" srcId="{0B307F7B-4D79-4613-BC1C-D42CE2F6ED95}" destId="{81157EC4-BBBA-485B-A8C4-B8D673F86127}" srcOrd="2" destOrd="0" presId="urn:microsoft.com/office/officeart/2005/8/layout/list1"/>
    <dgm:cxn modelId="{C6F6C2DB-035D-4BBF-BBB2-A2D5DA7B811C}" type="presParOf" srcId="{0B307F7B-4D79-4613-BC1C-D42CE2F6ED95}" destId="{3E2C1A52-5120-437C-9E76-2E8C99F2BF61}" srcOrd="3" destOrd="0" presId="urn:microsoft.com/office/officeart/2005/8/layout/list1"/>
    <dgm:cxn modelId="{22A0453D-5526-462C-B5C0-0D630451EC7E}" type="presParOf" srcId="{0B307F7B-4D79-4613-BC1C-D42CE2F6ED95}" destId="{5AEA8D3D-E734-4A1A-BDF3-F77BC6CD9F43}" srcOrd="4" destOrd="0" presId="urn:microsoft.com/office/officeart/2005/8/layout/list1"/>
    <dgm:cxn modelId="{4E7A1AAD-8D83-463B-913B-B1AA19D36091}" type="presParOf" srcId="{5AEA8D3D-E734-4A1A-BDF3-F77BC6CD9F43}" destId="{12334B08-9E1E-49E1-B965-3DD70010CF34}" srcOrd="0" destOrd="0" presId="urn:microsoft.com/office/officeart/2005/8/layout/list1"/>
    <dgm:cxn modelId="{1F7F9BE1-B365-424C-A120-9E5F10167B3E}" type="presParOf" srcId="{5AEA8D3D-E734-4A1A-BDF3-F77BC6CD9F43}" destId="{5CD15044-6DE0-4C6F-BF95-72D9CE989159}" srcOrd="1" destOrd="0" presId="urn:microsoft.com/office/officeart/2005/8/layout/list1"/>
    <dgm:cxn modelId="{5E02E30D-FB7B-4CE2-8CFA-1C5E9C34CCDC}" type="presParOf" srcId="{0B307F7B-4D79-4613-BC1C-D42CE2F6ED95}" destId="{D3242CEA-5731-4679-BB4A-2C795112A9FC}" srcOrd="5" destOrd="0" presId="urn:microsoft.com/office/officeart/2005/8/layout/list1"/>
    <dgm:cxn modelId="{A1ABA3BF-1D1A-46B4-B417-A48B3DBF8BF2}" type="presParOf" srcId="{0B307F7B-4D79-4613-BC1C-D42CE2F6ED95}" destId="{AC899636-0366-4D6F-880C-656E8F065276}" srcOrd="6" destOrd="0" presId="urn:microsoft.com/office/officeart/2005/8/layout/list1"/>
    <dgm:cxn modelId="{6B5522B4-9F26-4649-9224-F5D9E981E80A}" type="presParOf" srcId="{0B307F7B-4D79-4613-BC1C-D42CE2F6ED95}" destId="{ECDD9B93-7D5B-472F-B1BE-82FE8B121BF9}" srcOrd="7" destOrd="0" presId="urn:microsoft.com/office/officeart/2005/8/layout/list1"/>
    <dgm:cxn modelId="{32550AC4-2C2C-4907-B626-02304B30F9C4}" type="presParOf" srcId="{0B307F7B-4D79-4613-BC1C-D42CE2F6ED95}" destId="{7E4D5E8A-45DF-4DC5-894E-CA5870360096}" srcOrd="8" destOrd="0" presId="urn:microsoft.com/office/officeart/2005/8/layout/list1"/>
    <dgm:cxn modelId="{5097040C-03D9-4EBB-A262-212EBE3BB1FB}" type="presParOf" srcId="{7E4D5E8A-45DF-4DC5-894E-CA5870360096}" destId="{ED5B8B93-7469-4FE0-8813-64BB2C11E695}" srcOrd="0" destOrd="0" presId="urn:microsoft.com/office/officeart/2005/8/layout/list1"/>
    <dgm:cxn modelId="{203E8D3D-E900-4074-B84B-8CD26CE83C03}" type="presParOf" srcId="{7E4D5E8A-45DF-4DC5-894E-CA5870360096}" destId="{96565661-3042-4AFE-B0CA-BC01999489B2}" srcOrd="1" destOrd="0" presId="urn:microsoft.com/office/officeart/2005/8/layout/list1"/>
    <dgm:cxn modelId="{3E418910-45D4-4DE5-8242-25CE77E230FF}" type="presParOf" srcId="{0B307F7B-4D79-4613-BC1C-D42CE2F6ED95}" destId="{6D545DB6-D4B8-4F69-8054-CBEF3F67CEAF}" srcOrd="9" destOrd="0" presId="urn:microsoft.com/office/officeart/2005/8/layout/list1"/>
    <dgm:cxn modelId="{F1AACC45-3834-4206-B5DF-4933FA154B2A}" type="presParOf" srcId="{0B307F7B-4D79-4613-BC1C-D42CE2F6ED95}" destId="{5102F1F9-A05C-4C6F-BCE0-619D428AA1AE}"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1F62C0-730E-4887-9DF3-EAE4030948C5}">
      <dsp:nvSpPr>
        <dsp:cNvPr id="0" name=""/>
        <dsp:cNvSpPr/>
      </dsp:nvSpPr>
      <dsp:spPr>
        <a:xfrm>
          <a:off x="0" y="73211"/>
          <a:ext cx="9649072" cy="14880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Font typeface="+mj-lt"/>
            <a:buNone/>
          </a:pPr>
          <a:r>
            <a:rPr lang="en-GB" sz="2100" kern="1200" dirty="0"/>
            <a:t>1. Data on impact of flooding will be collected by the flood focal points in the IM, PCR and PI units as follows:</a:t>
          </a:r>
          <a:endParaRPr lang="fr-FR" sz="2100" kern="1200" dirty="0"/>
        </a:p>
      </dsp:txBody>
      <dsp:txXfrm>
        <a:off x="72639" y="145850"/>
        <a:ext cx="9503794" cy="1342742"/>
      </dsp:txXfrm>
    </dsp:sp>
    <dsp:sp modelId="{D3BBBC26-CDDA-45D3-A007-5EE3A3A55B58}">
      <dsp:nvSpPr>
        <dsp:cNvPr id="0" name=""/>
        <dsp:cNvSpPr/>
      </dsp:nvSpPr>
      <dsp:spPr>
        <a:xfrm>
          <a:off x="0" y="1568834"/>
          <a:ext cx="9649072" cy="1434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6358" tIns="26670" rIns="149352" bIns="26670" numCol="1" spcCol="1270" anchor="t" anchorCtr="0">
          <a:noAutofit/>
        </a:bodyPr>
        <a:lstStyle/>
        <a:p>
          <a:pPr marL="171450" lvl="1" indent="-171450" algn="l" defTabSz="711200">
            <a:lnSpc>
              <a:spcPct val="100000"/>
            </a:lnSpc>
            <a:spcBef>
              <a:spcPct val="0"/>
            </a:spcBef>
            <a:spcAft>
              <a:spcPct val="20000"/>
            </a:spcAft>
            <a:buFont typeface="+mj-lt"/>
            <a:buAutoNum type="alphaLcPeriod"/>
          </a:pPr>
          <a:r>
            <a:rPr lang="en-GB" sz="1600" kern="1200" dirty="0"/>
            <a:t>The PI flood monitoring focal point shares information related to flooding as reported in the weekly and daily operational updates (</a:t>
          </a:r>
          <a:r>
            <a:rPr lang="en-GB" sz="1600" kern="1200" dirty="0" err="1"/>
            <a:t>DoU</a:t>
          </a:r>
          <a:r>
            <a:rPr lang="en-GB" sz="1600" kern="1200" dirty="0"/>
            <a:t>)</a:t>
          </a:r>
          <a:endParaRPr lang="fr-FR" sz="1600" kern="1200" dirty="0"/>
        </a:p>
        <a:p>
          <a:pPr marL="171450" lvl="1" indent="-171450" algn="l" defTabSz="711200">
            <a:lnSpc>
              <a:spcPct val="100000"/>
            </a:lnSpc>
            <a:spcBef>
              <a:spcPct val="0"/>
            </a:spcBef>
            <a:spcAft>
              <a:spcPct val="20000"/>
            </a:spcAft>
            <a:buFont typeface="+mj-lt"/>
            <a:buAutoNum type="alphaLcPeriod"/>
          </a:pPr>
          <a:r>
            <a:rPr lang="en-GB" sz="1600" kern="1200"/>
            <a:t>The IM flood monitoring focal point collects data for countries where we have OCHA Country Offices</a:t>
          </a:r>
          <a:endParaRPr lang="fr-FR" sz="1600" kern="1200"/>
        </a:p>
        <a:p>
          <a:pPr marL="171450" lvl="1" indent="-171450" algn="l" defTabSz="711200">
            <a:lnSpc>
              <a:spcPct val="100000"/>
            </a:lnSpc>
            <a:spcBef>
              <a:spcPct val="0"/>
            </a:spcBef>
            <a:spcAft>
              <a:spcPct val="20000"/>
            </a:spcAft>
            <a:buFont typeface="+mj-lt"/>
            <a:buAutoNum type="alphaLcPeriod"/>
          </a:pPr>
          <a:r>
            <a:rPr lang="en-GB" sz="1600" kern="1200" dirty="0"/>
            <a:t>PCR flood monitoring focal point collects data for non-OCHA countries and shares with IM flood monitoring focal point for verification</a:t>
          </a:r>
          <a:endParaRPr lang="fr-FR" sz="1600" kern="1200" dirty="0"/>
        </a:p>
      </dsp:txBody>
      <dsp:txXfrm>
        <a:off x="0" y="1568834"/>
        <a:ext cx="9649072" cy="1434509"/>
      </dsp:txXfrm>
    </dsp:sp>
    <dsp:sp modelId="{9F364B49-81CD-4E29-BA4A-23A9C057F7B9}">
      <dsp:nvSpPr>
        <dsp:cNvPr id="0" name=""/>
        <dsp:cNvSpPr/>
      </dsp:nvSpPr>
      <dsp:spPr>
        <a:xfrm>
          <a:off x="0" y="3003344"/>
          <a:ext cx="9649072" cy="14880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Font typeface="+mj-lt"/>
            <a:buNone/>
          </a:pPr>
          <a:r>
            <a:rPr lang="en-GB" sz="2100" kern="1200" dirty="0"/>
            <a:t>2. PCR flood monitoring focal point is responsible for collecting information on response and funding. When requesting data on the impact of flooding from OCHA Country offices, the IM flood monitoring focal point will also request response-related data.</a:t>
          </a:r>
          <a:endParaRPr lang="fr-FR" sz="2100" kern="1200" dirty="0"/>
        </a:p>
      </dsp:txBody>
      <dsp:txXfrm>
        <a:off x="72639" y="3075983"/>
        <a:ext cx="9503794" cy="1342742"/>
      </dsp:txXfrm>
    </dsp:sp>
    <dsp:sp modelId="{F03A5CE4-1705-47E7-A730-4525A6CD1F5B}">
      <dsp:nvSpPr>
        <dsp:cNvPr id="0" name=""/>
        <dsp:cNvSpPr/>
      </dsp:nvSpPr>
      <dsp:spPr>
        <a:xfrm>
          <a:off x="0" y="4551845"/>
          <a:ext cx="9649072" cy="14880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Font typeface="+mj-lt"/>
            <a:buNone/>
          </a:pPr>
          <a:r>
            <a:rPr lang="en-GB" sz="2100" kern="1200" dirty="0"/>
            <a:t>3. Regional Humanitarian Financing Unit will also provide data on funding related to flooding, when available.</a:t>
          </a:r>
          <a:endParaRPr lang="fr-FR" sz="2100" kern="1200" dirty="0"/>
        </a:p>
      </dsp:txBody>
      <dsp:txXfrm>
        <a:off x="72639" y="4624484"/>
        <a:ext cx="9503794" cy="13427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8EA5C1-FF50-4E5F-9174-41FE2C8422CE}">
      <dsp:nvSpPr>
        <dsp:cNvPr id="0" name=""/>
        <dsp:cNvSpPr/>
      </dsp:nvSpPr>
      <dsp:spPr>
        <a:xfrm>
          <a:off x="3031" y="328650"/>
          <a:ext cx="2955704" cy="52493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Font typeface="+mj-lt"/>
            <a:buNone/>
          </a:pPr>
          <a:r>
            <a:rPr lang="en-GB" sz="1400" b="1" kern="1200" dirty="0"/>
            <a:t>1. Snapshot to launch the flooding season</a:t>
          </a:r>
          <a:endParaRPr lang="fr-FR" sz="1400" kern="1200" dirty="0"/>
        </a:p>
      </dsp:txBody>
      <dsp:txXfrm>
        <a:off x="3031" y="328650"/>
        <a:ext cx="2955704" cy="524931"/>
      </dsp:txXfrm>
    </dsp:sp>
    <dsp:sp modelId="{983DC86A-68C5-4BF7-9738-20605B25F4C8}">
      <dsp:nvSpPr>
        <dsp:cNvPr id="0" name=""/>
        <dsp:cNvSpPr/>
      </dsp:nvSpPr>
      <dsp:spPr>
        <a:xfrm>
          <a:off x="3031" y="853581"/>
          <a:ext cx="2955704" cy="522647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GB" sz="1400" b="1" kern="1200" dirty="0"/>
            <a:t>Publication date:</a:t>
          </a:r>
          <a:r>
            <a:rPr lang="en-GB" sz="1400" kern="1200" dirty="0"/>
            <a:t> </a:t>
          </a:r>
          <a:r>
            <a:rPr lang="en-US" sz="1400" kern="1200" dirty="0"/>
            <a:t>First week of July (immediately after ACMAD launches their annual rainfall forecast)</a:t>
          </a:r>
          <a:endParaRPr lang="fr-FR" sz="1400" kern="1200" dirty="0"/>
        </a:p>
        <a:p>
          <a:pPr marL="114300" lvl="1" indent="-114300" algn="l" defTabSz="622300">
            <a:lnSpc>
              <a:spcPct val="90000"/>
            </a:lnSpc>
            <a:spcBef>
              <a:spcPct val="0"/>
            </a:spcBef>
            <a:spcAft>
              <a:spcPct val="15000"/>
            </a:spcAft>
            <a:buChar char="•"/>
          </a:pPr>
          <a:r>
            <a:rPr lang="en-US" sz="1400" b="1" kern="1200" dirty="0"/>
            <a:t>Content:</a:t>
          </a:r>
          <a:endParaRPr lang="fr-FR" sz="1400" kern="1200" dirty="0"/>
        </a:p>
        <a:p>
          <a:pPr marL="228600" lvl="2" indent="-114300" algn="l" defTabSz="622300">
            <a:lnSpc>
              <a:spcPct val="90000"/>
            </a:lnSpc>
            <a:spcBef>
              <a:spcPct val="0"/>
            </a:spcBef>
            <a:spcAft>
              <a:spcPct val="15000"/>
            </a:spcAft>
            <a:buChar char="•"/>
          </a:pPr>
          <a:r>
            <a:rPr lang="en-US" sz="1400" b="1" kern="1200" dirty="0"/>
            <a:t>Page 1:</a:t>
          </a:r>
          <a:r>
            <a:rPr lang="en-US" sz="1400" kern="1200" dirty="0"/>
            <a:t> Global Overview with a map at admin 1 level, key figures, and textual description of the situation.</a:t>
          </a:r>
          <a:endParaRPr lang="fr-FR" sz="1400" kern="1200" dirty="0"/>
        </a:p>
        <a:p>
          <a:pPr marL="228600" lvl="2" indent="-114300" algn="l" defTabSz="622300">
            <a:lnSpc>
              <a:spcPct val="90000"/>
            </a:lnSpc>
            <a:spcBef>
              <a:spcPct val="0"/>
            </a:spcBef>
            <a:spcAft>
              <a:spcPct val="15000"/>
            </a:spcAft>
            <a:buFont typeface="Symbol" panose="05050102010706020507" pitchFamily="18" charset="2"/>
            <a:buChar char=""/>
          </a:pPr>
          <a:r>
            <a:rPr lang="en-US" sz="1400" b="1" kern="1200" dirty="0"/>
            <a:t>Page 2:</a:t>
          </a:r>
          <a:r>
            <a:rPr lang="en-US" sz="1400" kern="1200" dirty="0"/>
            <a:t> Map at admin 0 level and graphs on people affected, people displaced, and houses destroyed</a:t>
          </a:r>
          <a:endParaRPr lang="fr-FR" sz="1400" kern="1200" dirty="0"/>
        </a:p>
        <a:p>
          <a:pPr marL="228600" lvl="2" indent="-114300" algn="l" defTabSz="622300">
            <a:lnSpc>
              <a:spcPct val="90000"/>
            </a:lnSpc>
            <a:spcBef>
              <a:spcPct val="0"/>
            </a:spcBef>
            <a:spcAft>
              <a:spcPct val="15000"/>
            </a:spcAft>
            <a:buFont typeface="Symbol" panose="05050102010706020507" pitchFamily="18" charset="2"/>
            <a:buChar char=""/>
          </a:pPr>
          <a:r>
            <a:rPr lang="en-US" sz="1400" b="1" kern="1200"/>
            <a:t>Page 3</a:t>
          </a:r>
          <a:r>
            <a:rPr lang="en-US" sz="1400" kern="1200"/>
            <a:t>: Zoom-in page. The areas to be captured on the Zoom-in page will be determined based on the following criteria:</a:t>
          </a:r>
          <a:endParaRPr lang="fr-FR" sz="1400" kern="1200"/>
        </a:p>
        <a:p>
          <a:pPr marL="342900" lvl="3" indent="-114300" algn="l" defTabSz="622300">
            <a:lnSpc>
              <a:spcPct val="90000"/>
            </a:lnSpc>
            <a:spcBef>
              <a:spcPct val="0"/>
            </a:spcBef>
            <a:spcAft>
              <a:spcPct val="15000"/>
            </a:spcAft>
            <a:buFont typeface="Courier New" panose="02070309020205020404" pitchFamily="49" charset="0"/>
            <a:buChar char="o"/>
          </a:pPr>
          <a:r>
            <a:rPr lang="en-US" sz="1400" kern="1200" dirty="0"/>
            <a:t>Transborder flooding</a:t>
          </a:r>
          <a:endParaRPr lang="fr-FR" sz="1400" kern="1200" dirty="0"/>
        </a:p>
        <a:p>
          <a:pPr marL="342900" lvl="3" indent="-114300" algn="l" defTabSz="622300">
            <a:lnSpc>
              <a:spcPct val="90000"/>
            </a:lnSpc>
            <a:spcBef>
              <a:spcPct val="0"/>
            </a:spcBef>
            <a:spcAft>
              <a:spcPct val="15000"/>
            </a:spcAft>
            <a:buFont typeface="Courier New" panose="02070309020205020404" pitchFamily="49" charset="0"/>
            <a:buChar char="o"/>
          </a:pPr>
          <a:r>
            <a:rPr lang="en-US" sz="1400" kern="1200" dirty="0"/>
            <a:t>Countries without an OCHA office or with less visible flooding because of the size of impact.</a:t>
          </a:r>
          <a:r>
            <a:rPr lang="en-US" sz="1400" b="1" kern="1200" dirty="0"/>
            <a:t> </a:t>
          </a:r>
          <a:endParaRPr lang="fr-FR" sz="1400" kern="1200" dirty="0"/>
        </a:p>
        <a:p>
          <a:pPr marL="228600" lvl="2" indent="-114300" algn="l" defTabSz="622300">
            <a:lnSpc>
              <a:spcPct val="90000"/>
            </a:lnSpc>
            <a:spcBef>
              <a:spcPct val="0"/>
            </a:spcBef>
            <a:spcAft>
              <a:spcPct val="15000"/>
            </a:spcAft>
            <a:buFont typeface="Symbol" panose="05050102010706020507" pitchFamily="18" charset="2"/>
            <a:buChar char=""/>
          </a:pPr>
          <a:r>
            <a:rPr lang="en-US" sz="1400" b="1" kern="1200" dirty="0"/>
            <a:t>Page 4:</a:t>
          </a:r>
          <a:r>
            <a:rPr lang="en-US" sz="1400" kern="1200" dirty="0"/>
            <a:t> Focus on Preparedness and Advocacy, showcasing regional flood risk map and ACMAD weather forecast map covering the rainy season. </a:t>
          </a:r>
          <a:endParaRPr lang="fr-FR" sz="1400" kern="1200" dirty="0"/>
        </a:p>
      </dsp:txBody>
      <dsp:txXfrm>
        <a:off x="3031" y="853581"/>
        <a:ext cx="2955704" cy="5226479"/>
      </dsp:txXfrm>
    </dsp:sp>
    <dsp:sp modelId="{A50AFF56-68FA-44C2-BD43-F794791119CA}">
      <dsp:nvSpPr>
        <dsp:cNvPr id="0" name=""/>
        <dsp:cNvSpPr/>
      </dsp:nvSpPr>
      <dsp:spPr>
        <a:xfrm>
          <a:off x="3372534" y="328650"/>
          <a:ext cx="2955704" cy="52493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Font typeface="+mj-lt"/>
            <a:buNone/>
          </a:pPr>
          <a:r>
            <a:rPr lang="en-GB" sz="1400" b="1" kern="1200" dirty="0"/>
            <a:t>2. Snapshot during the flooding season</a:t>
          </a:r>
          <a:endParaRPr lang="fr-FR" sz="1400" kern="1200" dirty="0"/>
        </a:p>
      </dsp:txBody>
      <dsp:txXfrm>
        <a:off x="3372534" y="328650"/>
        <a:ext cx="2955704" cy="524931"/>
      </dsp:txXfrm>
    </dsp:sp>
    <dsp:sp modelId="{941C53F0-B883-463E-8A4B-8A08D73C353C}">
      <dsp:nvSpPr>
        <dsp:cNvPr id="0" name=""/>
        <dsp:cNvSpPr/>
      </dsp:nvSpPr>
      <dsp:spPr>
        <a:xfrm>
          <a:off x="3372534" y="853581"/>
          <a:ext cx="2955704" cy="522647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GB" sz="1400" b="1" kern="1200" dirty="0"/>
            <a:t>Publication date:</a:t>
          </a:r>
          <a:r>
            <a:rPr lang="en-GB" sz="1400" kern="1200" dirty="0"/>
            <a:t> </a:t>
          </a:r>
          <a:r>
            <a:rPr lang="en-US" sz="1400" kern="1200" dirty="0"/>
            <a:t>By the 10</a:t>
          </a:r>
          <a:r>
            <a:rPr lang="en-US" sz="1400" kern="1200" baseline="30000" dirty="0"/>
            <a:t>th</a:t>
          </a:r>
          <a:r>
            <a:rPr lang="en-US" sz="1400" kern="1200" dirty="0"/>
            <a:t> day of each month between August and October 2022, and possibly November depending on the situation</a:t>
          </a:r>
          <a:endParaRPr lang="fr-FR" sz="1400" kern="1200" dirty="0"/>
        </a:p>
        <a:p>
          <a:pPr marL="114300" lvl="1" indent="-114300" algn="l" defTabSz="622300">
            <a:lnSpc>
              <a:spcPct val="90000"/>
            </a:lnSpc>
            <a:spcBef>
              <a:spcPct val="0"/>
            </a:spcBef>
            <a:spcAft>
              <a:spcPct val="15000"/>
            </a:spcAft>
            <a:buChar char="•"/>
          </a:pPr>
          <a:r>
            <a:rPr lang="en-US" sz="1400" b="1" kern="1200" dirty="0"/>
            <a:t>Content:</a:t>
          </a:r>
          <a:endParaRPr lang="fr-FR" sz="1400" kern="1200" dirty="0"/>
        </a:p>
        <a:p>
          <a:pPr marL="228600" lvl="2" indent="-114300" algn="l" defTabSz="622300">
            <a:lnSpc>
              <a:spcPct val="90000"/>
            </a:lnSpc>
            <a:spcBef>
              <a:spcPct val="0"/>
            </a:spcBef>
            <a:spcAft>
              <a:spcPct val="15000"/>
            </a:spcAft>
            <a:buFont typeface="Symbol" panose="05050102010706020507" pitchFamily="18" charset="2"/>
            <a:buChar char=""/>
          </a:pPr>
          <a:r>
            <a:rPr lang="en-US" sz="1400" b="1" kern="1200"/>
            <a:t>Page 1:</a:t>
          </a:r>
          <a:r>
            <a:rPr lang="en-US" sz="1400" kern="1200"/>
            <a:t> Global Overview with a map at admin 1 level, key figures, and textual description of the situation. Narrative will also include information on funding received and response provided. They will also be a text box with an advocacy message. </a:t>
          </a:r>
          <a:endParaRPr lang="fr-FR" sz="1400" kern="1200"/>
        </a:p>
        <a:p>
          <a:pPr marL="228600" lvl="2" indent="-114300" algn="l" defTabSz="622300">
            <a:lnSpc>
              <a:spcPct val="90000"/>
            </a:lnSpc>
            <a:spcBef>
              <a:spcPct val="0"/>
            </a:spcBef>
            <a:spcAft>
              <a:spcPct val="15000"/>
            </a:spcAft>
            <a:buFont typeface="Symbol" panose="05050102010706020507" pitchFamily="18" charset="2"/>
            <a:buChar char=""/>
          </a:pPr>
          <a:r>
            <a:rPr lang="en-US" sz="1400" b="1" kern="1200"/>
            <a:t>Page 2:</a:t>
          </a:r>
          <a:r>
            <a:rPr lang="en-US" sz="1400" kern="1200"/>
            <a:t> Map at admin 0 level and graphs on people affected, people displaced, and houses destroyed</a:t>
          </a:r>
          <a:endParaRPr lang="fr-FR" sz="1400" kern="1200"/>
        </a:p>
        <a:p>
          <a:pPr marL="228600" lvl="2" indent="-114300" algn="l" defTabSz="622300">
            <a:lnSpc>
              <a:spcPct val="90000"/>
            </a:lnSpc>
            <a:spcBef>
              <a:spcPct val="0"/>
            </a:spcBef>
            <a:spcAft>
              <a:spcPct val="15000"/>
            </a:spcAft>
            <a:buChar char="•"/>
          </a:pPr>
          <a:r>
            <a:rPr lang="en-US" sz="1400" b="1" kern="1200" dirty="0"/>
            <a:t>Page 3</a:t>
          </a:r>
          <a:r>
            <a:rPr lang="en-US" sz="1400" kern="1200" dirty="0"/>
            <a:t>: Zoom-in page. </a:t>
          </a:r>
          <a:endParaRPr lang="fr-FR" sz="1400" kern="1200" dirty="0"/>
        </a:p>
      </dsp:txBody>
      <dsp:txXfrm>
        <a:off x="3372534" y="853581"/>
        <a:ext cx="2955704" cy="5226479"/>
      </dsp:txXfrm>
    </dsp:sp>
    <dsp:sp modelId="{51AA600D-D7B2-4669-9262-AC12FF697113}">
      <dsp:nvSpPr>
        <dsp:cNvPr id="0" name=""/>
        <dsp:cNvSpPr/>
      </dsp:nvSpPr>
      <dsp:spPr>
        <a:xfrm>
          <a:off x="6742037" y="328650"/>
          <a:ext cx="2955704" cy="52493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Font typeface="+mj-lt"/>
            <a:buNone/>
          </a:pPr>
          <a:r>
            <a:rPr lang="en-GB" sz="1400" b="1" kern="1200" dirty="0"/>
            <a:t>3. Snapshot to close the flooding season</a:t>
          </a:r>
          <a:endParaRPr lang="fr-FR" sz="1400" kern="1200" dirty="0"/>
        </a:p>
      </dsp:txBody>
      <dsp:txXfrm>
        <a:off x="6742037" y="328650"/>
        <a:ext cx="2955704" cy="524931"/>
      </dsp:txXfrm>
    </dsp:sp>
    <dsp:sp modelId="{366CCBA4-EF90-482D-B368-937B5D6068D0}">
      <dsp:nvSpPr>
        <dsp:cNvPr id="0" name=""/>
        <dsp:cNvSpPr/>
      </dsp:nvSpPr>
      <dsp:spPr>
        <a:xfrm>
          <a:off x="6742037" y="853581"/>
          <a:ext cx="2955704" cy="522647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GB" sz="1400" b="1" kern="1200" dirty="0"/>
            <a:t>Publication date:</a:t>
          </a:r>
          <a:r>
            <a:rPr lang="en-GB" sz="1400" kern="1200" dirty="0"/>
            <a:t> </a:t>
          </a:r>
          <a:r>
            <a:rPr lang="en-US" sz="1400" kern="1200" dirty="0"/>
            <a:t>During the month of January of the following year. It will be accompanied by a PowerPoint presentation with analysis.</a:t>
          </a:r>
          <a:endParaRPr lang="fr-FR" sz="1400" kern="1200" dirty="0"/>
        </a:p>
        <a:p>
          <a:pPr marL="114300" lvl="1" indent="-114300" algn="l" defTabSz="622300">
            <a:lnSpc>
              <a:spcPct val="90000"/>
            </a:lnSpc>
            <a:spcBef>
              <a:spcPct val="0"/>
            </a:spcBef>
            <a:spcAft>
              <a:spcPct val="15000"/>
            </a:spcAft>
            <a:buChar char="•"/>
          </a:pPr>
          <a:r>
            <a:rPr lang="en-US" sz="1400" b="1" kern="1200" dirty="0"/>
            <a:t>Content:</a:t>
          </a:r>
          <a:endParaRPr lang="fr-FR" sz="1400" kern="1200" dirty="0"/>
        </a:p>
        <a:p>
          <a:pPr marL="228600" lvl="2" indent="-114300" algn="l" defTabSz="622300">
            <a:lnSpc>
              <a:spcPct val="90000"/>
            </a:lnSpc>
            <a:spcBef>
              <a:spcPct val="0"/>
            </a:spcBef>
            <a:spcAft>
              <a:spcPct val="15000"/>
            </a:spcAft>
            <a:buFont typeface="Symbol" panose="05050102010706020507" pitchFamily="18" charset="2"/>
            <a:buChar char=""/>
          </a:pPr>
          <a:r>
            <a:rPr lang="en-US" sz="1400" b="1" kern="1200"/>
            <a:t>Page 1:</a:t>
          </a:r>
          <a:r>
            <a:rPr lang="en-US" sz="1400" kern="1200"/>
            <a:t> Global Overview with a map at admin 1 level, key figures, and textual description of the situation including analysis of hotspots and trends.</a:t>
          </a:r>
          <a:endParaRPr lang="fr-FR" sz="1400" kern="1200"/>
        </a:p>
        <a:p>
          <a:pPr marL="228600" lvl="2" indent="-114300" algn="l" defTabSz="622300">
            <a:lnSpc>
              <a:spcPct val="90000"/>
            </a:lnSpc>
            <a:spcBef>
              <a:spcPct val="0"/>
            </a:spcBef>
            <a:spcAft>
              <a:spcPct val="15000"/>
            </a:spcAft>
            <a:buFont typeface="Symbol" panose="05050102010706020507" pitchFamily="18" charset="2"/>
            <a:buChar char=""/>
          </a:pPr>
          <a:r>
            <a:rPr lang="en-US" sz="1400" b="1" kern="1200"/>
            <a:t>Page 2:</a:t>
          </a:r>
          <a:r>
            <a:rPr lang="en-US" sz="1400" kern="1200"/>
            <a:t> Map at admin 0 level and graphs on people affected, people displaced, and houses destroyed</a:t>
          </a:r>
          <a:endParaRPr lang="fr-FR" sz="1400" kern="1200"/>
        </a:p>
        <a:p>
          <a:pPr marL="228600" lvl="2" indent="-114300" algn="l" defTabSz="622300">
            <a:lnSpc>
              <a:spcPct val="90000"/>
            </a:lnSpc>
            <a:spcBef>
              <a:spcPct val="0"/>
            </a:spcBef>
            <a:spcAft>
              <a:spcPct val="15000"/>
            </a:spcAft>
            <a:buChar char="•"/>
          </a:pPr>
          <a:r>
            <a:rPr lang="en-US" sz="1400" b="1" kern="1200" dirty="0"/>
            <a:t>Page 3</a:t>
          </a:r>
          <a:r>
            <a:rPr lang="en-US" sz="1400" kern="1200" dirty="0"/>
            <a:t>: Focus on Response and Advocacy. Showcase overall response carried out during the year based on information available. It will also include advocacy messages.</a:t>
          </a:r>
          <a:endParaRPr lang="fr-FR" sz="1400" kern="1200" dirty="0"/>
        </a:p>
      </dsp:txBody>
      <dsp:txXfrm>
        <a:off x="6742037" y="853581"/>
        <a:ext cx="2955704" cy="52264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157EC4-BBBA-485B-A8C4-B8D673F86127}">
      <dsp:nvSpPr>
        <dsp:cNvPr id="0" name=""/>
        <dsp:cNvSpPr/>
      </dsp:nvSpPr>
      <dsp:spPr>
        <a:xfrm>
          <a:off x="0" y="391684"/>
          <a:ext cx="9700774" cy="630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367F4CD-79C7-419F-A694-19545548D915}">
      <dsp:nvSpPr>
        <dsp:cNvPr id="0" name=""/>
        <dsp:cNvSpPr/>
      </dsp:nvSpPr>
      <dsp:spPr>
        <a:xfrm>
          <a:off x="485038" y="22684"/>
          <a:ext cx="6790541" cy="73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666" tIns="0" rIns="256666" bIns="0" numCol="1" spcCol="1270" anchor="ctr" anchorCtr="0">
          <a:noAutofit/>
        </a:bodyPr>
        <a:lstStyle/>
        <a:p>
          <a:pPr marL="0" lvl="0" indent="0" algn="l" defTabSz="1111250">
            <a:lnSpc>
              <a:spcPct val="90000"/>
            </a:lnSpc>
            <a:spcBef>
              <a:spcPct val="0"/>
            </a:spcBef>
            <a:spcAft>
              <a:spcPct val="35000"/>
            </a:spcAft>
            <a:buFont typeface="+mj-lt"/>
            <a:buNone/>
          </a:pPr>
          <a:r>
            <a:rPr lang="en-US" sz="2500" kern="1200"/>
            <a:t>OCHA ROWCA Mailchimp</a:t>
          </a:r>
          <a:endParaRPr lang="fr-FR" sz="2500" kern="1200" dirty="0"/>
        </a:p>
      </dsp:txBody>
      <dsp:txXfrm>
        <a:off x="521064" y="58710"/>
        <a:ext cx="6718489" cy="665948"/>
      </dsp:txXfrm>
    </dsp:sp>
    <dsp:sp modelId="{AC899636-0366-4D6F-880C-656E8F065276}">
      <dsp:nvSpPr>
        <dsp:cNvPr id="0" name=""/>
        <dsp:cNvSpPr/>
      </dsp:nvSpPr>
      <dsp:spPr>
        <a:xfrm>
          <a:off x="0" y="1525684"/>
          <a:ext cx="9700774" cy="630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CD15044-6DE0-4C6F-BF95-72D9CE989159}">
      <dsp:nvSpPr>
        <dsp:cNvPr id="0" name=""/>
        <dsp:cNvSpPr/>
      </dsp:nvSpPr>
      <dsp:spPr>
        <a:xfrm>
          <a:off x="485038" y="1156684"/>
          <a:ext cx="6790541" cy="73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666" tIns="0" rIns="256666" bIns="0" numCol="1" spcCol="1270" anchor="ctr" anchorCtr="0">
          <a:noAutofit/>
        </a:bodyPr>
        <a:lstStyle/>
        <a:p>
          <a:pPr marL="0" lvl="0" indent="0" algn="l" defTabSz="1111250">
            <a:lnSpc>
              <a:spcPct val="90000"/>
            </a:lnSpc>
            <a:spcBef>
              <a:spcPct val="0"/>
            </a:spcBef>
            <a:spcAft>
              <a:spcPct val="35000"/>
            </a:spcAft>
            <a:buFont typeface="Symbol" panose="05050102010706020507" pitchFamily="18" charset="2"/>
            <a:buNone/>
          </a:pPr>
          <a:r>
            <a:rPr lang="en-US" sz="2500" kern="1200"/>
            <a:t>EPR mailing list</a:t>
          </a:r>
          <a:endParaRPr lang="fr-FR" sz="2500" kern="1200"/>
        </a:p>
      </dsp:txBody>
      <dsp:txXfrm>
        <a:off x="521064" y="1192710"/>
        <a:ext cx="6718489" cy="665948"/>
      </dsp:txXfrm>
    </dsp:sp>
    <dsp:sp modelId="{5102F1F9-A05C-4C6F-BCE0-619D428AA1AE}">
      <dsp:nvSpPr>
        <dsp:cNvPr id="0" name=""/>
        <dsp:cNvSpPr/>
      </dsp:nvSpPr>
      <dsp:spPr>
        <a:xfrm>
          <a:off x="0" y="2659684"/>
          <a:ext cx="9700774" cy="630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565661-3042-4AFE-B0CA-BC01999489B2}">
      <dsp:nvSpPr>
        <dsp:cNvPr id="0" name=""/>
        <dsp:cNvSpPr/>
      </dsp:nvSpPr>
      <dsp:spPr>
        <a:xfrm>
          <a:off x="485038" y="2290683"/>
          <a:ext cx="6790541" cy="73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666" tIns="0" rIns="256666" bIns="0" numCol="1" spcCol="1270" anchor="ctr" anchorCtr="0">
          <a:noAutofit/>
        </a:bodyPr>
        <a:lstStyle/>
        <a:p>
          <a:pPr marL="0" lvl="0" indent="0" algn="l" defTabSz="1111250">
            <a:lnSpc>
              <a:spcPct val="90000"/>
            </a:lnSpc>
            <a:spcBef>
              <a:spcPct val="0"/>
            </a:spcBef>
            <a:spcAft>
              <a:spcPct val="35000"/>
            </a:spcAft>
            <a:buFont typeface="Symbol" panose="05050102010706020507" pitchFamily="18" charset="2"/>
            <a:buNone/>
          </a:pPr>
          <a:r>
            <a:rPr lang="en-US" sz="2500" kern="1200"/>
            <a:t>Regional Communication Group mailing list</a:t>
          </a:r>
          <a:endParaRPr lang="fr-FR" sz="2500" kern="1200"/>
        </a:p>
      </dsp:txBody>
      <dsp:txXfrm>
        <a:off x="521064" y="2326709"/>
        <a:ext cx="6718489" cy="66594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633913" cy="3794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057900" y="0"/>
            <a:ext cx="4632325" cy="379413"/>
          </a:xfrm>
          <a:prstGeom prst="rect">
            <a:avLst/>
          </a:prstGeom>
        </p:spPr>
        <p:txBody>
          <a:bodyPr vert="horz" lIns="91440" tIns="45720" rIns="91440" bIns="45720" rtlCol="0"/>
          <a:lstStyle>
            <a:lvl1pPr algn="r">
              <a:defRPr sz="1200"/>
            </a:lvl1pPr>
          </a:lstStyle>
          <a:p>
            <a:fld id="{F831A02C-1B3F-4F09-977E-FE0E1B1BD2C0}" type="datetimeFigureOut">
              <a:rPr lang="en-US" smtClean="0"/>
              <a:t>7/28/2022</a:t>
            </a:fld>
            <a:endParaRPr lang="en-US"/>
          </a:p>
        </p:txBody>
      </p:sp>
      <p:sp>
        <p:nvSpPr>
          <p:cNvPr id="4" name="Slide Image Placeholder 3"/>
          <p:cNvSpPr>
            <a:spLocks noGrp="1" noRot="1" noChangeAspect="1"/>
          </p:cNvSpPr>
          <p:nvPr>
            <p:ph type="sldImg" idx="2"/>
          </p:nvPr>
        </p:nvSpPr>
        <p:spPr>
          <a:xfrm>
            <a:off x="3543300" y="946150"/>
            <a:ext cx="3606800" cy="25511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069975" y="3640138"/>
            <a:ext cx="8553450" cy="29781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7183438"/>
            <a:ext cx="4633913" cy="3794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057900" y="7183438"/>
            <a:ext cx="4632325" cy="379412"/>
          </a:xfrm>
          <a:prstGeom prst="rect">
            <a:avLst/>
          </a:prstGeom>
        </p:spPr>
        <p:txBody>
          <a:bodyPr vert="horz" lIns="91440" tIns="45720" rIns="91440" bIns="45720" rtlCol="0" anchor="b"/>
          <a:lstStyle>
            <a:lvl1pPr algn="r">
              <a:defRPr sz="1200"/>
            </a:lvl1pPr>
          </a:lstStyle>
          <a:p>
            <a:fld id="{6406B03C-0245-4CDC-B0F9-C66FCED62992}" type="slidenum">
              <a:rPr lang="en-US" smtClean="0"/>
              <a:t>‹#›</a:t>
            </a:fld>
            <a:endParaRPr lang="en-US"/>
          </a:p>
        </p:txBody>
      </p:sp>
    </p:spTree>
    <p:extLst>
      <p:ext uri="{BB962C8B-B14F-4D97-AF65-F5344CB8AC3E}">
        <p14:creationId xmlns:p14="http://schemas.microsoft.com/office/powerpoint/2010/main" val="24792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Critères EMDAT pour la saisie des données :</a:t>
            </a:r>
          </a:p>
          <a:p>
            <a:pPr marL="171450" indent="-171450">
              <a:buFont typeface="Arial" panose="020B0604020202020204" pitchFamily="34" charset="0"/>
              <a:buChar char="•"/>
            </a:pPr>
            <a:r>
              <a:rPr lang="fr-FR" dirty="0"/>
              <a:t>10 personnes ou plus rapportées tuées</a:t>
            </a:r>
          </a:p>
          <a:p>
            <a:pPr marL="171450" indent="-171450">
              <a:buFont typeface="Arial" panose="020B0604020202020204" pitchFamily="34" charset="0"/>
              <a:buChar char="•"/>
            </a:pPr>
            <a:r>
              <a:rPr lang="fr-FR" dirty="0"/>
              <a:t>100 personnes ou plus rapportées affectées</a:t>
            </a:r>
          </a:p>
          <a:p>
            <a:pPr marL="171450" indent="-171450">
              <a:buFont typeface="Arial" panose="020B0604020202020204" pitchFamily="34" charset="0"/>
              <a:buChar char="•"/>
            </a:pPr>
            <a:r>
              <a:rPr lang="fr-FR" dirty="0"/>
              <a:t>Appel à l'aide internationale</a:t>
            </a:r>
          </a:p>
          <a:p>
            <a:pPr marL="171450" indent="-171450">
              <a:buFont typeface="Arial" panose="020B0604020202020204" pitchFamily="34" charset="0"/>
              <a:buChar char="•"/>
            </a:pPr>
            <a:r>
              <a:rPr lang="fr-FR" dirty="0"/>
              <a:t>Une déclaration d'urgence</a:t>
            </a:r>
            <a:endParaRPr lang="en-US" dirty="0"/>
          </a:p>
        </p:txBody>
      </p:sp>
      <p:sp>
        <p:nvSpPr>
          <p:cNvPr id="4" name="Slide Number Placeholder 3"/>
          <p:cNvSpPr>
            <a:spLocks noGrp="1"/>
          </p:cNvSpPr>
          <p:nvPr>
            <p:ph type="sldNum" sz="quarter" idx="5"/>
          </p:nvPr>
        </p:nvSpPr>
        <p:spPr/>
        <p:txBody>
          <a:bodyPr/>
          <a:lstStyle/>
          <a:p>
            <a:fld id="{6406B03C-0245-4CDC-B0F9-C66FCED62992}" type="slidenum">
              <a:rPr lang="en-US" smtClean="0"/>
              <a:t>6</a:t>
            </a:fld>
            <a:endParaRPr lang="en-US"/>
          </a:p>
        </p:txBody>
      </p:sp>
    </p:spTree>
    <p:extLst>
      <p:ext uri="{BB962C8B-B14F-4D97-AF65-F5344CB8AC3E}">
        <p14:creationId xmlns:p14="http://schemas.microsoft.com/office/powerpoint/2010/main" val="3336034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Monitor the flood situation in the region in real time
To better estimate the magnitude and impact of floods 
Compare the flood situation over time and between periods
Create a product that provides a regular overview (every two weeks) of the flood situation in the region.
</a:t>
            </a:r>
          </a:p>
        </p:txBody>
      </p:sp>
      <p:sp>
        <p:nvSpPr>
          <p:cNvPr id="4" name="Slide Number Placeholder 3"/>
          <p:cNvSpPr>
            <a:spLocks noGrp="1"/>
          </p:cNvSpPr>
          <p:nvPr>
            <p:ph type="sldNum" sz="quarter" idx="5"/>
          </p:nvPr>
        </p:nvSpPr>
        <p:spPr/>
        <p:txBody>
          <a:bodyPr/>
          <a:lstStyle/>
          <a:p>
            <a:fld id="{6406B03C-0245-4CDC-B0F9-C66FCED62992}" type="slidenum">
              <a:rPr lang="en-US" smtClean="0"/>
              <a:t>7</a:t>
            </a:fld>
            <a:endParaRPr lang="en-US"/>
          </a:p>
        </p:txBody>
      </p:sp>
    </p:spTree>
    <p:extLst>
      <p:ext uri="{BB962C8B-B14F-4D97-AF65-F5344CB8AC3E}">
        <p14:creationId xmlns:p14="http://schemas.microsoft.com/office/powerpoint/2010/main" val="3204950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06B03C-0245-4CDC-B0F9-C66FCED62992}" type="slidenum">
              <a:rPr lang="en-US" smtClean="0"/>
              <a:t>8</a:t>
            </a:fld>
            <a:endParaRPr lang="en-US"/>
          </a:p>
        </p:txBody>
      </p:sp>
    </p:spTree>
    <p:extLst>
      <p:ext uri="{BB962C8B-B14F-4D97-AF65-F5344CB8AC3E}">
        <p14:creationId xmlns:p14="http://schemas.microsoft.com/office/powerpoint/2010/main" val="964269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06B03C-0245-4CDC-B0F9-C66FCED62992}" type="slidenum">
              <a:rPr lang="en-US" smtClean="0"/>
              <a:t>11</a:t>
            </a:fld>
            <a:endParaRPr lang="en-US"/>
          </a:p>
        </p:txBody>
      </p:sp>
    </p:spTree>
    <p:extLst>
      <p:ext uri="{BB962C8B-B14F-4D97-AF65-F5344CB8AC3E}">
        <p14:creationId xmlns:p14="http://schemas.microsoft.com/office/powerpoint/2010/main" val="1395141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06B03C-0245-4CDC-B0F9-C66FCED62992}" type="slidenum">
              <a:rPr lang="en-US" smtClean="0"/>
              <a:t>12</a:t>
            </a:fld>
            <a:endParaRPr lang="en-US"/>
          </a:p>
        </p:txBody>
      </p:sp>
    </p:spTree>
    <p:extLst>
      <p:ext uri="{BB962C8B-B14F-4D97-AF65-F5344CB8AC3E}">
        <p14:creationId xmlns:p14="http://schemas.microsoft.com/office/powerpoint/2010/main" val="1648179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06B03C-0245-4CDC-B0F9-C66FCED62992}" type="slidenum">
              <a:rPr lang="en-US" smtClean="0"/>
              <a:t>20</a:t>
            </a:fld>
            <a:endParaRPr lang="en-US"/>
          </a:p>
        </p:txBody>
      </p:sp>
    </p:spTree>
    <p:extLst>
      <p:ext uri="{BB962C8B-B14F-4D97-AF65-F5344CB8AC3E}">
        <p14:creationId xmlns:p14="http://schemas.microsoft.com/office/powerpoint/2010/main" val="20448535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CE77E450-353B-4865-B8C6-9B969320BD3D}"/>
              </a:ext>
            </a:extLst>
          </p:cNvPr>
          <p:cNvSpPr/>
          <p:nvPr userDrawn="1"/>
        </p:nvSpPr>
        <p:spPr>
          <a:xfrm>
            <a:off x="0" y="0"/>
            <a:ext cx="10692130" cy="7560309"/>
          </a:xfrm>
          <a:custGeom>
            <a:avLst/>
            <a:gdLst/>
            <a:ahLst/>
            <a:cxnLst/>
            <a:rect l="l" t="t" r="r" b="b"/>
            <a:pathLst>
              <a:path w="10692130" h="7560309">
                <a:moveTo>
                  <a:pt x="0" y="7560005"/>
                </a:moveTo>
                <a:lnTo>
                  <a:pt x="10692003" y="7560005"/>
                </a:lnTo>
                <a:lnTo>
                  <a:pt x="10692003" y="0"/>
                </a:lnTo>
                <a:lnTo>
                  <a:pt x="0" y="0"/>
                </a:lnTo>
                <a:lnTo>
                  <a:pt x="0" y="7560005"/>
                </a:lnTo>
                <a:close/>
              </a:path>
            </a:pathLst>
          </a:custGeom>
          <a:solidFill>
            <a:srgbClr val="418FDE"/>
          </a:solidFill>
        </p:spPr>
        <p:txBody>
          <a:bodyPr wrap="square" lIns="0" tIns="0" rIns="0" bIns="0" rtlCol="0"/>
          <a:lstStyle/>
          <a:p>
            <a:r>
              <a:rPr lang="en-US" dirty="0"/>
              <a:t> </a:t>
            </a:r>
            <a:endParaRPr dirty="0"/>
          </a:p>
        </p:txBody>
      </p:sp>
      <p:sp>
        <p:nvSpPr>
          <p:cNvPr id="2" name="object 5">
            <a:extLst>
              <a:ext uri="{FF2B5EF4-FFF2-40B4-BE49-F238E27FC236}">
                <a16:creationId xmlns:a16="http://schemas.microsoft.com/office/drawing/2014/main" id="{24A17A68-3337-4FE2-93BE-9F7C3909AFB5}"/>
              </a:ext>
            </a:extLst>
          </p:cNvPr>
          <p:cNvSpPr/>
          <p:nvPr userDrawn="1"/>
        </p:nvSpPr>
        <p:spPr>
          <a:xfrm flipV="1">
            <a:off x="3994150" y="4307206"/>
            <a:ext cx="2705100" cy="45719"/>
          </a:xfrm>
          <a:custGeom>
            <a:avLst/>
            <a:gdLst/>
            <a:ahLst/>
            <a:cxnLst/>
            <a:rect l="l" t="t" r="r" b="b"/>
            <a:pathLst>
              <a:path w="1287145">
                <a:moveTo>
                  <a:pt x="0" y="0"/>
                </a:moveTo>
                <a:lnTo>
                  <a:pt x="1287005" y="0"/>
                </a:lnTo>
              </a:path>
            </a:pathLst>
          </a:custGeom>
          <a:ln w="76200">
            <a:solidFill>
              <a:srgbClr val="144372"/>
            </a:solidFill>
          </a:ln>
        </p:spPr>
        <p:txBody>
          <a:bodyPr wrap="square" lIns="0" tIns="0" rIns="0" bIns="0" rtlCol="0"/>
          <a:lstStyle/>
          <a:p>
            <a:endParaRPr/>
          </a:p>
        </p:txBody>
      </p:sp>
      <p:pic>
        <p:nvPicPr>
          <p:cNvPr id="3" name="Graphic 2">
            <a:extLst>
              <a:ext uri="{FF2B5EF4-FFF2-40B4-BE49-F238E27FC236}">
                <a16:creationId xmlns:a16="http://schemas.microsoft.com/office/drawing/2014/main" id="{BFFE4DD1-1597-480C-A5EA-F00EDC14232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02861" y="609254"/>
            <a:ext cx="1086410" cy="1343718"/>
          </a:xfrm>
          <a:prstGeom prst="rect">
            <a:avLst/>
          </a:prstGeom>
        </p:spPr>
      </p:pic>
      <p:sp>
        <p:nvSpPr>
          <p:cNvPr id="8" name="Text Placeholder 7">
            <a:extLst>
              <a:ext uri="{FF2B5EF4-FFF2-40B4-BE49-F238E27FC236}">
                <a16:creationId xmlns:a16="http://schemas.microsoft.com/office/drawing/2014/main" id="{1C312CC6-040B-4799-A0C5-746AB65D25E2}"/>
              </a:ext>
            </a:extLst>
          </p:cNvPr>
          <p:cNvSpPr>
            <a:spLocks noGrp="1"/>
          </p:cNvSpPr>
          <p:nvPr>
            <p:ph type="body" sz="quarter" idx="10" hasCustomPrompt="1"/>
          </p:nvPr>
        </p:nvSpPr>
        <p:spPr>
          <a:xfrm>
            <a:off x="1460500" y="2219325"/>
            <a:ext cx="7581900" cy="1409700"/>
          </a:xfrm>
          <a:prstGeom prst="rect">
            <a:avLst/>
          </a:prstGeom>
        </p:spPr>
        <p:txBody>
          <a:bodyPr/>
          <a:lstStyle>
            <a:lvl1pPr algn="ctr">
              <a:defRPr sz="4000" b="1">
                <a:solidFill>
                  <a:schemeClr val="bg1"/>
                </a:solidFill>
                <a:latin typeface="Roboto Slab" pitchFamily="2" charset="0"/>
                <a:ea typeface="Roboto Slab" pitchFamily="2" charset="0"/>
              </a:defRPr>
            </a:lvl1pPr>
            <a:lvl2pPr>
              <a:defRPr sz="5400">
                <a:latin typeface="Roboto Slab" pitchFamily="2" charset="0"/>
                <a:ea typeface="Roboto Slab" pitchFamily="2" charset="0"/>
              </a:defRPr>
            </a:lvl2pPr>
            <a:lvl3pPr>
              <a:defRPr sz="5400">
                <a:latin typeface="Roboto Slab" pitchFamily="2" charset="0"/>
                <a:ea typeface="Roboto Slab" pitchFamily="2" charset="0"/>
              </a:defRPr>
            </a:lvl3pPr>
            <a:lvl4pPr>
              <a:defRPr sz="5400">
                <a:latin typeface="Roboto Slab" pitchFamily="2" charset="0"/>
                <a:ea typeface="Roboto Slab" pitchFamily="2" charset="0"/>
              </a:defRPr>
            </a:lvl4pPr>
            <a:lvl5pPr>
              <a:defRPr sz="5400">
                <a:latin typeface="Roboto Slab" pitchFamily="2" charset="0"/>
                <a:ea typeface="Roboto Slab" pitchFamily="2" charset="0"/>
              </a:defRPr>
            </a:lvl5pPr>
          </a:lstStyle>
          <a:p>
            <a:pPr lvl="0"/>
            <a:r>
              <a:rPr lang="en-US" dirty="0"/>
              <a:t>TITLE OF YOUR </a:t>
            </a:r>
          </a:p>
          <a:p>
            <a:pPr lvl="0"/>
            <a:r>
              <a:rPr lang="en-US" dirty="0"/>
              <a:t>PRESENTATION</a:t>
            </a:r>
          </a:p>
        </p:txBody>
      </p:sp>
      <p:sp>
        <p:nvSpPr>
          <p:cNvPr id="10" name="Text Placeholder 9">
            <a:extLst>
              <a:ext uri="{FF2B5EF4-FFF2-40B4-BE49-F238E27FC236}">
                <a16:creationId xmlns:a16="http://schemas.microsoft.com/office/drawing/2014/main" id="{B30F6994-9E7D-4E39-AB1E-C0C614579AFC}"/>
              </a:ext>
            </a:extLst>
          </p:cNvPr>
          <p:cNvSpPr>
            <a:spLocks noGrp="1"/>
          </p:cNvSpPr>
          <p:nvPr>
            <p:ph type="body" sz="quarter" idx="11" hasCustomPrompt="1"/>
          </p:nvPr>
        </p:nvSpPr>
        <p:spPr>
          <a:xfrm>
            <a:off x="2260600" y="4848225"/>
            <a:ext cx="6134100" cy="1409700"/>
          </a:xfrm>
          <a:prstGeom prst="rect">
            <a:avLst/>
          </a:prstGeom>
        </p:spPr>
        <p:txBody>
          <a:bodyPr/>
          <a:lstStyle>
            <a:lvl1pPr algn="ctr">
              <a:defRPr>
                <a:solidFill>
                  <a:schemeClr val="bg1"/>
                </a:solidFill>
                <a:latin typeface="Roboto" panose="02000000000000000000" pitchFamily="2" charset="0"/>
                <a:ea typeface="Roboto" panose="02000000000000000000" pitchFamily="2" charset="0"/>
              </a:defRPr>
            </a:lvl1pPr>
            <a:lvl2pPr>
              <a:defRPr>
                <a:solidFill>
                  <a:schemeClr val="bg1"/>
                </a:solidFill>
                <a:latin typeface="Roboto" panose="02000000000000000000" pitchFamily="2" charset="0"/>
                <a:ea typeface="Roboto" panose="02000000000000000000" pitchFamily="2" charset="0"/>
              </a:defRPr>
            </a:lvl2pPr>
            <a:lvl3pPr>
              <a:defRPr>
                <a:solidFill>
                  <a:schemeClr val="bg1"/>
                </a:solidFill>
                <a:latin typeface="Roboto" panose="02000000000000000000" pitchFamily="2" charset="0"/>
                <a:ea typeface="Roboto" panose="02000000000000000000" pitchFamily="2" charset="0"/>
              </a:defRPr>
            </a:lvl3pPr>
            <a:lvl4pPr>
              <a:defRPr>
                <a:solidFill>
                  <a:schemeClr val="bg1"/>
                </a:solidFill>
                <a:latin typeface="Roboto" panose="02000000000000000000" pitchFamily="2" charset="0"/>
                <a:ea typeface="Roboto" panose="02000000000000000000" pitchFamily="2" charset="0"/>
              </a:defRPr>
            </a:lvl4pPr>
            <a:lvl5pPr>
              <a:defRPr>
                <a:solidFill>
                  <a:schemeClr val="bg1"/>
                </a:solidFill>
                <a:latin typeface="Roboto" panose="02000000000000000000" pitchFamily="2" charset="0"/>
                <a:ea typeface="Roboto" panose="02000000000000000000" pitchFamily="2" charset="0"/>
              </a:defRPr>
            </a:lvl5pPr>
          </a:lstStyle>
          <a:p>
            <a:pPr lvl="0"/>
            <a:r>
              <a:rPr lang="en-US" dirty="0"/>
              <a:t>This is the subtitle or the extra information</a:t>
            </a:r>
          </a:p>
          <a:p>
            <a:pPr lvl="0"/>
            <a:r>
              <a:rPr lang="en-US" dirty="0"/>
              <a:t>like name or contact</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able of content">
    <p:bg>
      <p:bgPr>
        <a:solidFill>
          <a:schemeClr val="bg1"/>
        </a:solidFill>
        <a:effectLst/>
      </p:bgPr>
    </p:bg>
    <p:spTree>
      <p:nvGrpSpPr>
        <p:cNvPr id="1" name=""/>
        <p:cNvGrpSpPr/>
        <p:nvPr/>
      </p:nvGrpSpPr>
      <p:grpSpPr>
        <a:xfrm>
          <a:off x="0" y="0"/>
          <a:ext cx="0" cy="0"/>
          <a:chOff x="0" y="0"/>
          <a:chExt cx="0" cy="0"/>
        </a:xfrm>
      </p:grpSpPr>
      <p:sp>
        <p:nvSpPr>
          <p:cNvPr id="5" name="object 5">
            <a:extLst>
              <a:ext uri="{FF2B5EF4-FFF2-40B4-BE49-F238E27FC236}">
                <a16:creationId xmlns:a16="http://schemas.microsoft.com/office/drawing/2014/main" id="{07B48F48-27A7-4634-930C-05224C93AA8E}"/>
              </a:ext>
            </a:extLst>
          </p:cNvPr>
          <p:cNvSpPr/>
          <p:nvPr userDrawn="1"/>
        </p:nvSpPr>
        <p:spPr>
          <a:xfrm>
            <a:off x="698500" y="1952625"/>
            <a:ext cx="1287145" cy="0"/>
          </a:xfrm>
          <a:custGeom>
            <a:avLst/>
            <a:gdLst/>
            <a:ahLst/>
            <a:cxnLst/>
            <a:rect l="l" t="t" r="r" b="b"/>
            <a:pathLst>
              <a:path w="1287145">
                <a:moveTo>
                  <a:pt x="0" y="0"/>
                </a:moveTo>
                <a:lnTo>
                  <a:pt x="1287005" y="0"/>
                </a:lnTo>
              </a:path>
            </a:pathLst>
          </a:custGeom>
          <a:ln w="76200">
            <a:solidFill>
              <a:srgbClr val="005691"/>
            </a:solidFill>
          </a:ln>
        </p:spPr>
        <p:txBody>
          <a:bodyPr wrap="square" lIns="0" tIns="0" rIns="0" bIns="0" rtlCol="0"/>
          <a:lstStyle/>
          <a:p>
            <a:endParaRPr/>
          </a:p>
        </p:txBody>
      </p:sp>
      <p:sp>
        <p:nvSpPr>
          <p:cNvPr id="13" name="Text Placeholder 12">
            <a:extLst>
              <a:ext uri="{FF2B5EF4-FFF2-40B4-BE49-F238E27FC236}">
                <a16:creationId xmlns:a16="http://schemas.microsoft.com/office/drawing/2014/main" id="{7784804A-30BF-40E1-BFA7-959AAECD2197}"/>
              </a:ext>
            </a:extLst>
          </p:cNvPr>
          <p:cNvSpPr>
            <a:spLocks noGrp="1"/>
          </p:cNvSpPr>
          <p:nvPr>
            <p:ph type="body" sz="quarter" idx="10" hasCustomPrompt="1"/>
          </p:nvPr>
        </p:nvSpPr>
        <p:spPr>
          <a:xfrm>
            <a:off x="686486" y="695325"/>
            <a:ext cx="4648200" cy="914400"/>
          </a:xfrm>
          <a:prstGeom prst="rect">
            <a:avLst/>
          </a:prstGeom>
        </p:spPr>
        <p:txBody>
          <a:bodyPr lIns="0" tIns="0" rIns="0" bIns="0"/>
          <a:lstStyle>
            <a:lvl1pPr>
              <a:defRPr sz="3200" b="1">
                <a:solidFill>
                  <a:srgbClr val="418FDE"/>
                </a:solidFill>
                <a:latin typeface="Roboto Slab" pitchFamily="2" charset="0"/>
                <a:ea typeface="Roboto Slab" pitchFamily="2" charset="0"/>
              </a:defRPr>
            </a:lvl1pPr>
          </a:lstStyle>
          <a:p>
            <a:pPr lvl="0"/>
            <a:r>
              <a:rPr lang="en-US" dirty="0"/>
              <a:t>TABLE OF CONTENTS</a:t>
            </a:r>
          </a:p>
        </p:txBody>
      </p:sp>
      <p:sp>
        <p:nvSpPr>
          <p:cNvPr id="15" name="Text Placeholder 14">
            <a:extLst>
              <a:ext uri="{FF2B5EF4-FFF2-40B4-BE49-F238E27FC236}">
                <a16:creationId xmlns:a16="http://schemas.microsoft.com/office/drawing/2014/main" id="{D60C1B9C-ABA7-46A7-A6BF-1ED081563266}"/>
              </a:ext>
            </a:extLst>
          </p:cNvPr>
          <p:cNvSpPr>
            <a:spLocks noGrp="1"/>
          </p:cNvSpPr>
          <p:nvPr>
            <p:ph type="body" sz="quarter" idx="11" hasCustomPrompt="1"/>
          </p:nvPr>
        </p:nvSpPr>
        <p:spPr>
          <a:xfrm>
            <a:off x="711200" y="2714625"/>
            <a:ext cx="4635500" cy="3086100"/>
          </a:xfrm>
          <a:prstGeom prst="rect">
            <a:avLst/>
          </a:prstGeom>
        </p:spPr>
        <p:txBody>
          <a:bodyPr lIns="0" tIns="0" rIns="0" bIns="0"/>
          <a:lstStyle>
            <a:lvl1pPr marL="285750" indent="-285750">
              <a:lnSpc>
                <a:spcPct val="150000"/>
              </a:lnSpc>
              <a:buFont typeface="Arial" panose="020B0604020202020204" pitchFamily="34" charset="0"/>
              <a:buChar char="•"/>
              <a:defRPr sz="2400" b="1">
                <a:latin typeface="Roboto" panose="02000000000000000000" pitchFamily="2" charset="0"/>
                <a:ea typeface="Roboto" panose="02000000000000000000" pitchFamily="2" charset="0"/>
              </a:defRPr>
            </a:lvl1pPr>
          </a:lstStyle>
          <a:p>
            <a:pPr lvl="0"/>
            <a:r>
              <a:rPr lang="en-US" dirty="0"/>
              <a:t>Chapter 1</a:t>
            </a:r>
          </a:p>
          <a:p>
            <a:pPr lvl="0"/>
            <a:r>
              <a:rPr lang="en-US" dirty="0"/>
              <a:t>Chapter 2</a:t>
            </a:r>
          </a:p>
          <a:p>
            <a:pPr lvl="0"/>
            <a:r>
              <a:rPr lang="en-US" dirty="0"/>
              <a:t>Chapter 3</a:t>
            </a:r>
          </a:p>
        </p:txBody>
      </p:sp>
    </p:spTree>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hapter with intro">
    <p:bg>
      <p:bgPr>
        <a:solidFill>
          <a:schemeClr val="bg1"/>
        </a:solidFill>
        <a:effectLst/>
      </p:bgPr>
    </p:bg>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7932A284-67B2-4326-89C5-3ABDCE00D883}"/>
              </a:ext>
            </a:extLst>
          </p:cNvPr>
          <p:cNvSpPr/>
          <p:nvPr userDrawn="1"/>
        </p:nvSpPr>
        <p:spPr>
          <a:xfrm>
            <a:off x="1" y="0"/>
            <a:ext cx="10692130" cy="7560309"/>
          </a:xfrm>
          <a:custGeom>
            <a:avLst/>
            <a:gdLst/>
            <a:ahLst/>
            <a:cxnLst/>
            <a:rect l="l" t="t" r="r" b="b"/>
            <a:pathLst>
              <a:path w="10692130" h="7560309">
                <a:moveTo>
                  <a:pt x="0" y="7560005"/>
                </a:moveTo>
                <a:lnTo>
                  <a:pt x="10692003" y="7560005"/>
                </a:lnTo>
                <a:lnTo>
                  <a:pt x="10692003" y="0"/>
                </a:lnTo>
                <a:lnTo>
                  <a:pt x="0" y="0"/>
                </a:lnTo>
                <a:lnTo>
                  <a:pt x="0" y="7560005"/>
                </a:lnTo>
                <a:close/>
              </a:path>
            </a:pathLst>
          </a:custGeom>
          <a:solidFill>
            <a:srgbClr val="418FDE"/>
          </a:solidFill>
        </p:spPr>
        <p:txBody>
          <a:bodyPr wrap="square" lIns="0" tIns="0" rIns="0" bIns="0" rtlCol="0"/>
          <a:lstStyle/>
          <a:p>
            <a:endParaRPr dirty="0"/>
          </a:p>
        </p:txBody>
      </p:sp>
      <p:sp>
        <p:nvSpPr>
          <p:cNvPr id="5" name="object 5">
            <a:extLst>
              <a:ext uri="{FF2B5EF4-FFF2-40B4-BE49-F238E27FC236}">
                <a16:creationId xmlns:a16="http://schemas.microsoft.com/office/drawing/2014/main" id="{07B48F48-27A7-4634-930C-05224C93AA8E}"/>
              </a:ext>
            </a:extLst>
          </p:cNvPr>
          <p:cNvSpPr/>
          <p:nvPr userDrawn="1"/>
        </p:nvSpPr>
        <p:spPr>
          <a:xfrm>
            <a:off x="698500" y="1952625"/>
            <a:ext cx="1287145" cy="0"/>
          </a:xfrm>
          <a:custGeom>
            <a:avLst/>
            <a:gdLst/>
            <a:ahLst/>
            <a:cxnLst/>
            <a:rect l="l" t="t" r="r" b="b"/>
            <a:pathLst>
              <a:path w="1287145">
                <a:moveTo>
                  <a:pt x="0" y="0"/>
                </a:moveTo>
                <a:lnTo>
                  <a:pt x="1287005" y="0"/>
                </a:lnTo>
              </a:path>
            </a:pathLst>
          </a:custGeom>
          <a:ln w="76200">
            <a:solidFill>
              <a:srgbClr val="005691"/>
            </a:solidFill>
          </a:ln>
        </p:spPr>
        <p:txBody>
          <a:bodyPr wrap="square" lIns="0" tIns="0" rIns="0" bIns="0" rtlCol="0"/>
          <a:lstStyle/>
          <a:p>
            <a:endParaRPr/>
          </a:p>
        </p:txBody>
      </p:sp>
      <p:sp>
        <p:nvSpPr>
          <p:cNvPr id="9" name="Text Placeholder 8">
            <a:extLst>
              <a:ext uri="{FF2B5EF4-FFF2-40B4-BE49-F238E27FC236}">
                <a16:creationId xmlns:a16="http://schemas.microsoft.com/office/drawing/2014/main" id="{C9EFB51C-6DB9-46CA-95CB-0C977FE8A8F7}"/>
              </a:ext>
            </a:extLst>
          </p:cNvPr>
          <p:cNvSpPr>
            <a:spLocks noGrp="1"/>
          </p:cNvSpPr>
          <p:nvPr>
            <p:ph type="body" sz="quarter" idx="10" hasCustomPrompt="1"/>
          </p:nvPr>
        </p:nvSpPr>
        <p:spPr>
          <a:xfrm>
            <a:off x="695690" y="774307"/>
            <a:ext cx="5638800" cy="914400"/>
          </a:xfrm>
          <a:prstGeom prst="rect">
            <a:avLst/>
          </a:prstGeom>
        </p:spPr>
        <p:txBody>
          <a:bodyPr lIns="0" tIns="0" rIns="0" bIns="0"/>
          <a:lstStyle>
            <a:lvl1pPr>
              <a:defRPr sz="3200" b="1">
                <a:solidFill>
                  <a:schemeClr val="bg1"/>
                </a:solidFill>
                <a:latin typeface="Roboto Slab" pitchFamily="2" charset="0"/>
                <a:ea typeface="Roboto Slab"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NAME OF THE CHAPTER</a:t>
            </a:r>
          </a:p>
        </p:txBody>
      </p:sp>
      <p:sp>
        <p:nvSpPr>
          <p:cNvPr id="11" name="Text Placeholder 10">
            <a:extLst>
              <a:ext uri="{FF2B5EF4-FFF2-40B4-BE49-F238E27FC236}">
                <a16:creationId xmlns:a16="http://schemas.microsoft.com/office/drawing/2014/main" id="{5D018956-D9E6-425D-8ADA-1E24525DED84}"/>
              </a:ext>
            </a:extLst>
          </p:cNvPr>
          <p:cNvSpPr>
            <a:spLocks noGrp="1"/>
          </p:cNvSpPr>
          <p:nvPr>
            <p:ph type="body" sz="quarter" idx="11" hasCustomPrompt="1"/>
          </p:nvPr>
        </p:nvSpPr>
        <p:spPr>
          <a:xfrm>
            <a:off x="695325" y="2638425"/>
            <a:ext cx="6251575" cy="2819400"/>
          </a:xfrm>
          <a:prstGeom prst="rect">
            <a:avLst/>
          </a:prstGeom>
        </p:spPr>
        <p:txBody>
          <a:bodyPr lIns="0" tIns="0" rIns="0" bIns="0"/>
          <a:lstStyle>
            <a:lvl1pPr>
              <a:defRPr>
                <a:solidFill>
                  <a:schemeClr val="bg1"/>
                </a:solidFill>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Chapter intro</a:t>
            </a:r>
          </a:p>
        </p:txBody>
      </p:sp>
    </p:spTree>
    <p:extLst>
      <p:ext uri="{BB962C8B-B14F-4D97-AF65-F5344CB8AC3E}">
        <p14:creationId xmlns:p14="http://schemas.microsoft.com/office/powerpoint/2010/main" val="1867243056"/>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hapter with title and intro">
    <p:bg>
      <p:bgPr>
        <a:solidFill>
          <a:schemeClr val="bg1"/>
        </a:solidFill>
        <a:effectLst/>
      </p:bgPr>
    </p:bg>
    <p:spTree>
      <p:nvGrpSpPr>
        <p:cNvPr id="1" name=""/>
        <p:cNvGrpSpPr/>
        <p:nvPr/>
      </p:nvGrpSpPr>
      <p:grpSpPr>
        <a:xfrm>
          <a:off x="0" y="0"/>
          <a:ext cx="0" cy="0"/>
          <a:chOff x="0" y="0"/>
          <a:chExt cx="0" cy="0"/>
        </a:xfrm>
      </p:grpSpPr>
      <p:sp>
        <p:nvSpPr>
          <p:cNvPr id="6" name="object 5">
            <a:extLst>
              <a:ext uri="{FF2B5EF4-FFF2-40B4-BE49-F238E27FC236}">
                <a16:creationId xmlns:a16="http://schemas.microsoft.com/office/drawing/2014/main" id="{480F3E93-2883-4382-8707-DF5E5E352107}"/>
              </a:ext>
            </a:extLst>
          </p:cNvPr>
          <p:cNvSpPr/>
          <p:nvPr userDrawn="1"/>
        </p:nvSpPr>
        <p:spPr>
          <a:xfrm>
            <a:off x="698500" y="1952625"/>
            <a:ext cx="1287145" cy="0"/>
          </a:xfrm>
          <a:custGeom>
            <a:avLst/>
            <a:gdLst/>
            <a:ahLst/>
            <a:cxnLst/>
            <a:rect l="l" t="t" r="r" b="b"/>
            <a:pathLst>
              <a:path w="1287145">
                <a:moveTo>
                  <a:pt x="0" y="0"/>
                </a:moveTo>
                <a:lnTo>
                  <a:pt x="1287005" y="0"/>
                </a:lnTo>
              </a:path>
            </a:pathLst>
          </a:custGeom>
          <a:ln w="76200">
            <a:solidFill>
              <a:srgbClr val="005691"/>
            </a:solidFill>
          </a:ln>
        </p:spPr>
        <p:txBody>
          <a:bodyPr wrap="square" lIns="0" tIns="0" rIns="0" bIns="0" rtlCol="0"/>
          <a:lstStyle/>
          <a:p>
            <a:endParaRPr/>
          </a:p>
        </p:txBody>
      </p:sp>
      <p:sp>
        <p:nvSpPr>
          <p:cNvPr id="8" name="Text Placeholder 7">
            <a:extLst>
              <a:ext uri="{FF2B5EF4-FFF2-40B4-BE49-F238E27FC236}">
                <a16:creationId xmlns:a16="http://schemas.microsoft.com/office/drawing/2014/main" id="{D4F1692E-F3D4-4FE2-9385-650941E885B3}"/>
              </a:ext>
            </a:extLst>
          </p:cNvPr>
          <p:cNvSpPr>
            <a:spLocks noGrp="1"/>
          </p:cNvSpPr>
          <p:nvPr>
            <p:ph type="body" sz="quarter" idx="10" hasCustomPrompt="1"/>
          </p:nvPr>
        </p:nvSpPr>
        <p:spPr>
          <a:xfrm>
            <a:off x="698500" y="771525"/>
            <a:ext cx="6553200" cy="419100"/>
          </a:xfrm>
          <a:prstGeom prst="rect">
            <a:avLst/>
          </a:prstGeom>
        </p:spPr>
        <p:txBody>
          <a:bodyPr lIns="0" tIns="0" rIns="0" bIns="0"/>
          <a:lstStyle>
            <a:lvl1pPr>
              <a:defRPr sz="3200" b="1">
                <a:solidFill>
                  <a:srgbClr val="418FDE"/>
                </a:solidFill>
                <a:latin typeface="Roboto Slab" pitchFamily="2" charset="0"/>
                <a:ea typeface="Roboto Slab"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NAME OF THE CHAPTER</a:t>
            </a:r>
          </a:p>
        </p:txBody>
      </p:sp>
      <p:sp>
        <p:nvSpPr>
          <p:cNvPr id="10" name="Text Placeholder 9">
            <a:extLst>
              <a:ext uri="{FF2B5EF4-FFF2-40B4-BE49-F238E27FC236}">
                <a16:creationId xmlns:a16="http://schemas.microsoft.com/office/drawing/2014/main" id="{DA18D06A-C031-4793-932E-4F18D8558978}"/>
              </a:ext>
            </a:extLst>
          </p:cNvPr>
          <p:cNvSpPr>
            <a:spLocks noGrp="1"/>
          </p:cNvSpPr>
          <p:nvPr>
            <p:ph type="body" sz="quarter" idx="11" hasCustomPrompt="1"/>
          </p:nvPr>
        </p:nvSpPr>
        <p:spPr>
          <a:xfrm>
            <a:off x="697814" y="1372630"/>
            <a:ext cx="4724400" cy="342900"/>
          </a:xfrm>
          <a:prstGeom prst="rect">
            <a:avLst/>
          </a:prstGeom>
        </p:spPr>
        <p:txBody>
          <a:bodyPr lIns="0" tIns="0" rIns="0" bIns="0"/>
          <a:lstStyle>
            <a:lvl1pPr>
              <a:defRPr b="1">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TITLE OF THE SECTION</a:t>
            </a:r>
          </a:p>
        </p:txBody>
      </p:sp>
      <p:sp>
        <p:nvSpPr>
          <p:cNvPr id="12" name="Text Placeholder 11">
            <a:extLst>
              <a:ext uri="{FF2B5EF4-FFF2-40B4-BE49-F238E27FC236}">
                <a16:creationId xmlns:a16="http://schemas.microsoft.com/office/drawing/2014/main" id="{B4CFD0C2-325A-4C55-A8E8-7290C9072546}"/>
              </a:ext>
            </a:extLst>
          </p:cNvPr>
          <p:cNvSpPr>
            <a:spLocks noGrp="1"/>
          </p:cNvSpPr>
          <p:nvPr>
            <p:ph type="body" sz="quarter" idx="12" hasCustomPrompt="1"/>
          </p:nvPr>
        </p:nvSpPr>
        <p:spPr>
          <a:xfrm>
            <a:off x="698500" y="2447925"/>
            <a:ext cx="4648200" cy="1333500"/>
          </a:xfrm>
          <a:prstGeom prst="rect">
            <a:avLst/>
          </a:prstGeom>
        </p:spPr>
        <p:txBody>
          <a:bodyPr lIns="0" tIns="0" rIns="0" bIns="0"/>
          <a:lstStyle>
            <a:lvl1pPr>
              <a:defRPr>
                <a:solidFill>
                  <a:srgbClr val="418FDE"/>
                </a:solidFill>
                <a:latin typeface="Roboto Slab" pitchFamily="2" charset="0"/>
                <a:ea typeface="Roboto Slab" pitchFamily="2" charset="0"/>
              </a:defRPr>
            </a:lvl1pPr>
            <a:lvl2pPr>
              <a:defRPr>
                <a:solidFill>
                  <a:srgbClr val="418FDE"/>
                </a:solidFill>
                <a:latin typeface="Roboto Slab" pitchFamily="2" charset="0"/>
                <a:ea typeface="Roboto Slab" pitchFamily="2" charset="0"/>
              </a:defRPr>
            </a:lvl2pPr>
            <a:lvl3pPr>
              <a:defRPr>
                <a:solidFill>
                  <a:srgbClr val="418FDE"/>
                </a:solidFill>
                <a:latin typeface="Roboto Slab" pitchFamily="2" charset="0"/>
                <a:ea typeface="Roboto Slab" pitchFamily="2" charset="0"/>
              </a:defRPr>
            </a:lvl3pPr>
            <a:lvl4pPr>
              <a:defRPr>
                <a:solidFill>
                  <a:srgbClr val="418FDE"/>
                </a:solidFill>
                <a:latin typeface="Roboto Slab" pitchFamily="2" charset="0"/>
                <a:ea typeface="Roboto Slab" pitchFamily="2" charset="0"/>
              </a:defRPr>
            </a:lvl4pPr>
            <a:lvl5pPr>
              <a:defRPr>
                <a:solidFill>
                  <a:srgbClr val="418FDE"/>
                </a:solidFill>
                <a:latin typeface="Roboto Slab" pitchFamily="2" charset="0"/>
                <a:ea typeface="Roboto Slab" pitchFamily="2" charset="0"/>
              </a:defRPr>
            </a:lvl5pPr>
          </a:lstStyle>
          <a:p>
            <a:pPr lvl="0"/>
            <a:r>
              <a:rPr lang="en-US" dirty="0"/>
              <a:t>Introduction of the slide Humanitarian assistance is hamstrung by prevalent administrative ways to deliver more than 2.7 million people with aid in 2017</a:t>
            </a:r>
          </a:p>
        </p:txBody>
      </p:sp>
      <p:sp>
        <p:nvSpPr>
          <p:cNvPr id="14" name="Text Placeholder 13">
            <a:extLst>
              <a:ext uri="{FF2B5EF4-FFF2-40B4-BE49-F238E27FC236}">
                <a16:creationId xmlns:a16="http://schemas.microsoft.com/office/drawing/2014/main" id="{18325391-10EC-478D-8503-E7B2BA3C3F53}"/>
              </a:ext>
            </a:extLst>
          </p:cNvPr>
          <p:cNvSpPr>
            <a:spLocks noGrp="1"/>
          </p:cNvSpPr>
          <p:nvPr>
            <p:ph type="body" sz="quarter" idx="13" hasCustomPrompt="1"/>
          </p:nvPr>
        </p:nvSpPr>
        <p:spPr>
          <a:xfrm>
            <a:off x="698500" y="4010025"/>
            <a:ext cx="4572000" cy="2819400"/>
          </a:xfrm>
          <a:prstGeom prst="rect">
            <a:avLst/>
          </a:prstGeom>
        </p:spPr>
        <p:txBody>
          <a:bodyPr lIns="0" tIns="0" rIns="0" bIns="0"/>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Assistance is hamstrung by prevalent insecurity, and logistical and administrative hurdles. Despite challenges, humanitarian actors have developed innovative ways to deliver assistance, reaching more than 2.7 million people with aid in 2017</a:t>
            </a:r>
          </a:p>
          <a:p>
            <a:pPr lvl="1"/>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g figures">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53C4C82E-E028-48BB-8479-DB452E9818FD}"/>
              </a:ext>
            </a:extLst>
          </p:cNvPr>
          <p:cNvSpPr>
            <a:spLocks noGrp="1"/>
          </p:cNvSpPr>
          <p:nvPr>
            <p:ph type="body" sz="quarter" idx="10" hasCustomPrompt="1"/>
          </p:nvPr>
        </p:nvSpPr>
        <p:spPr>
          <a:xfrm>
            <a:off x="698500" y="771525"/>
            <a:ext cx="6553200" cy="419100"/>
          </a:xfrm>
          <a:prstGeom prst="rect">
            <a:avLst/>
          </a:prstGeom>
        </p:spPr>
        <p:txBody>
          <a:bodyPr lIns="0" tIns="0" rIns="0" bIns="0"/>
          <a:lstStyle>
            <a:lvl1pPr>
              <a:defRPr sz="3200" b="1">
                <a:solidFill>
                  <a:srgbClr val="418FDE"/>
                </a:solidFill>
                <a:latin typeface="Roboto Slab" pitchFamily="2" charset="0"/>
                <a:ea typeface="Roboto Slab"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NAME OF THE CHAPTER</a:t>
            </a:r>
          </a:p>
        </p:txBody>
      </p:sp>
      <p:sp>
        <p:nvSpPr>
          <p:cNvPr id="4" name="Text Placeholder 13">
            <a:extLst>
              <a:ext uri="{FF2B5EF4-FFF2-40B4-BE49-F238E27FC236}">
                <a16:creationId xmlns:a16="http://schemas.microsoft.com/office/drawing/2014/main" id="{BE9E9148-1FAF-436B-905A-2325D8D003FB}"/>
              </a:ext>
            </a:extLst>
          </p:cNvPr>
          <p:cNvSpPr>
            <a:spLocks noGrp="1"/>
          </p:cNvSpPr>
          <p:nvPr>
            <p:ph type="body" sz="quarter" idx="13" hasCustomPrompt="1"/>
          </p:nvPr>
        </p:nvSpPr>
        <p:spPr>
          <a:xfrm>
            <a:off x="698500" y="2447925"/>
            <a:ext cx="2476500" cy="800100"/>
          </a:xfrm>
          <a:prstGeom prst="rect">
            <a:avLst/>
          </a:prstGeom>
        </p:spPr>
        <p:txBody>
          <a:bodyPr lIns="0" tIns="0" rIns="0" bIns="0"/>
          <a:lstStyle>
            <a:lvl1pPr>
              <a:defRPr sz="6000" b="1">
                <a:solidFill>
                  <a:srgbClr val="418FDE"/>
                </a:solidFill>
                <a:latin typeface="Roboto Slab" pitchFamily="2" charset="0"/>
                <a:ea typeface="Roboto Slab"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2,000</a:t>
            </a:r>
          </a:p>
        </p:txBody>
      </p:sp>
      <p:sp>
        <p:nvSpPr>
          <p:cNvPr id="5" name="Text Placeholder 13">
            <a:extLst>
              <a:ext uri="{FF2B5EF4-FFF2-40B4-BE49-F238E27FC236}">
                <a16:creationId xmlns:a16="http://schemas.microsoft.com/office/drawing/2014/main" id="{104482E9-3D99-48DE-A93F-89A121CE661E}"/>
              </a:ext>
            </a:extLst>
          </p:cNvPr>
          <p:cNvSpPr>
            <a:spLocks noGrp="1"/>
          </p:cNvSpPr>
          <p:nvPr>
            <p:ph type="body" sz="quarter" idx="14" hasCustomPrompt="1"/>
          </p:nvPr>
        </p:nvSpPr>
        <p:spPr>
          <a:xfrm>
            <a:off x="698500" y="3400425"/>
            <a:ext cx="2743200" cy="533400"/>
          </a:xfrm>
          <a:prstGeom prst="rect">
            <a:avLst/>
          </a:prstGeom>
        </p:spPr>
        <p:txBody>
          <a:bodyPr lIns="0" tIns="0" rIns="0" bIns="0"/>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PEOPLE IN NEED</a:t>
            </a:r>
          </a:p>
          <a:p>
            <a:pPr lvl="1"/>
            <a:endParaRPr lang="en-US" dirty="0"/>
          </a:p>
        </p:txBody>
      </p:sp>
      <p:sp>
        <p:nvSpPr>
          <p:cNvPr id="6" name="Text Placeholder 13">
            <a:extLst>
              <a:ext uri="{FF2B5EF4-FFF2-40B4-BE49-F238E27FC236}">
                <a16:creationId xmlns:a16="http://schemas.microsoft.com/office/drawing/2014/main" id="{87C0BC4F-6361-4C6C-8F82-1DC72F3F0F5C}"/>
              </a:ext>
            </a:extLst>
          </p:cNvPr>
          <p:cNvSpPr>
            <a:spLocks noGrp="1"/>
          </p:cNvSpPr>
          <p:nvPr>
            <p:ph type="body" sz="quarter" idx="15" hasCustomPrompt="1"/>
          </p:nvPr>
        </p:nvSpPr>
        <p:spPr>
          <a:xfrm>
            <a:off x="5346700" y="2447925"/>
            <a:ext cx="2476500" cy="800100"/>
          </a:xfrm>
          <a:prstGeom prst="rect">
            <a:avLst/>
          </a:prstGeom>
        </p:spPr>
        <p:txBody>
          <a:bodyPr lIns="0" tIns="0" rIns="0" bIns="0"/>
          <a:lstStyle>
            <a:lvl1pPr>
              <a:defRPr sz="6000" b="1">
                <a:solidFill>
                  <a:srgbClr val="418FDE"/>
                </a:solidFill>
                <a:latin typeface="Roboto Slab" pitchFamily="2" charset="0"/>
                <a:ea typeface="Roboto Slab"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$200B</a:t>
            </a:r>
          </a:p>
        </p:txBody>
      </p:sp>
      <p:sp>
        <p:nvSpPr>
          <p:cNvPr id="7" name="Text Placeholder 13">
            <a:extLst>
              <a:ext uri="{FF2B5EF4-FFF2-40B4-BE49-F238E27FC236}">
                <a16:creationId xmlns:a16="http://schemas.microsoft.com/office/drawing/2014/main" id="{C260853A-D939-4F86-9EEF-6747560FB215}"/>
              </a:ext>
            </a:extLst>
          </p:cNvPr>
          <p:cNvSpPr>
            <a:spLocks noGrp="1"/>
          </p:cNvSpPr>
          <p:nvPr>
            <p:ph type="body" sz="quarter" idx="16" hasCustomPrompt="1"/>
          </p:nvPr>
        </p:nvSpPr>
        <p:spPr>
          <a:xfrm>
            <a:off x="5346700" y="3400425"/>
            <a:ext cx="2743200" cy="533400"/>
          </a:xfrm>
          <a:prstGeom prst="rect">
            <a:avLst/>
          </a:prstGeom>
        </p:spPr>
        <p:txBody>
          <a:bodyPr lIns="0" tIns="0" rIns="0" bIns="0"/>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FUNDING NEED</a:t>
            </a:r>
          </a:p>
          <a:p>
            <a:pPr lvl="1"/>
            <a:endParaRPr lang="en-US" dirty="0"/>
          </a:p>
        </p:txBody>
      </p:sp>
      <p:sp>
        <p:nvSpPr>
          <p:cNvPr id="8" name="Text Placeholder 13">
            <a:extLst>
              <a:ext uri="{FF2B5EF4-FFF2-40B4-BE49-F238E27FC236}">
                <a16:creationId xmlns:a16="http://schemas.microsoft.com/office/drawing/2014/main" id="{C79CE2D6-15A8-4A64-B1DA-94719B3686E7}"/>
              </a:ext>
            </a:extLst>
          </p:cNvPr>
          <p:cNvSpPr>
            <a:spLocks noGrp="1"/>
          </p:cNvSpPr>
          <p:nvPr>
            <p:ph type="body" sz="quarter" idx="17" hasCustomPrompt="1"/>
          </p:nvPr>
        </p:nvSpPr>
        <p:spPr>
          <a:xfrm>
            <a:off x="698500" y="4695825"/>
            <a:ext cx="2476500" cy="800100"/>
          </a:xfrm>
          <a:prstGeom prst="rect">
            <a:avLst/>
          </a:prstGeom>
        </p:spPr>
        <p:txBody>
          <a:bodyPr lIns="0" tIns="0" rIns="0" bIns="0"/>
          <a:lstStyle>
            <a:lvl1pPr>
              <a:defRPr sz="6000" b="1">
                <a:solidFill>
                  <a:srgbClr val="418FDE"/>
                </a:solidFill>
                <a:latin typeface="Roboto Slab" pitchFamily="2" charset="0"/>
                <a:ea typeface="Roboto Slab"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15</a:t>
            </a:r>
          </a:p>
        </p:txBody>
      </p:sp>
      <p:sp>
        <p:nvSpPr>
          <p:cNvPr id="9" name="Text Placeholder 13">
            <a:extLst>
              <a:ext uri="{FF2B5EF4-FFF2-40B4-BE49-F238E27FC236}">
                <a16:creationId xmlns:a16="http://schemas.microsoft.com/office/drawing/2014/main" id="{3C46B3A9-CB7A-4831-B64B-B16DC185A971}"/>
              </a:ext>
            </a:extLst>
          </p:cNvPr>
          <p:cNvSpPr>
            <a:spLocks noGrp="1"/>
          </p:cNvSpPr>
          <p:nvPr>
            <p:ph type="body" sz="quarter" idx="18" hasCustomPrompt="1"/>
          </p:nvPr>
        </p:nvSpPr>
        <p:spPr>
          <a:xfrm>
            <a:off x="698500" y="5610225"/>
            <a:ext cx="2743200" cy="533400"/>
          </a:xfrm>
          <a:prstGeom prst="rect">
            <a:avLst/>
          </a:prstGeom>
        </p:spPr>
        <p:txBody>
          <a:bodyPr lIns="0" tIns="0" rIns="0" bIns="0"/>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COUNTRIES AFFECTED</a:t>
            </a:r>
          </a:p>
          <a:p>
            <a:pPr lvl="1"/>
            <a:endParaRPr lang="en-US" dirty="0"/>
          </a:p>
        </p:txBody>
      </p:sp>
      <p:sp>
        <p:nvSpPr>
          <p:cNvPr id="10" name="Text Placeholder 13">
            <a:extLst>
              <a:ext uri="{FF2B5EF4-FFF2-40B4-BE49-F238E27FC236}">
                <a16:creationId xmlns:a16="http://schemas.microsoft.com/office/drawing/2014/main" id="{315BA222-AE04-4871-915C-9535F56FABE4}"/>
              </a:ext>
            </a:extLst>
          </p:cNvPr>
          <p:cNvSpPr>
            <a:spLocks noGrp="1"/>
          </p:cNvSpPr>
          <p:nvPr>
            <p:ph type="body" sz="quarter" idx="19" hasCustomPrompt="1"/>
          </p:nvPr>
        </p:nvSpPr>
        <p:spPr>
          <a:xfrm>
            <a:off x="5346700" y="4695825"/>
            <a:ext cx="2476500" cy="800100"/>
          </a:xfrm>
          <a:prstGeom prst="rect">
            <a:avLst/>
          </a:prstGeom>
        </p:spPr>
        <p:txBody>
          <a:bodyPr lIns="0" tIns="0" rIns="0" bIns="0"/>
          <a:lstStyle>
            <a:lvl1pPr>
              <a:defRPr sz="6000" b="1">
                <a:solidFill>
                  <a:srgbClr val="418FDE"/>
                </a:solidFill>
                <a:latin typeface="Roboto Slab" pitchFamily="2" charset="0"/>
                <a:ea typeface="Roboto Slab"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22</a:t>
            </a:r>
          </a:p>
        </p:txBody>
      </p:sp>
      <p:sp>
        <p:nvSpPr>
          <p:cNvPr id="11" name="Text Placeholder 13">
            <a:extLst>
              <a:ext uri="{FF2B5EF4-FFF2-40B4-BE49-F238E27FC236}">
                <a16:creationId xmlns:a16="http://schemas.microsoft.com/office/drawing/2014/main" id="{172C73B4-6961-4FA3-80DF-7165C16F978A}"/>
              </a:ext>
            </a:extLst>
          </p:cNvPr>
          <p:cNvSpPr>
            <a:spLocks noGrp="1"/>
          </p:cNvSpPr>
          <p:nvPr>
            <p:ph type="body" sz="quarter" idx="20" hasCustomPrompt="1"/>
          </p:nvPr>
        </p:nvSpPr>
        <p:spPr>
          <a:xfrm>
            <a:off x="5346700" y="5610225"/>
            <a:ext cx="2743200" cy="533400"/>
          </a:xfrm>
          <a:prstGeom prst="rect">
            <a:avLst/>
          </a:prstGeom>
        </p:spPr>
        <p:txBody>
          <a:bodyPr lIns="0" tIns="0" rIns="0" bIns="0"/>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DONORS</a:t>
            </a:r>
          </a:p>
          <a:p>
            <a:pPr lvl="1"/>
            <a:endParaRPr lang="en-US" dirty="0"/>
          </a:p>
        </p:txBody>
      </p:sp>
      <p:sp>
        <p:nvSpPr>
          <p:cNvPr id="12" name="object 5">
            <a:extLst>
              <a:ext uri="{FF2B5EF4-FFF2-40B4-BE49-F238E27FC236}">
                <a16:creationId xmlns:a16="http://schemas.microsoft.com/office/drawing/2014/main" id="{0C1CDA5F-A187-45F9-8606-4749E931CED5}"/>
              </a:ext>
            </a:extLst>
          </p:cNvPr>
          <p:cNvSpPr/>
          <p:nvPr userDrawn="1"/>
        </p:nvSpPr>
        <p:spPr>
          <a:xfrm>
            <a:off x="698500" y="1952625"/>
            <a:ext cx="1287145" cy="0"/>
          </a:xfrm>
          <a:custGeom>
            <a:avLst/>
            <a:gdLst/>
            <a:ahLst/>
            <a:cxnLst/>
            <a:rect l="l" t="t" r="r" b="b"/>
            <a:pathLst>
              <a:path w="1287145">
                <a:moveTo>
                  <a:pt x="0" y="0"/>
                </a:moveTo>
                <a:lnTo>
                  <a:pt x="1287005" y="0"/>
                </a:lnTo>
              </a:path>
            </a:pathLst>
          </a:custGeom>
          <a:ln w="76200">
            <a:solidFill>
              <a:srgbClr val="005691"/>
            </a:solidFill>
          </a:ln>
        </p:spPr>
        <p:txBody>
          <a:bodyPr wrap="square" lIns="0" tIns="0" rIns="0" bIns="0" rtlCol="0"/>
          <a:lstStyle/>
          <a:p>
            <a:endParaRPr/>
          </a:p>
        </p:txBody>
      </p:sp>
      <p:sp>
        <p:nvSpPr>
          <p:cNvPr id="13" name="Text Placeholder 9">
            <a:extLst>
              <a:ext uri="{FF2B5EF4-FFF2-40B4-BE49-F238E27FC236}">
                <a16:creationId xmlns:a16="http://schemas.microsoft.com/office/drawing/2014/main" id="{05C57B39-9539-4E84-8163-00E97C030285}"/>
              </a:ext>
            </a:extLst>
          </p:cNvPr>
          <p:cNvSpPr>
            <a:spLocks noGrp="1"/>
          </p:cNvSpPr>
          <p:nvPr>
            <p:ph type="body" sz="quarter" idx="11" hasCustomPrompt="1"/>
          </p:nvPr>
        </p:nvSpPr>
        <p:spPr>
          <a:xfrm>
            <a:off x="697814" y="1372630"/>
            <a:ext cx="4724400" cy="342900"/>
          </a:xfrm>
          <a:prstGeom prst="rect">
            <a:avLst/>
          </a:prstGeom>
        </p:spPr>
        <p:txBody>
          <a:bodyPr lIns="0" tIns="0" rIns="0" bIns="0"/>
          <a:lstStyle>
            <a:lvl1pPr>
              <a:defRPr b="1">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TITLE OF THE SECTION</a:t>
            </a:r>
          </a:p>
        </p:txBody>
      </p:sp>
    </p:spTree>
    <p:extLst>
      <p:ext uri="{BB962C8B-B14F-4D97-AF65-F5344CB8AC3E}">
        <p14:creationId xmlns:p14="http://schemas.microsoft.com/office/powerpoint/2010/main" val="3435527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1D9973FC-5ECE-4AE0-BEEC-E714AF7F1B8D}"/>
              </a:ext>
            </a:extLst>
          </p:cNvPr>
          <p:cNvSpPr>
            <a:spLocks noGrp="1"/>
          </p:cNvSpPr>
          <p:nvPr>
            <p:ph type="body" sz="quarter" idx="10" hasCustomPrompt="1"/>
          </p:nvPr>
        </p:nvSpPr>
        <p:spPr>
          <a:xfrm>
            <a:off x="698500" y="771525"/>
            <a:ext cx="6553200" cy="419100"/>
          </a:xfrm>
          <a:prstGeom prst="rect">
            <a:avLst/>
          </a:prstGeom>
        </p:spPr>
        <p:txBody>
          <a:bodyPr lIns="0" tIns="0" rIns="0" bIns="0"/>
          <a:lstStyle>
            <a:lvl1pPr>
              <a:defRPr sz="3200" b="1">
                <a:solidFill>
                  <a:srgbClr val="418FDE"/>
                </a:solidFill>
                <a:latin typeface="Roboto Slab" pitchFamily="2" charset="0"/>
                <a:ea typeface="Roboto Slab"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NAME OF THE CHAPTER</a:t>
            </a:r>
          </a:p>
        </p:txBody>
      </p:sp>
      <p:sp>
        <p:nvSpPr>
          <p:cNvPr id="4" name="object 5">
            <a:extLst>
              <a:ext uri="{FF2B5EF4-FFF2-40B4-BE49-F238E27FC236}">
                <a16:creationId xmlns:a16="http://schemas.microsoft.com/office/drawing/2014/main" id="{FC530147-D7DF-4A94-8988-861D55856262}"/>
              </a:ext>
            </a:extLst>
          </p:cNvPr>
          <p:cNvSpPr/>
          <p:nvPr userDrawn="1"/>
        </p:nvSpPr>
        <p:spPr>
          <a:xfrm>
            <a:off x="698500" y="1952625"/>
            <a:ext cx="1287145" cy="0"/>
          </a:xfrm>
          <a:custGeom>
            <a:avLst/>
            <a:gdLst/>
            <a:ahLst/>
            <a:cxnLst/>
            <a:rect l="l" t="t" r="r" b="b"/>
            <a:pathLst>
              <a:path w="1287145">
                <a:moveTo>
                  <a:pt x="0" y="0"/>
                </a:moveTo>
                <a:lnTo>
                  <a:pt x="1287005" y="0"/>
                </a:lnTo>
              </a:path>
            </a:pathLst>
          </a:custGeom>
          <a:ln w="76200">
            <a:solidFill>
              <a:srgbClr val="005691"/>
            </a:solidFill>
          </a:ln>
        </p:spPr>
        <p:txBody>
          <a:bodyPr wrap="square" lIns="0" tIns="0" rIns="0" bIns="0" rtlCol="0"/>
          <a:lstStyle/>
          <a:p>
            <a:endParaRPr/>
          </a:p>
        </p:txBody>
      </p:sp>
      <p:sp>
        <p:nvSpPr>
          <p:cNvPr id="5" name="Text Placeholder 9">
            <a:extLst>
              <a:ext uri="{FF2B5EF4-FFF2-40B4-BE49-F238E27FC236}">
                <a16:creationId xmlns:a16="http://schemas.microsoft.com/office/drawing/2014/main" id="{265EDEA1-250B-42B2-A53B-5D6541FCF9F2}"/>
              </a:ext>
            </a:extLst>
          </p:cNvPr>
          <p:cNvSpPr>
            <a:spLocks noGrp="1"/>
          </p:cNvSpPr>
          <p:nvPr>
            <p:ph type="body" sz="quarter" idx="11" hasCustomPrompt="1"/>
          </p:nvPr>
        </p:nvSpPr>
        <p:spPr>
          <a:xfrm>
            <a:off x="697814" y="1372630"/>
            <a:ext cx="4724400" cy="342900"/>
          </a:xfrm>
          <a:prstGeom prst="rect">
            <a:avLst/>
          </a:prstGeom>
        </p:spPr>
        <p:txBody>
          <a:bodyPr lIns="0" tIns="0" rIns="0" bIns="0"/>
          <a:lstStyle>
            <a:lvl1pPr>
              <a:defRPr b="1">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TITLE OF THE SECTION</a:t>
            </a:r>
          </a:p>
        </p:txBody>
      </p:sp>
      <p:sp>
        <p:nvSpPr>
          <p:cNvPr id="12" name="Picture Placeholder 11">
            <a:extLst>
              <a:ext uri="{FF2B5EF4-FFF2-40B4-BE49-F238E27FC236}">
                <a16:creationId xmlns:a16="http://schemas.microsoft.com/office/drawing/2014/main" id="{AE9E9ED3-3CD4-4EB8-B29A-476EE9FE500F}"/>
              </a:ext>
            </a:extLst>
          </p:cNvPr>
          <p:cNvSpPr>
            <a:spLocks noGrp="1"/>
          </p:cNvSpPr>
          <p:nvPr>
            <p:ph type="pic" sz="quarter" idx="12"/>
          </p:nvPr>
        </p:nvSpPr>
        <p:spPr>
          <a:xfrm>
            <a:off x="736600" y="2524125"/>
            <a:ext cx="3009900" cy="3314700"/>
          </a:xfrm>
          <a:prstGeom prst="rect">
            <a:avLst/>
          </a:prstGeom>
        </p:spPr>
        <p:txBody>
          <a:bodyPr/>
          <a:lstStyle/>
          <a:p>
            <a:r>
              <a:rPr lang="en-US"/>
              <a:t>Click icon to add picture</a:t>
            </a:r>
          </a:p>
        </p:txBody>
      </p:sp>
      <p:sp>
        <p:nvSpPr>
          <p:cNvPr id="15" name="Text Placeholder 13">
            <a:extLst>
              <a:ext uri="{FF2B5EF4-FFF2-40B4-BE49-F238E27FC236}">
                <a16:creationId xmlns:a16="http://schemas.microsoft.com/office/drawing/2014/main" id="{D4566FAF-6E0B-4567-97BF-B17B93F898EE}"/>
              </a:ext>
            </a:extLst>
          </p:cNvPr>
          <p:cNvSpPr>
            <a:spLocks noGrp="1"/>
          </p:cNvSpPr>
          <p:nvPr>
            <p:ph type="body" sz="quarter" idx="13" hasCustomPrompt="1"/>
          </p:nvPr>
        </p:nvSpPr>
        <p:spPr>
          <a:xfrm>
            <a:off x="3975100" y="2530561"/>
            <a:ext cx="2705100" cy="3308264"/>
          </a:xfrm>
          <a:prstGeom prst="rect">
            <a:avLst/>
          </a:prstGeom>
        </p:spPr>
        <p:txBody>
          <a:bodyPr lIns="0" tIns="0" rIns="0" bIns="0"/>
          <a:lstStyle>
            <a:lvl1pPr marL="285750" indent="-285750">
              <a:buFont typeface="Arial" panose="020B0604020202020204" pitchFamily="34" charset="0"/>
              <a:buChar cha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Assistance is hamstrung by prevalent insecurity, and </a:t>
            </a:r>
            <a:r>
              <a:rPr lang="en-US" dirty="0" err="1"/>
              <a:t>ll</a:t>
            </a:r>
            <a:r>
              <a:rPr lang="en-US" dirty="0"/>
              <a:t> </a:t>
            </a:r>
          </a:p>
          <a:p>
            <a:pPr lvl="0"/>
            <a:r>
              <a:rPr lang="en-US" dirty="0"/>
              <a:t>And administrative hurdles. Despite challenges, humanitarian actors </a:t>
            </a:r>
          </a:p>
          <a:p>
            <a:pPr lvl="0"/>
            <a:r>
              <a:rPr lang="en-US" dirty="0"/>
              <a:t>Ways to deliver assistance, reaching more than 2.7 million people with aid in 2017</a:t>
            </a:r>
          </a:p>
          <a:p>
            <a:pPr lvl="1"/>
            <a:endParaRPr lang="en-US" dirty="0"/>
          </a:p>
        </p:txBody>
      </p:sp>
      <p:sp>
        <p:nvSpPr>
          <p:cNvPr id="17" name="Chart Placeholder 16">
            <a:extLst>
              <a:ext uri="{FF2B5EF4-FFF2-40B4-BE49-F238E27FC236}">
                <a16:creationId xmlns:a16="http://schemas.microsoft.com/office/drawing/2014/main" id="{BF1C1493-5AF5-4BD4-83F5-24140F5637D4}"/>
              </a:ext>
            </a:extLst>
          </p:cNvPr>
          <p:cNvSpPr>
            <a:spLocks noGrp="1"/>
          </p:cNvSpPr>
          <p:nvPr>
            <p:ph type="chart" sz="quarter" idx="14"/>
          </p:nvPr>
        </p:nvSpPr>
        <p:spPr>
          <a:xfrm>
            <a:off x="6908800" y="2530561"/>
            <a:ext cx="3048000" cy="3251114"/>
          </a:xfrm>
          <a:prstGeom prst="rect">
            <a:avLst/>
          </a:prstGeom>
        </p:spPr>
        <p:txBody>
          <a:bodyPr/>
          <a:lstStyle/>
          <a:p>
            <a:r>
              <a:rPr lang="en-US"/>
              <a:t>Click icon to add chart</a:t>
            </a:r>
            <a:endParaRPr lang="en-US" dirty="0"/>
          </a:p>
        </p:txBody>
      </p:sp>
    </p:spTree>
    <p:extLst>
      <p:ext uri="{BB962C8B-B14F-4D97-AF65-F5344CB8AC3E}">
        <p14:creationId xmlns:p14="http://schemas.microsoft.com/office/powerpoint/2010/main" val="66713735"/>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Graphic">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D93E86C8-0C88-444B-9DE1-92A43B95E6EC}"/>
              </a:ext>
            </a:extLst>
          </p:cNvPr>
          <p:cNvSpPr>
            <a:spLocks noGrp="1"/>
          </p:cNvSpPr>
          <p:nvPr>
            <p:ph type="body" sz="quarter" idx="10" hasCustomPrompt="1"/>
          </p:nvPr>
        </p:nvSpPr>
        <p:spPr>
          <a:xfrm>
            <a:off x="698500" y="771525"/>
            <a:ext cx="6553200" cy="419100"/>
          </a:xfrm>
          <a:prstGeom prst="rect">
            <a:avLst/>
          </a:prstGeom>
        </p:spPr>
        <p:txBody>
          <a:bodyPr lIns="0" tIns="0" rIns="0" bIns="0"/>
          <a:lstStyle>
            <a:lvl1pPr>
              <a:defRPr sz="3200" b="1">
                <a:solidFill>
                  <a:srgbClr val="418FDE"/>
                </a:solidFill>
                <a:latin typeface="Roboto Slab" pitchFamily="2" charset="0"/>
                <a:ea typeface="Roboto Slab"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NAME OF THE CHAPTER</a:t>
            </a:r>
          </a:p>
        </p:txBody>
      </p:sp>
      <p:sp>
        <p:nvSpPr>
          <p:cNvPr id="4" name="object 5">
            <a:extLst>
              <a:ext uri="{FF2B5EF4-FFF2-40B4-BE49-F238E27FC236}">
                <a16:creationId xmlns:a16="http://schemas.microsoft.com/office/drawing/2014/main" id="{A6D96005-61A5-4D71-91C3-F67C5F6CE89A}"/>
              </a:ext>
            </a:extLst>
          </p:cNvPr>
          <p:cNvSpPr/>
          <p:nvPr userDrawn="1"/>
        </p:nvSpPr>
        <p:spPr>
          <a:xfrm>
            <a:off x="698500" y="1952625"/>
            <a:ext cx="1287145" cy="0"/>
          </a:xfrm>
          <a:custGeom>
            <a:avLst/>
            <a:gdLst/>
            <a:ahLst/>
            <a:cxnLst/>
            <a:rect l="l" t="t" r="r" b="b"/>
            <a:pathLst>
              <a:path w="1287145">
                <a:moveTo>
                  <a:pt x="0" y="0"/>
                </a:moveTo>
                <a:lnTo>
                  <a:pt x="1287005" y="0"/>
                </a:lnTo>
              </a:path>
            </a:pathLst>
          </a:custGeom>
          <a:ln w="76200">
            <a:solidFill>
              <a:srgbClr val="005691"/>
            </a:solidFill>
          </a:ln>
        </p:spPr>
        <p:txBody>
          <a:bodyPr wrap="square" lIns="0" tIns="0" rIns="0" bIns="0" rtlCol="0"/>
          <a:lstStyle/>
          <a:p>
            <a:endParaRPr/>
          </a:p>
        </p:txBody>
      </p:sp>
      <p:sp>
        <p:nvSpPr>
          <p:cNvPr id="5" name="Text Placeholder 9">
            <a:extLst>
              <a:ext uri="{FF2B5EF4-FFF2-40B4-BE49-F238E27FC236}">
                <a16:creationId xmlns:a16="http://schemas.microsoft.com/office/drawing/2014/main" id="{55792ADB-1E33-4C0E-8AA1-770D61A23481}"/>
              </a:ext>
            </a:extLst>
          </p:cNvPr>
          <p:cNvSpPr>
            <a:spLocks noGrp="1"/>
          </p:cNvSpPr>
          <p:nvPr>
            <p:ph type="body" sz="quarter" idx="11" hasCustomPrompt="1"/>
          </p:nvPr>
        </p:nvSpPr>
        <p:spPr>
          <a:xfrm>
            <a:off x="697814" y="1372630"/>
            <a:ext cx="4724400" cy="342900"/>
          </a:xfrm>
          <a:prstGeom prst="rect">
            <a:avLst/>
          </a:prstGeom>
        </p:spPr>
        <p:txBody>
          <a:bodyPr lIns="0" tIns="0" rIns="0" bIns="0"/>
          <a:lstStyle>
            <a:lvl1pPr>
              <a:defRPr b="1">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TITLE OF THE SECTION</a:t>
            </a:r>
          </a:p>
        </p:txBody>
      </p:sp>
      <p:sp>
        <p:nvSpPr>
          <p:cNvPr id="7" name="Picture Placeholder 6">
            <a:extLst>
              <a:ext uri="{FF2B5EF4-FFF2-40B4-BE49-F238E27FC236}">
                <a16:creationId xmlns:a16="http://schemas.microsoft.com/office/drawing/2014/main" id="{2ECC6051-064A-466C-BB97-F52C644D4248}"/>
              </a:ext>
            </a:extLst>
          </p:cNvPr>
          <p:cNvSpPr>
            <a:spLocks noGrp="1"/>
          </p:cNvSpPr>
          <p:nvPr>
            <p:ph type="pic" sz="quarter" idx="12"/>
          </p:nvPr>
        </p:nvSpPr>
        <p:spPr>
          <a:xfrm>
            <a:off x="698500" y="2257425"/>
            <a:ext cx="9258300" cy="4572000"/>
          </a:xfrm>
          <a:prstGeom prst="rect">
            <a:avLst/>
          </a:prstGeom>
        </p:spPr>
        <p:txBody>
          <a:bodyPr/>
          <a:lstStyle/>
          <a:p>
            <a:r>
              <a:rPr lang="en-US"/>
              <a:t>Click icon to add picture</a:t>
            </a:r>
          </a:p>
        </p:txBody>
      </p:sp>
    </p:spTree>
    <p:extLst>
      <p:ext uri="{BB962C8B-B14F-4D97-AF65-F5344CB8AC3E}">
        <p14:creationId xmlns:p14="http://schemas.microsoft.com/office/powerpoint/2010/main" val="1906484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3" name="Text Placeholder 13">
            <a:extLst>
              <a:ext uri="{FF2B5EF4-FFF2-40B4-BE49-F238E27FC236}">
                <a16:creationId xmlns:a16="http://schemas.microsoft.com/office/drawing/2014/main" id="{E5D143C0-9694-4D80-A195-66BE04BC787E}"/>
              </a:ext>
            </a:extLst>
          </p:cNvPr>
          <p:cNvSpPr>
            <a:spLocks noGrp="1"/>
          </p:cNvSpPr>
          <p:nvPr>
            <p:ph type="body" sz="quarter" idx="13" hasCustomPrompt="1"/>
          </p:nvPr>
        </p:nvSpPr>
        <p:spPr>
          <a:xfrm>
            <a:off x="698500" y="1679615"/>
            <a:ext cx="4648200" cy="5149809"/>
          </a:xfrm>
          <a:prstGeom prst="rect">
            <a:avLst/>
          </a:prstGeom>
        </p:spPr>
        <p:txBody>
          <a:bodyPr lIns="0" tIns="0" rIns="0" bIns="0"/>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Assistance is hamstrung by prevalent insecurity, and logistical and administrative hurdles. Despite challenges, humanitarian actors have developed innovative ways to deliver assistance, reaching more than 2.7 million people with aid in 2017</a:t>
            </a:r>
          </a:p>
          <a:p>
            <a:pPr lvl="1"/>
            <a:endParaRPr lang="en-US" dirty="0"/>
          </a:p>
        </p:txBody>
      </p:sp>
    </p:spTree>
    <p:extLst>
      <p:ext uri="{BB962C8B-B14F-4D97-AF65-F5344CB8AC3E}">
        <p14:creationId xmlns:p14="http://schemas.microsoft.com/office/powerpoint/2010/main" val="2547317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7" r:id="rId3"/>
    <p:sldLayoutId id="2147483665" r:id="rId4"/>
    <p:sldLayoutId id="2147483668" r:id="rId5"/>
    <p:sldLayoutId id="2147483670" r:id="rId6"/>
    <p:sldLayoutId id="2147483669" r:id="rId7"/>
    <p:sldLayoutId id="2147483671" r:id="rId8"/>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232" eaLnBrk="1" hangingPunct="1">
        <a:defRPr>
          <a:latin typeface="+mn-lt"/>
          <a:ea typeface="+mn-ea"/>
          <a:cs typeface="+mn-cs"/>
        </a:defRPr>
      </a:lvl2pPr>
      <a:lvl3pPr marL="914463" eaLnBrk="1" hangingPunct="1">
        <a:defRPr>
          <a:latin typeface="+mn-lt"/>
          <a:ea typeface="+mn-ea"/>
          <a:cs typeface="+mn-cs"/>
        </a:defRPr>
      </a:lvl3pPr>
      <a:lvl4pPr marL="1371696" eaLnBrk="1" hangingPunct="1">
        <a:defRPr>
          <a:latin typeface="+mn-lt"/>
          <a:ea typeface="+mn-ea"/>
          <a:cs typeface="+mn-cs"/>
        </a:defRPr>
      </a:lvl4pPr>
      <a:lvl5pPr marL="1828927" eaLnBrk="1" hangingPunct="1">
        <a:defRPr>
          <a:latin typeface="+mn-lt"/>
          <a:ea typeface="+mn-ea"/>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p:bodyStyle>
    <p:otherStyle>
      <a:lvl1pPr marL="0" eaLnBrk="1" hangingPunct="1">
        <a:defRPr>
          <a:latin typeface="+mn-lt"/>
          <a:ea typeface="+mn-ea"/>
          <a:cs typeface="+mn-cs"/>
        </a:defRPr>
      </a:lvl1pPr>
      <a:lvl2pPr marL="457232" eaLnBrk="1" hangingPunct="1">
        <a:defRPr>
          <a:latin typeface="+mn-lt"/>
          <a:ea typeface="+mn-ea"/>
          <a:cs typeface="+mn-cs"/>
        </a:defRPr>
      </a:lvl2pPr>
      <a:lvl3pPr marL="914463" eaLnBrk="1" hangingPunct="1">
        <a:defRPr>
          <a:latin typeface="+mn-lt"/>
          <a:ea typeface="+mn-ea"/>
          <a:cs typeface="+mn-cs"/>
        </a:defRPr>
      </a:lvl3pPr>
      <a:lvl4pPr marL="1371696" eaLnBrk="1" hangingPunct="1">
        <a:defRPr>
          <a:latin typeface="+mn-lt"/>
          <a:ea typeface="+mn-ea"/>
          <a:cs typeface="+mn-cs"/>
        </a:defRPr>
      </a:lvl4pPr>
      <a:lvl5pPr marL="1828927" eaLnBrk="1" hangingPunct="1">
        <a:defRPr>
          <a:latin typeface="+mn-lt"/>
          <a:ea typeface="+mn-ea"/>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p:otherStyle>
  </p:txStyles>
  <p:extLst>
    <p:ext uri="{27BBF7A9-308A-43DC-89C8-2F10F3537804}">
      <p15:sldGuideLst xmlns:p15="http://schemas.microsoft.com/office/powerpoint/2012/main">
        <p15:guide id="1" orient="horz" pos="4302" userDrawn="1">
          <p15:clr>
            <a:srgbClr val="F26B43"/>
          </p15:clr>
        </p15:guide>
        <p15:guide id="2" pos="3368" userDrawn="1">
          <p15:clr>
            <a:srgbClr val="F26B43"/>
          </p15:clr>
        </p15:guide>
        <p15:guide id="3" pos="440" userDrawn="1">
          <p15:clr>
            <a:srgbClr val="F26B43"/>
          </p15:clr>
        </p15:guide>
        <p15:guide id="4" pos="6272" userDrawn="1">
          <p15:clr>
            <a:srgbClr val="F26B43"/>
          </p15:clr>
        </p15:guide>
        <p15:guide id="5" orient="horz" pos="486" userDrawn="1">
          <p15:clr>
            <a:srgbClr val="F26B43"/>
          </p15:clr>
        </p15:guide>
        <p15:guide id="6" orient="horz" pos="1062" userDrawn="1">
          <p15:clr>
            <a:srgbClr val="F26B43"/>
          </p15:clr>
        </p15:guide>
        <p15:guide id="7" orient="horz" pos="238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floodlist.com/"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4F3C06-BB10-42D5-A35E-55904391730D}"/>
              </a:ext>
            </a:extLst>
          </p:cNvPr>
          <p:cNvSpPr>
            <a:spLocks noGrp="1"/>
          </p:cNvSpPr>
          <p:nvPr>
            <p:ph type="body" sz="quarter" idx="10"/>
          </p:nvPr>
        </p:nvSpPr>
        <p:spPr/>
        <p:txBody>
          <a:bodyPr/>
          <a:lstStyle/>
          <a:p>
            <a:r>
              <a:rPr lang="fr-FR" dirty="0"/>
              <a:t>FLOOD TRACKING TOOL ROWCA
</a:t>
            </a:r>
            <a:endParaRPr lang="en-US" dirty="0"/>
          </a:p>
        </p:txBody>
      </p:sp>
      <p:sp>
        <p:nvSpPr>
          <p:cNvPr id="5" name="Text Placeholder 4">
            <a:extLst>
              <a:ext uri="{FF2B5EF4-FFF2-40B4-BE49-F238E27FC236}">
                <a16:creationId xmlns:a16="http://schemas.microsoft.com/office/drawing/2014/main" id="{7B0184C6-384D-42AC-9684-62DA21185A29}"/>
              </a:ext>
            </a:extLst>
          </p:cNvPr>
          <p:cNvSpPr>
            <a:spLocks noGrp="1"/>
          </p:cNvSpPr>
          <p:nvPr>
            <p:ph type="body" sz="quarter" idx="11"/>
          </p:nvPr>
        </p:nvSpPr>
        <p:spPr/>
        <p:txBody>
          <a:bodyPr/>
          <a:lstStyle/>
          <a:p>
            <a:r>
              <a:rPr lang="en-US" dirty="0"/>
              <a:t>19 July 2022</a:t>
            </a:r>
          </a:p>
        </p:txBody>
      </p:sp>
    </p:spTree>
    <p:extLst>
      <p:ext uri="{BB962C8B-B14F-4D97-AF65-F5344CB8AC3E}">
        <p14:creationId xmlns:p14="http://schemas.microsoft.com/office/powerpoint/2010/main" val="3720724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A851420B-CF7E-4883-8FBB-A3DBA49A5656}"/>
              </a:ext>
            </a:extLst>
          </p:cNvPr>
          <p:cNvSpPr>
            <a:spLocks noGrp="1"/>
          </p:cNvSpPr>
          <p:nvPr>
            <p:ph type="body" sz="quarter" idx="10"/>
          </p:nvPr>
        </p:nvSpPr>
        <p:spPr>
          <a:xfrm>
            <a:off x="695690" y="774307"/>
            <a:ext cx="8323418" cy="914400"/>
          </a:xfrm>
        </p:spPr>
        <p:txBody>
          <a:bodyPr/>
          <a:lstStyle/>
          <a:p>
            <a:r>
              <a:rPr lang="fr-FR"/>
              <a:t>Data collection methodology (2/3)
</a:t>
            </a:r>
            <a:endParaRPr lang="fr-FR" dirty="0"/>
          </a:p>
        </p:txBody>
      </p:sp>
      <p:sp>
        <p:nvSpPr>
          <p:cNvPr id="3" name="Espace réservé du texte 2">
            <a:extLst>
              <a:ext uri="{FF2B5EF4-FFF2-40B4-BE49-F238E27FC236}">
                <a16:creationId xmlns:a16="http://schemas.microsoft.com/office/drawing/2014/main" id="{116ED83F-B821-4F90-984B-7F62590BDBD9}"/>
              </a:ext>
            </a:extLst>
          </p:cNvPr>
          <p:cNvSpPr>
            <a:spLocks noGrp="1"/>
          </p:cNvSpPr>
          <p:nvPr>
            <p:ph type="body" sz="quarter" idx="11"/>
          </p:nvPr>
        </p:nvSpPr>
        <p:spPr>
          <a:xfrm>
            <a:off x="668480" y="2197249"/>
            <a:ext cx="7558540" cy="4896544"/>
          </a:xfrm>
        </p:spPr>
        <p:txBody>
          <a:bodyPr/>
          <a:lstStyle/>
          <a:p>
            <a:pPr>
              <a:lnSpc>
                <a:spcPct val="200000"/>
              </a:lnSpc>
            </a:pPr>
            <a:r>
              <a:rPr lang="en-US" sz="2000" b="1" u="sng" dirty="0"/>
              <a:t>2. Data sources</a:t>
            </a:r>
          </a:p>
          <a:p>
            <a:pPr marL="342900" indent="-342900">
              <a:lnSpc>
                <a:spcPct val="200000"/>
              </a:lnSpc>
              <a:buFont typeface="Arial" panose="020B0604020202020204" pitchFamily="34" charset="0"/>
              <a:buChar char="•"/>
            </a:pPr>
            <a:r>
              <a:rPr lang="en-US" b="1" dirty="0" err="1"/>
              <a:t>DoU</a:t>
            </a:r>
            <a:r>
              <a:rPr lang="en-US" b="1" dirty="0"/>
              <a:t> of countries
Press clippings
Information shared by country focal points (emails)
Reports of the Directorate of Civil Protection (DPC)
HR Info
</a:t>
            </a:r>
            <a:r>
              <a:rPr lang="en-US" b="1" dirty="0" err="1"/>
              <a:t>Reliefweb</a:t>
            </a:r>
            <a:r>
              <a:rPr lang="en-US" b="1" dirty="0"/>
              <a:t> 
</a:t>
            </a:r>
            <a:r>
              <a:rPr lang="en-US" b="1" dirty="0" err="1"/>
              <a:t>Floodlist</a:t>
            </a:r>
            <a:r>
              <a:rPr lang="en-US" b="1" dirty="0"/>
              <a:t>: </a:t>
            </a:r>
            <a:r>
              <a:rPr lang="en-US" b="1" dirty="0">
                <a:hlinkClick r:id="rId2"/>
              </a:rPr>
              <a:t>http://floodlist.com/</a:t>
            </a:r>
            <a:endParaRPr lang="en-US" b="1" dirty="0"/>
          </a:p>
          <a:p>
            <a:pPr marL="285750" indent="-285750">
              <a:lnSpc>
                <a:spcPct val="200000"/>
              </a:lnSpc>
              <a:buFont typeface="Arial" panose="020B0604020202020204" pitchFamily="34" charset="0"/>
              <a:buChar char="•"/>
            </a:pPr>
            <a:r>
              <a:rPr lang="en-US" b="1" dirty="0" err="1">
                <a:solidFill>
                  <a:srgbClr val="FF0000"/>
                </a:solidFill>
              </a:rPr>
              <a:t>ifrc</a:t>
            </a:r>
            <a:r>
              <a:rPr lang="en-US" b="1" dirty="0"/>
              <a:t> GO.DATA PLATFORM</a:t>
            </a:r>
            <a:endParaRPr lang="fr-FR" sz="2000" dirty="0"/>
          </a:p>
        </p:txBody>
      </p:sp>
    </p:spTree>
    <p:extLst>
      <p:ext uri="{BB962C8B-B14F-4D97-AF65-F5344CB8AC3E}">
        <p14:creationId xmlns:p14="http://schemas.microsoft.com/office/powerpoint/2010/main" val="3570974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534CDE8-D223-4C67-9F49-D9717E08FCBB}"/>
              </a:ext>
            </a:extLst>
          </p:cNvPr>
          <p:cNvSpPr>
            <a:spLocks noGrp="1"/>
          </p:cNvSpPr>
          <p:nvPr>
            <p:ph type="body" sz="quarter" idx="10"/>
          </p:nvPr>
        </p:nvSpPr>
        <p:spPr>
          <a:xfrm>
            <a:off x="695690" y="774307"/>
            <a:ext cx="8755466" cy="914400"/>
          </a:xfrm>
        </p:spPr>
        <p:txBody>
          <a:bodyPr/>
          <a:lstStyle/>
          <a:p>
            <a:r>
              <a:rPr lang="fr-FR"/>
              <a:t>Data collection methodology (3/3)
</a:t>
            </a:r>
            <a:endParaRPr lang="fr-FR" dirty="0"/>
          </a:p>
        </p:txBody>
      </p:sp>
      <p:sp>
        <p:nvSpPr>
          <p:cNvPr id="3" name="Espace réservé du texte 2">
            <a:extLst>
              <a:ext uri="{FF2B5EF4-FFF2-40B4-BE49-F238E27FC236}">
                <a16:creationId xmlns:a16="http://schemas.microsoft.com/office/drawing/2014/main" id="{F5121909-23CF-4FE7-9934-04F61EDE61FE}"/>
              </a:ext>
            </a:extLst>
          </p:cNvPr>
          <p:cNvSpPr>
            <a:spLocks noGrp="1"/>
          </p:cNvSpPr>
          <p:nvPr>
            <p:ph type="body" sz="quarter" idx="11"/>
          </p:nvPr>
        </p:nvSpPr>
        <p:spPr>
          <a:xfrm>
            <a:off x="695690" y="2269257"/>
            <a:ext cx="8611450" cy="4455368"/>
          </a:xfrm>
        </p:spPr>
        <p:txBody>
          <a:bodyPr/>
          <a:lstStyle/>
          <a:p>
            <a:pPr>
              <a:lnSpc>
                <a:spcPct val="200000"/>
              </a:lnSpc>
            </a:pPr>
            <a:r>
              <a:rPr lang="en-US" sz="2000" b="1" u="sng" dirty="0"/>
              <a:t>3. Challenges </a:t>
            </a:r>
          </a:p>
          <a:p>
            <a:pPr marL="285750" indent="-285750">
              <a:lnSpc>
                <a:spcPct val="200000"/>
              </a:lnSpc>
              <a:buFont typeface="Arial" panose="020B0604020202020204" pitchFamily="34" charset="0"/>
              <a:buChar char="•"/>
            </a:pPr>
            <a:r>
              <a:rPr lang="en-US" sz="1600" b="1" dirty="0"/>
              <a:t>Find flood data
Find the reliable data  
Find timely updated data
Find the most disaggregated data possible (by admin1 and admin2) 
Find data by category (people affected, killed, injured, displaced, houses destroyed, crops destroyed)</a:t>
            </a:r>
            <a:r>
              <a:rPr lang="en-US" b="1" dirty="0"/>
              <a:t>
</a:t>
            </a:r>
            <a:r>
              <a:rPr lang="en-US" sz="1600" b="1" dirty="0"/>
              <a:t>Regularity of Data sharing</a:t>
            </a:r>
            <a:endParaRPr lang="fr-FR" sz="1600" b="1" dirty="0"/>
          </a:p>
        </p:txBody>
      </p:sp>
    </p:spTree>
    <p:extLst>
      <p:ext uri="{BB962C8B-B14F-4D97-AF65-F5344CB8AC3E}">
        <p14:creationId xmlns:p14="http://schemas.microsoft.com/office/powerpoint/2010/main" val="3221183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36EBA1-234E-4243-9B8A-6D9ADDCDC414}"/>
              </a:ext>
            </a:extLst>
          </p:cNvPr>
          <p:cNvSpPr>
            <a:spLocks noGrp="1"/>
          </p:cNvSpPr>
          <p:nvPr>
            <p:ph type="body" sz="quarter" idx="10"/>
          </p:nvPr>
        </p:nvSpPr>
        <p:spPr>
          <a:xfrm>
            <a:off x="695690" y="774307"/>
            <a:ext cx="9763578" cy="914400"/>
          </a:xfrm>
        </p:spPr>
        <p:txBody>
          <a:bodyPr/>
          <a:lstStyle/>
          <a:p>
            <a:r>
              <a:rPr lang="en-US" dirty="0"/>
              <a:t>Methodology of the new monitoring tool</a:t>
            </a:r>
            <a:endParaRPr lang="fr-FR" dirty="0"/>
          </a:p>
        </p:txBody>
      </p:sp>
      <p:sp>
        <p:nvSpPr>
          <p:cNvPr id="53" name="Shape 6459">
            <a:extLst>
              <a:ext uri="{FF2B5EF4-FFF2-40B4-BE49-F238E27FC236}">
                <a16:creationId xmlns:a16="http://schemas.microsoft.com/office/drawing/2014/main" id="{BC4680CD-159F-42DD-9607-D85F66A5E6F2}"/>
              </a:ext>
            </a:extLst>
          </p:cNvPr>
          <p:cNvSpPr/>
          <p:nvPr/>
        </p:nvSpPr>
        <p:spPr>
          <a:xfrm>
            <a:off x="5864527" y="3705103"/>
            <a:ext cx="1057601" cy="1774441"/>
          </a:xfrm>
          <a:custGeom>
            <a:avLst/>
            <a:gdLst/>
            <a:ahLst/>
            <a:cxnLst>
              <a:cxn ang="0">
                <a:pos x="wd2" y="hd2"/>
              </a:cxn>
              <a:cxn ang="5400000">
                <a:pos x="wd2" y="hd2"/>
              </a:cxn>
              <a:cxn ang="10800000">
                <a:pos x="wd2" y="hd2"/>
              </a:cxn>
              <a:cxn ang="16200000">
                <a:pos x="wd2" y="hd2"/>
              </a:cxn>
            </a:cxnLst>
            <a:rect l="0" t="0" r="r" b="b"/>
            <a:pathLst>
              <a:path w="21600" h="21600" extrusionOk="0">
                <a:moveTo>
                  <a:pt x="11236" y="0"/>
                </a:moveTo>
                <a:cubicBezTo>
                  <a:pt x="11236" y="55"/>
                  <a:pt x="11236" y="55"/>
                  <a:pt x="11236" y="55"/>
                </a:cubicBezTo>
                <a:cubicBezTo>
                  <a:pt x="0" y="2840"/>
                  <a:pt x="0" y="2840"/>
                  <a:pt x="0" y="2840"/>
                </a:cubicBezTo>
                <a:cubicBezTo>
                  <a:pt x="6741" y="5134"/>
                  <a:pt x="11236" y="9476"/>
                  <a:pt x="11052" y="14391"/>
                </a:cubicBezTo>
                <a:cubicBezTo>
                  <a:pt x="11052" y="14964"/>
                  <a:pt x="10961" y="15483"/>
                  <a:pt x="10823" y="16029"/>
                </a:cubicBezTo>
                <a:cubicBezTo>
                  <a:pt x="18894" y="21600"/>
                  <a:pt x="18894" y="21600"/>
                  <a:pt x="18894" y="21600"/>
                </a:cubicBezTo>
                <a:cubicBezTo>
                  <a:pt x="19078" y="21573"/>
                  <a:pt x="19078" y="21573"/>
                  <a:pt x="19078" y="21573"/>
                </a:cubicBezTo>
                <a:cubicBezTo>
                  <a:pt x="20729" y="19279"/>
                  <a:pt x="21600" y="16767"/>
                  <a:pt x="21600" y="14118"/>
                </a:cubicBezTo>
                <a:cubicBezTo>
                  <a:pt x="21600" y="8547"/>
                  <a:pt x="17610" y="3523"/>
                  <a:pt x="11236" y="0"/>
                </a:cubicBezTo>
                <a:close/>
              </a:path>
            </a:pathLst>
          </a:custGeom>
          <a:solidFill>
            <a:schemeClr val="tx2"/>
          </a:solidFill>
          <a:ln w="12700" cap="flat">
            <a:noFill/>
            <a:miter lim="400000"/>
          </a:ln>
          <a:effectLst/>
        </p:spPr>
        <p:txBody>
          <a:bodyPr wrap="square" lIns="37813" tIns="37813" rIns="37813" bIns="37813" numCol="1" anchor="t">
            <a:noAutofit/>
          </a:bodyPr>
          <a:lstStyle/>
          <a:p>
            <a:pPr>
              <a:defRPr sz="2400"/>
            </a:pPr>
            <a:endParaRPr sz="2647"/>
          </a:p>
        </p:txBody>
      </p:sp>
      <p:sp>
        <p:nvSpPr>
          <p:cNvPr id="54" name="Shape 6460">
            <a:extLst>
              <a:ext uri="{FF2B5EF4-FFF2-40B4-BE49-F238E27FC236}">
                <a16:creationId xmlns:a16="http://schemas.microsoft.com/office/drawing/2014/main" id="{D4FB2FB9-200F-47B2-92E4-D323776163B3}"/>
              </a:ext>
            </a:extLst>
          </p:cNvPr>
          <p:cNvSpPr/>
          <p:nvPr/>
        </p:nvSpPr>
        <p:spPr>
          <a:xfrm>
            <a:off x="5187165" y="5086839"/>
            <a:ext cx="1585361" cy="1358882"/>
          </a:xfrm>
          <a:custGeom>
            <a:avLst/>
            <a:gdLst/>
            <a:ahLst/>
            <a:cxnLst>
              <a:cxn ang="0">
                <a:pos x="wd2" y="hd2"/>
              </a:cxn>
              <a:cxn ang="5400000">
                <a:pos x="wd2" y="hd2"/>
              </a:cxn>
              <a:cxn ang="10800000">
                <a:pos x="wd2" y="hd2"/>
              </a:cxn>
              <a:cxn ang="16200000">
                <a:pos x="wd2" y="hd2"/>
              </a:cxn>
            </a:cxnLst>
            <a:rect l="0" t="0" r="r" b="b"/>
            <a:pathLst>
              <a:path w="21600" h="21600" extrusionOk="0">
                <a:moveTo>
                  <a:pt x="21600" y="7140"/>
                </a:moveTo>
                <a:cubicBezTo>
                  <a:pt x="21569" y="7140"/>
                  <a:pt x="21569" y="7140"/>
                  <a:pt x="21569" y="7140"/>
                </a:cubicBezTo>
                <a:cubicBezTo>
                  <a:pt x="16276" y="0"/>
                  <a:pt x="16276" y="0"/>
                  <a:pt x="16276" y="0"/>
                </a:cubicBezTo>
                <a:cubicBezTo>
                  <a:pt x="15053" y="6783"/>
                  <a:pt x="10310" y="12032"/>
                  <a:pt x="4436" y="13174"/>
                </a:cubicBezTo>
                <a:cubicBezTo>
                  <a:pt x="0" y="21350"/>
                  <a:pt x="0" y="21350"/>
                  <a:pt x="0" y="21350"/>
                </a:cubicBezTo>
                <a:cubicBezTo>
                  <a:pt x="61" y="21493"/>
                  <a:pt x="61" y="21493"/>
                  <a:pt x="61" y="21493"/>
                </a:cubicBezTo>
                <a:cubicBezTo>
                  <a:pt x="734" y="21564"/>
                  <a:pt x="1407" y="21600"/>
                  <a:pt x="2111" y="21600"/>
                </a:cubicBezTo>
                <a:cubicBezTo>
                  <a:pt x="10708" y="21600"/>
                  <a:pt x="18143" y="15673"/>
                  <a:pt x="21600" y="7140"/>
                </a:cubicBezTo>
                <a:close/>
              </a:path>
            </a:pathLst>
          </a:custGeom>
          <a:solidFill>
            <a:schemeClr val="accent3"/>
          </a:solidFill>
          <a:ln w="12700" cap="flat">
            <a:noFill/>
            <a:miter lim="400000"/>
          </a:ln>
          <a:effectLst/>
        </p:spPr>
        <p:txBody>
          <a:bodyPr wrap="square" lIns="37813" tIns="37813" rIns="37813" bIns="37813" numCol="1" anchor="t">
            <a:noAutofit/>
          </a:bodyPr>
          <a:lstStyle/>
          <a:p>
            <a:pPr>
              <a:defRPr sz="2400"/>
            </a:pPr>
            <a:endParaRPr sz="2647"/>
          </a:p>
        </p:txBody>
      </p:sp>
      <p:sp>
        <p:nvSpPr>
          <p:cNvPr id="55" name="Shape 6461">
            <a:extLst>
              <a:ext uri="{FF2B5EF4-FFF2-40B4-BE49-F238E27FC236}">
                <a16:creationId xmlns:a16="http://schemas.microsoft.com/office/drawing/2014/main" id="{E6286910-66CD-4897-99E4-3D274B49E279}"/>
              </a:ext>
            </a:extLst>
          </p:cNvPr>
          <p:cNvSpPr/>
          <p:nvPr/>
        </p:nvSpPr>
        <p:spPr>
          <a:xfrm>
            <a:off x="3761793" y="3559656"/>
            <a:ext cx="750088" cy="1774441"/>
          </a:xfrm>
          <a:custGeom>
            <a:avLst/>
            <a:gdLst/>
            <a:ahLst/>
            <a:cxnLst>
              <a:cxn ang="0">
                <a:pos x="wd2" y="hd2"/>
              </a:cxn>
              <a:cxn ang="5400000">
                <a:pos x="wd2" y="hd2"/>
              </a:cxn>
              <a:cxn ang="10800000">
                <a:pos x="wd2" y="hd2"/>
              </a:cxn>
              <a:cxn ang="16200000">
                <a:pos x="wd2" y="hd2"/>
              </a:cxn>
            </a:cxnLst>
            <a:rect l="0" t="0" r="r" b="b"/>
            <a:pathLst>
              <a:path w="21600" h="21600" extrusionOk="0">
                <a:moveTo>
                  <a:pt x="0" y="15893"/>
                </a:moveTo>
                <a:cubicBezTo>
                  <a:pt x="0" y="16930"/>
                  <a:pt x="194" y="17941"/>
                  <a:pt x="517" y="18897"/>
                </a:cubicBezTo>
                <a:cubicBezTo>
                  <a:pt x="647" y="18869"/>
                  <a:pt x="647" y="18869"/>
                  <a:pt x="647" y="18869"/>
                </a:cubicBezTo>
                <a:cubicBezTo>
                  <a:pt x="17978" y="21600"/>
                  <a:pt x="17978" y="21600"/>
                  <a:pt x="17978" y="21600"/>
                </a:cubicBezTo>
                <a:cubicBezTo>
                  <a:pt x="15909" y="19798"/>
                  <a:pt x="14745" y="17750"/>
                  <a:pt x="14874" y="15620"/>
                </a:cubicBezTo>
                <a:cubicBezTo>
                  <a:pt x="15004" y="12671"/>
                  <a:pt x="17526" y="9967"/>
                  <a:pt x="21600" y="7810"/>
                </a:cubicBezTo>
                <a:cubicBezTo>
                  <a:pt x="20177" y="27"/>
                  <a:pt x="20177" y="27"/>
                  <a:pt x="20177" y="27"/>
                </a:cubicBezTo>
                <a:cubicBezTo>
                  <a:pt x="19983" y="0"/>
                  <a:pt x="19983" y="0"/>
                  <a:pt x="19983" y="0"/>
                </a:cubicBezTo>
                <a:cubicBezTo>
                  <a:pt x="7890" y="3468"/>
                  <a:pt x="0" y="9284"/>
                  <a:pt x="0" y="15893"/>
                </a:cubicBezTo>
                <a:close/>
              </a:path>
            </a:pathLst>
          </a:custGeom>
          <a:solidFill>
            <a:schemeClr val="accent5"/>
          </a:solidFill>
          <a:ln w="12700" cap="flat">
            <a:noFill/>
            <a:miter lim="400000"/>
          </a:ln>
          <a:effectLst/>
        </p:spPr>
        <p:txBody>
          <a:bodyPr wrap="square" lIns="37813" tIns="37813" rIns="37813" bIns="37813" numCol="1" anchor="t">
            <a:noAutofit/>
          </a:bodyPr>
          <a:lstStyle/>
          <a:p>
            <a:pPr>
              <a:defRPr sz="2400"/>
            </a:pPr>
            <a:endParaRPr sz="2647"/>
          </a:p>
        </p:txBody>
      </p:sp>
      <p:sp>
        <p:nvSpPr>
          <p:cNvPr id="56" name="Shape 6462">
            <a:extLst>
              <a:ext uri="{FF2B5EF4-FFF2-40B4-BE49-F238E27FC236}">
                <a16:creationId xmlns:a16="http://schemas.microsoft.com/office/drawing/2014/main" id="{F398564C-86FC-4845-8DFC-36A972C05D7C}"/>
              </a:ext>
            </a:extLst>
          </p:cNvPr>
          <p:cNvSpPr/>
          <p:nvPr/>
        </p:nvSpPr>
        <p:spPr>
          <a:xfrm>
            <a:off x="3790882" y="5167873"/>
            <a:ext cx="1658084" cy="1263303"/>
          </a:xfrm>
          <a:custGeom>
            <a:avLst/>
            <a:gdLst/>
            <a:ahLst/>
            <a:cxnLst>
              <a:cxn ang="0">
                <a:pos x="wd2" y="hd2"/>
              </a:cxn>
              <a:cxn ang="5400000">
                <a:pos x="wd2" y="hd2"/>
              </a:cxn>
              <a:cxn ang="10800000">
                <a:pos x="wd2" y="hd2"/>
              </a:cxn>
              <a:cxn ang="16200000">
                <a:pos x="wd2" y="hd2"/>
              </a:cxn>
            </a:cxnLst>
            <a:rect l="0" t="0" r="r" b="b"/>
            <a:pathLst>
              <a:path w="21600" h="21600" extrusionOk="0">
                <a:moveTo>
                  <a:pt x="21600" y="12929"/>
                </a:moveTo>
                <a:cubicBezTo>
                  <a:pt x="21044" y="13006"/>
                  <a:pt x="20488" y="13006"/>
                  <a:pt x="19902" y="13006"/>
                </a:cubicBezTo>
                <a:cubicBezTo>
                  <a:pt x="14927" y="12853"/>
                  <a:pt x="10595" y="9246"/>
                  <a:pt x="8224" y="3990"/>
                </a:cubicBezTo>
                <a:cubicBezTo>
                  <a:pt x="7990" y="3875"/>
                  <a:pt x="7990" y="3875"/>
                  <a:pt x="7990" y="3875"/>
                </a:cubicBezTo>
                <a:cubicBezTo>
                  <a:pt x="7990" y="3875"/>
                  <a:pt x="7990" y="3875"/>
                  <a:pt x="7990" y="3875"/>
                </a:cubicBezTo>
                <a:cubicBezTo>
                  <a:pt x="7259" y="3530"/>
                  <a:pt x="7259" y="3530"/>
                  <a:pt x="7259" y="3530"/>
                </a:cubicBezTo>
                <a:cubicBezTo>
                  <a:pt x="6644" y="3223"/>
                  <a:pt x="6644" y="3223"/>
                  <a:pt x="6644" y="3223"/>
                </a:cubicBezTo>
                <a:cubicBezTo>
                  <a:pt x="6644" y="3223"/>
                  <a:pt x="6644" y="3223"/>
                  <a:pt x="6644" y="3223"/>
                </a:cubicBezTo>
                <a:cubicBezTo>
                  <a:pt x="59" y="0"/>
                  <a:pt x="59" y="0"/>
                  <a:pt x="59" y="0"/>
                </a:cubicBezTo>
                <a:cubicBezTo>
                  <a:pt x="0" y="77"/>
                  <a:pt x="0" y="77"/>
                  <a:pt x="0" y="77"/>
                </a:cubicBezTo>
                <a:cubicBezTo>
                  <a:pt x="1698" y="11318"/>
                  <a:pt x="8722" y="20065"/>
                  <a:pt x="17444" y="21600"/>
                </a:cubicBezTo>
                <a:cubicBezTo>
                  <a:pt x="17444" y="21562"/>
                  <a:pt x="17444" y="21562"/>
                  <a:pt x="17444" y="21562"/>
                </a:cubicBezTo>
                <a:lnTo>
                  <a:pt x="21600" y="12929"/>
                </a:lnTo>
                <a:close/>
              </a:path>
            </a:pathLst>
          </a:custGeom>
          <a:solidFill>
            <a:schemeClr val="accent6"/>
          </a:solidFill>
          <a:ln w="12700" cap="flat">
            <a:noFill/>
            <a:miter lim="400000"/>
          </a:ln>
          <a:effectLst/>
        </p:spPr>
        <p:txBody>
          <a:bodyPr wrap="square" lIns="37813" tIns="37813" rIns="37813" bIns="37813" numCol="1" anchor="t">
            <a:noAutofit/>
          </a:bodyPr>
          <a:lstStyle/>
          <a:p>
            <a:pPr>
              <a:defRPr sz="2400"/>
            </a:pPr>
            <a:endParaRPr sz="2647"/>
          </a:p>
        </p:txBody>
      </p:sp>
      <p:grpSp>
        <p:nvGrpSpPr>
          <p:cNvPr id="12" name="Group 11">
            <a:extLst>
              <a:ext uri="{FF2B5EF4-FFF2-40B4-BE49-F238E27FC236}">
                <a16:creationId xmlns:a16="http://schemas.microsoft.com/office/drawing/2014/main" id="{EBC81520-02E7-429D-95D0-720FD1E4F1E8}"/>
              </a:ext>
            </a:extLst>
          </p:cNvPr>
          <p:cNvGrpSpPr/>
          <p:nvPr/>
        </p:nvGrpSpPr>
        <p:grpSpPr>
          <a:xfrm>
            <a:off x="4507723" y="3285386"/>
            <a:ext cx="1859632" cy="862289"/>
            <a:chOff x="4507723" y="3285386"/>
            <a:chExt cx="1859632" cy="862289"/>
          </a:xfrm>
        </p:grpSpPr>
        <p:sp>
          <p:nvSpPr>
            <p:cNvPr id="52" name="Shape 6458">
              <a:extLst>
                <a:ext uri="{FF2B5EF4-FFF2-40B4-BE49-F238E27FC236}">
                  <a16:creationId xmlns:a16="http://schemas.microsoft.com/office/drawing/2014/main" id="{424C6B77-9302-4FBD-8598-239EA61D3809}"/>
                </a:ext>
              </a:extLst>
            </p:cNvPr>
            <p:cNvSpPr/>
            <p:nvPr/>
          </p:nvSpPr>
          <p:spPr>
            <a:xfrm>
              <a:off x="4507723" y="3285386"/>
              <a:ext cx="1859632" cy="862289"/>
            </a:xfrm>
            <a:custGeom>
              <a:avLst/>
              <a:gdLst/>
              <a:ahLst/>
              <a:cxnLst>
                <a:cxn ang="0">
                  <a:pos x="wd2" y="hd2"/>
                </a:cxn>
                <a:cxn ang="5400000">
                  <a:pos x="wd2" y="hd2"/>
                </a:cxn>
                <a:cxn ang="10800000">
                  <a:pos x="wd2" y="hd2"/>
                </a:cxn>
                <a:cxn ang="16200000">
                  <a:pos x="wd2" y="hd2"/>
                </a:cxn>
              </a:cxnLst>
              <a:rect l="0" t="0" r="r" b="b"/>
              <a:pathLst>
                <a:path w="21600" h="21600" extrusionOk="0">
                  <a:moveTo>
                    <a:pt x="9965" y="12994"/>
                  </a:moveTo>
                  <a:cubicBezTo>
                    <a:pt x="11791" y="13050"/>
                    <a:pt x="13513" y="14006"/>
                    <a:pt x="15078" y="15638"/>
                  </a:cubicBezTo>
                  <a:cubicBezTo>
                    <a:pt x="21574" y="9731"/>
                    <a:pt x="21574" y="9731"/>
                    <a:pt x="21574" y="9731"/>
                  </a:cubicBezTo>
                  <a:cubicBezTo>
                    <a:pt x="21600" y="9506"/>
                    <a:pt x="21600" y="9506"/>
                    <a:pt x="21600" y="9506"/>
                  </a:cubicBezTo>
                  <a:cubicBezTo>
                    <a:pt x="18391" y="3600"/>
                    <a:pt x="14217" y="0"/>
                    <a:pt x="9704" y="0"/>
                  </a:cubicBezTo>
                  <a:cubicBezTo>
                    <a:pt x="6130" y="0"/>
                    <a:pt x="2817" y="2194"/>
                    <a:pt x="0" y="6019"/>
                  </a:cubicBezTo>
                  <a:cubicBezTo>
                    <a:pt x="52" y="6075"/>
                    <a:pt x="52" y="6075"/>
                    <a:pt x="52" y="6075"/>
                  </a:cubicBezTo>
                  <a:cubicBezTo>
                    <a:pt x="600" y="21600"/>
                    <a:pt x="600" y="21600"/>
                    <a:pt x="600" y="21600"/>
                  </a:cubicBezTo>
                  <a:cubicBezTo>
                    <a:pt x="2922" y="16144"/>
                    <a:pt x="6261" y="12825"/>
                    <a:pt x="9965" y="12994"/>
                  </a:cubicBezTo>
                  <a:close/>
                </a:path>
              </a:pathLst>
            </a:custGeom>
            <a:solidFill>
              <a:schemeClr val="accent4"/>
            </a:solidFill>
            <a:ln w="12700" cap="flat">
              <a:noFill/>
              <a:miter lim="400000"/>
            </a:ln>
            <a:effectLst/>
          </p:spPr>
          <p:txBody>
            <a:bodyPr wrap="square" lIns="37813" tIns="37813" rIns="37813" bIns="37813" numCol="1" anchor="t">
              <a:noAutofit/>
            </a:bodyPr>
            <a:lstStyle/>
            <a:p>
              <a:pPr>
                <a:defRPr sz="2400"/>
              </a:pPr>
              <a:endParaRPr sz="2647"/>
            </a:p>
          </p:txBody>
        </p:sp>
        <p:grpSp>
          <p:nvGrpSpPr>
            <p:cNvPr id="6" name="Group 5">
              <a:extLst>
                <a:ext uri="{FF2B5EF4-FFF2-40B4-BE49-F238E27FC236}">
                  <a16:creationId xmlns:a16="http://schemas.microsoft.com/office/drawing/2014/main" id="{01D6C902-6C98-437C-A6DF-3D170D49F111}"/>
                </a:ext>
              </a:extLst>
            </p:cNvPr>
            <p:cNvGrpSpPr/>
            <p:nvPr/>
          </p:nvGrpSpPr>
          <p:grpSpPr>
            <a:xfrm>
              <a:off x="4684314" y="3349377"/>
              <a:ext cx="1281138" cy="461665"/>
              <a:chOff x="4684314" y="3349377"/>
              <a:chExt cx="1281138" cy="461665"/>
            </a:xfrm>
          </p:grpSpPr>
          <p:sp>
            <p:nvSpPr>
              <p:cNvPr id="46" name="Oval 45">
                <a:extLst>
                  <a:ext uri="{FF2B5EF4-FFF2-40B4-BE49-F238E27FC236}">
                    <a16:creationId xmlns:a16="http://schemas.microsoft.com/office/drawing/2014/main" id="{09B0896D-FCA3-4420-93A1-AEC33BA34CEF}"/>
                  </a:ext>
                </a:extLst>
              </p:cNvPr>
              <p:cNvSpPr/>
              <p:nvPr/>
            </p:nvSpPr>
            <p:spPr>
              <a:xfrm>
                <a:off x="5662938" y="3454613"/>
                <a:ext cx="302514" cy="302514"/>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54" b="1" dirty="0">
                    <a:solidFill>
                      <a:schemeClr val="tx2"/>
                    </a:solidFill>
                  </a:rPr>
                  <a:t>1</a:t>
                </a:r>
              </a:p>
            </p:txBody>
          </p:sp>
          <p:sp>
            <p:nvSpPr>
              <p:cNvPr id="47" name="Rectangle 46">
                <a:extLst>
                  <a:ext uri="{FF2B5EF4-FFF2-40B4-BE49-F238E27FC236}">
                    <a16:creationId xmlns:a16="http://schemas.microsoft.com/office/drawing/2014/main" id="{8EBA2DC3-A536-45FF-8469-333F407E5112}"/>
                  </a:ext>
                </a:extLst>
              </p:cNvPr>
              <p:cNvSpPr/>
              <p:nvPr/>
            </p:nvSpPr>
            <p:spPr>
              <a:xfrm>
                <a:off x="4684314" y="3349377"/>
                <a:ext cx="880305" cy="461665"/>
              </a:xfrm>
              <a:prstGeom prst="rect">
                <a:avLst/>
              </a:prstGeom>
            </p:spPr>
            <p:txBody>
              <a:bodyPr wrap="none">
                <a:spAutoFit/>
              </a:bodyPr>
              <a:lstStyle/>
              <a:p>
                <a:pPr algn="ctr"/>
                <a:r>
                  <a:rPr lang="en-US" sz="1200" dirty="0" err="1">
                    <a:ln w="0"/>
                  </a:rPr>
                  <a:t>Collecte</a:t>
                </a:r>
                <a:r>
                  <a:rPr lang="en-US" sz="1200" dirty="0">
                    <a:ln w="0"/>
                  </a:rPr>
                  <a:t> de</a:t>
                </a:r>
              </a:p>
              <a:p>
                <a:pPr algn="ctr"/>
                <a:r>
                  <a:rPr lang="en-US" sz="1200" dirty="0">
                    <a:ln w="0"/>
                  </a:rPr>
                  <a:t> </a:t>
                </a:r>
                <a:r>
                  <a:rPr lang="en-US" sz="1200" dirty="0" err="1">
                    <a:ln w="0"/>
                  </a:rPr>
                  <a:t>données</a:t>
                </a:r>
                <a:endParaRPr lang="en-US" sz="1200" dirty="0">
                  <a:ln w="0"/>
                </a:endParaRPr>
              </a:p>
            </p:txBody>
          </p:sp>
        </p:grpSp>
      </p:grpSp>
      <p:grpSp>
        <p:nvGrpSpPr>
          <p:cNvPr id="8" name="Group 7">
            <a:extLst>
              <a:ext uri="{FF2B5EF4-FFF2-40B4-BE49-F238E27FC236}">
                <a16:creationId xmlns:a16="http://schemas.microsoft.com/office/drawing/2014/main" id="{C31EC6D5-4552-41C2-887E-B27B9F8AC0D0}"/>
              </a:ext>
            </a:extLst>
          </p:cNvPr>
          <p:cNvGrpSpPr/>
          <p:nvPr/>
        </p:nvGrpSpPr>
        <p:grpSpPr>
          <a:xfrm>
            <a:off x="6223491" y="3673524"/>
            <a:ext cx="623836" cy="1438311"/>
            <a:chOff x="6223491" y="3673524"/>
            <a:chExt cx="623836" cy="1438311"/>
          </a:xfrm>
        </p:grpSpPr>
        <p:sp>
          <p:nvSpPr>
            <p:cNvPr id="44" name="Oval 43">
              <a:extLst>
                <a:ext uri="{FF2B5EF4-FFF2-40B4-BE49-F238E27FC236}">
                  <a16:creationId xmlns:a16="http://schemas.microsoft.com/office/drawing/2014/main" id="{C610ABB4-83B9-418F-BDF0-C22E25B0DB6A}"/>
                </a:ext>
              </a:extLst>
            </p:cNvPr>
            <p:cNvSpPr/>
            <p:nvPr/>
          </p:nvSpPr>
          <p:spPr>
            <a:xfrm>
              <a:off x="6544813" y="4809321"/>
              <a:ext cx="302514" cy="302514"/>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54" b="1" dirty="0">
                  <a:solidFill>
                    <a:schemeClr val="tx2"/>
                  </a:solidFill>
                </a:rPr>
                <a:t>2</a:t>
              </a:r>
            </a:p>
          </p:txBody>
        </p:sp>
        <p:sp>
          <p:nvSpPr>
            <p:cNvPr id="48" name="Rectangle 47">
              <a:extLst>
                <a:ext uri="{FF2B5EF4-FFF2-40B4-BE49-F238E27FC236}">
                  <a16:creationId xmlns:a16="http://schemas.microsoft.com/office/drawing/2014/main" id="{9304E140-2E7E-4CDE-9DF5-FDD40D174314}"/>
                </a:ext>
              </a:extLst>
            </p:cNvPr>
            <p:cNvSpPr/>
            <p:nvPr/>
          </p:nvSpPr>
          <p:spPr>
            <a:xfrm rot="3600775">
              <a:off x="5862239" y="4034776"/>
              <a:ext cx="1184170" cy="461665"/>
            </a:xfrm>
            <a:prstGeom prst="rect">
              <a:avLst/>
            </a:prstGeom>
          </p:spPr>
          <p:txBody>
            <a:bodyPr wrap="none">
              <a:spAutoFit/>
            </a:bodyPr>
            <a:lstStyle/>
            <a:p>
              <a:pPr algn="ctr"/>
              <a:r>
                <a:rPr lang="en-US" sz="1200" dirty="0" err="1">
                  <a:ln w="0"/>
                  <a:solidFill>
                    <a:schemeClr val="bg1"/>
                  </a:solidFill>
                </a:rPr>
                <a:t>Vérification</a:t>
              </a:r>
              <a:r>
                <a:rPr lang="en-US" sz="1200" dirty="0">
                  <a:ln w="0"/>
                  <a:solidFill>
                    <a:schemeClr val="bg1"/>
                  </a:solidFill>
                </a:rPr>
                <a:t> des </a:t>
              </a:r>
            </a:p>
            <a:p>
              <a:pPr algn="ctr"/>
              <a:r>
                <a:rPr lang="en-US" sz="1200" dirty="0" err="1">
                  <a:ln w="0"/>
                  <a:solidFill>
                    <a:schemeClr val="bg1"/>
                  </a:solidFill>
                </a:rPr>
                <a:t>données</a:t>
              </a:r>
              <a:r>
                <a:rPr lang="en-US" sz="1200" dirty="0">
                  <a:ln w="0"/>
                  <a:solidFill>
                    <a:schemeClr val="bg1"/>
                  </a:solidFill>
                </a:rPr>
                <a:t> </a:t>
              </a:r>
            </a:p>
          </p:txBody>
        </p:sp>
      </p:grpSp>
      <p:grpSp>
        <p:nvGrpSpPr>
          <p:cNvPr id="9" name="Group 8">
            <a:extLst>
              <a:ext uri="{FF2B5EF4-FFF2-40B4-BE49-F238E27FC236}">
                <a16:creationId xmlns:a16="http://schemas.microsoft.com/office/drawing/2014/main" id="{C570180B-FC53-4BF2-87DD-63D8456E1C4B}"/>
              </a:ext>
            </a:extLst>
          </p:cNvPr>
          <p:cNvGrpSpPr/>
          <p:nvPr/>
        </p:nvGrpSpPr>
        <p:grpSpPr>
          <a:xfrm>
            <a:off x="5511681" y="5571395"/>
            <a:ext cx="1263546" cy="727680"/>
            <a:chOff x="5511681" y="5571395"/>
            <a:chExt cx="1263546" cy="727680"/>
          </a:xfrm>
        </p:grpSpPr>
        <p:sp>
          <p:nvSpPr>
            <p:cNvPr id="42" name="Oval 41">
              <a:extLst>
                <a:ext uri="{FF2B5EF4-FFF2-40B4-BE49-F238E27FC236}">
                  <a16:creationId xmlns:a16="http://schemas.microsoft.com/office/drawing/2014/main" id="{4D21B79B-FFEC-4E35-ACD8-22F007418B71}"/>
                </a:ext>
              </a:extLst>
            </p:cNvPr>
            <p:cNvSpPr/>
            <p:nvPr/>
          </p:nvSpPr>
          <p:spPr>
            <a:xfrm>
              <a:off x="5511681" y="5996561"/>
              <a:ext cx="302514" cy="302514"/>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54" b="1">
                  <a:solidFill>
                    <a:schemeClr val="tx2"/>
                  </a:solidFill>
                </a:rPr>
                <a:t>3</a:t>
              </a:r>
            </a:p>
          </p:txBody>
        </p:sp>
        <p:sp>
          <p:nvSpPr>
            <p:cNvPr id="49" name="Rectangle 48">
              <a:extLst>
                <a:ext uri="{FF2B5EF4-FFF2-40B4-BE49-F238E27FC236}">
                  <a16:creationId xmlns:a16="http://schemas.microsoft.com/office/drawing/2014/main" id="{CB7E4C2F-4E88-49CD-9512-4281B94A049F}"/>
                </a:ext>
              </a:extLst>
            </p:cNvPr>
            <p:cNvSpPr/>
            <p:nvPr/>
          </p:nvSpPr>
          <p:spPr>
            <a:xfrm rot="18900000">
              <a:off x="5620487" y="5571395"/>
              <a:ext cx="1154740" cy="461665"/>
            </a:xfrm>
            <a:prstGeom prst="rect">
              <a:avLst/>
            </a:prstGeom>
          </p:spPr>
          <p:txBody>
            <a:bodyPr wrap="none">
              <a:spAutoFit/>
            </a:bodyPr>
            <a:lstStyle/>
            <a:p>
              <a:pPr algn="ctr"/>
              <a:r>
                <a:rPr lang="en-US" sz="1200" dirty="0" err="1">
                  <a:ln w="0"/>
                </a:rPr>
                <a:t>Traitement</a:t>
              </a:r>
              <a:r>
                <a:rPr lang="en-US" sz="1200" dirty="0">
                  <a:ln w="0"/>
                </a:rPr>
                <a:t> des </a:t>
              </a:r>
            </a:p>
            <a:p>
              <a:pPr algn="ctr"/>
              <a:r>
                <a:rPr lang="en-US" sz="1200" dirty="0" err="1">
                  <a:ln w="0"/>
                </a:rPr>
                <a:t>données</a:t>
              </a:r>
              <a:endParaRPr lang="en-US" sz="1200" dirty="0">
                <a:ln w="0"/>
              </a:endParaRPr>
            </a:p>
          </p:txBody>
        </p:sp>
      </p:grpSp>
      <p:grpSp>
        <p:nvGrpSpPr>
          <p:cNvPr id="10" name="Group 9">
            <a:extLst>
              <a:ext uri="{FF2B5EF4-FFF2-40B4-BE49-F238E27FC236}">
                <a16:creationId xmlns:a16="http://schemas.microsoft.com/office/drawing/2014/main" id="{C5A85285-C27B-42A2-9D50-AC32E790D261}"/>
              </a:ext>
            </a:extLst>
          </p:cNvPr>
          <p:cNvGrpSpPr/>
          <p:nvPr/>
        </p:nvGrpSpPr>
        <p:grpSpPr>
          <a:xfrm>
            <a:off x="4035252" y="5407728"/>
            <a:ext cx="1145309" cy="819665"/>
            <a:chOff x="4035252" y="5407728"/>
            <a:chExt cx="1145309" cy="819665"/>
          </a:xfrm>
        </p:grpSpPr>
        <p:sp>
          <p:nvSpPr>
            <p:cNvPr id="43" name="Oval 42">
              <a:extLst>
                <a:ext uri="{FF2B5EF4-FFF2-40B4-BE49-F238E27FC236}">
                  <a16:creationId xmlns:a16="http://schemas.microsoft.com/office/drawing/2014/main" id="{3CF64F0C-D439-47AF-8F5E-0B52C7E0743C}"/>
                </a:ext>
              </a:extLst>
            </p:cNvPr>
            <p:cNvSpPr/>
            <p:nvPr/>
          </p:nvSpPr>
          <p:spPr>
            <a:xfrm>
              <a:off x="4035252" y="5407728"/>
              <a:ext cx="302514" cy="302514"/>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54" b="1">
                  <a:solidFill>
                    <a:schemeClr val="tx2"/>
                  </a:solidFill>
                </a:rPr>
                <a:t>4</a:t>
              </a:r>
            </a:p>
          </p:txBody>
        </p:sp>
        <p:sp>
          <p:nvSpPr>
            <p:cNvPr id="50" name="Rectangle 49">
              <a:extLst>
                <a:ext uri="{FF2B5EF4-FFF2-40B4-BE49-F238E27FC236}">
                  <a16:creationId xmlns:a16="http://schemas.microsoft.com/office/drawing/2014/main" id="{6AA9B511-7AE5-4981-A39F-6E9735DA2D53}"/>
                </a:ext>
              </a:extLst>
            </p:cNvPr>
            <p:cNvSpPr/>
            <p:nvPr/>
          </p:nvSpPr>
          <p:spPr>
            <a:xfrm rot="1800000">
              <a:off x="4319236" y="5765728"/>
              <a:ext cx="861325" cy="461665"/>
            </a:xfrm>
            <a:prstGeom prst="rect">
              <a:avLst/>
            </a:prstGeom>
          </p:spPr>
          <p:txBody>
            <a:bodyPr wrap="none">
              <a:spAutoFit/>
            </a:bodyPr>
            <a:lstStyle/>
            <a:p>
              <a:pPr algn="ctr"/>
              <a:r>
                <a:rPr lang="en-US" sz="1200" dirty="0" err="1">
                  <a:ln w="0"/>
                </a:rPr>
                <a:t>Analyse</a:t>
              </a:r>
              <a:r>
                <a:rPr lang="en-US" sz="1200" dirty="0">
                  <a:ln w="0"/>
                </a:rPr>
                <a:t> de</a:t>
              </a:r>
            </a:p>
            <a:p>
              <a:pPr algn="ctr"/>
              <a:r>
                <a:rPr lang="en-US" sz="1200" dirty="0">
                  <a:ln w="0"/>
                </a:rPr>
                <a:t> </a:t>
              </a:r>
              <a:r>
                <a:rPr lang="en-US" sz="1200" dirty="0" err="1">
                  <a:ln w="0"/>
                </a:rPr>
                <a:t>données</a:t>
              </a:r>
              <a:endParaRPr lang="en-US" sz="1200" dirty="0">
                <a:ln w="0"/>
              </a:endParaRPr>
            </a:p>
          </p:txBody>
        </p:sp>
      </p:grpSp>
      <p:grpSp>
        <p:nvGrpSpPr>
          <p:cNvPr id="11" name="Group 10">
            <a:extLst>
              <a:ext uri="{FF2B5EF4-FFF2-40B4-BE49-F238E27FC236}">
                <a16:creationId xmlns:a16="http://schemas.microsoft.com/office/drawing/2014/main" id="{173C717A-8A1E-4C20-9808-794517D3CB0E}"/>
              </a:ext>
            </a:extLst>
          </p:cNvPr>
          <p:cNvGrpSpPr/>
          <p:nvPr/>
        </p:nvGrpSpPr>
        <p:grpSpPr>
          <a:xfrm>
            <a:off x="3859732" y="3830193"/>
            <a:ext cx="594580" cy="1366350"/>
            <a:chOff x="3859732" y="3830193"/>
            <a:chExt cx="594580" cy="1366350"/>
          </a:xfrm>
        </p:grpSpPr>
        <p:sp>
          <p:nvSpPr>
            <p:cNvPr id="45" name="Oval 44">
              <a:extLst>
                <a:ext uri="{FF2B5EF4-FFF2-40B4-BE49-F238E27FC236}">
                  <a16:creationId xmlns:a16="http://schemas.microsoft.com/office/drawing/2014/main" id="{CFFA96BD-52EE-40A4-9DF3-4F0D51D9DB4A}"/>
                </a:ext>
              </a:extLst>
            </p:cNvPr>
            <p:cNvSpPr/>
            <p:nvPr/>
          </p:nvSpPr>
          <p:spPr>
            <a:xfrm>
              <a:off x="4151798" y="3830193"/>
              <a:ext cx="302514" cy="302514"/>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54" b="1" dirty="0">
                  <a:solidFill>
                    <a:schemeClr val="tx2"/>
                  </a:solidFill>
                </a:rPr>
                <a:t>5</a:t>
              </a:r>
            </a:p>
          </p:txBody>
        </p:sp>
        <p:sp>
          <p:nvSpPr>
            <p:cNvPr id="51" name="Rectangle 50">
              <a:extLst>
                <a:ext uri="{FF2B5EF4-FFF2-40B4-BE49-F238E27FC236}">
                  <a16:creationId xmlns:a16="http://schemas.microsoft.com/office/drawing/2014/main" id="{808A1F40-B0F1-4D22-B2DC-8BCE7D671C3F}"/>
                </a:ext>
              </a:extLst>
            </p:cNvPr>
            <p:cNvSpPr/>
            <p:nvPr/>
          </p:nvSpPr>
          <p:spPr>
            <a:xfrm rot="17100000">
              <a:off x="3551795" y="4426941"/>
              <a:ext cx="1077539" cy="461665"/>
            </a:xfrm>
            <a:prstGeom prst="rect">
              <a:avLst/>
            </a:prstGeom>
          </p:spPr>
          <p:txBody>
            <a:bodyPr wrap="none">
              <a:spAutoFit/>
            </a:bodyPr>
            <a:lstStyle/>
            <a:p>
              <a:pPr algn="ctr"/>
              <a:r>
                <a:rPr lang="fr-FR" sz="1200" dirty="0">
                  <a:ln w="0"/>
                </a:rPr>
                <a:t>Mise à jour de</a:t>
              </a:r>
            </a:p>
            <a:p>
              <a:pPr algn="ctr"/>
              <a:r>
                <a:rPr lang="fr-FR" sz="1200" dirty="0">
                  <a:ln w="0"/>
                </a:rPr>
                <a:t> l'aperçu</a:t>
              </a:r>
              <a:endParaRPr lang="en-US" sz="1200" dirty="0">
                <a:ln w="0"/>
              </a:endParaRPr>
            </a:p>
          </p:txBody>
        </p:sp>
      </p:grpSp>
      <p:grpSp>
        <p:nvGrpSpPr>
          <p:cNvPr id="57" name="Group 56">
            <a:extLst>
              <a:ext uri="{FF2B5EF4-FFF2-40B4-BE49-F238E27FC236}">
                <a16:creationId xmlns:a16="http://schemas.microsoft.com/office/drawing/2014/main" id="{DE43E5F1-7BF5-482B-9950-E1D6388EDCC2}"/>
              </a:ext>
            </a:extLst>
          </p:cNvPr>
          <p:cNvGrpSpPr/>
          <p:nvPr/>
        </p:nvGrpSpPr>
        <p:grpSpPr>
          <a:xfrm>
            <a:off x="4132092" y="1602345"/>
            <a:ext cx="3014808" cy="1594218"/>
            <a:chOff x="8274023" y="903898"/>
            <a:chExt cx="3133138" cy="1927519"/>
          </a:xfrm>
        </p:grpSpPr>
        <p:sp>
          <p:nvSpPr>
            <p:cNvPr id="58" name="TextBox 57">
              <a:extLst>
                <a:ext uri="{FF2B5EF4-FFF2-40B4-BE49-F238E27FC236}">
                  <a16:creationId xmlns:a16="http://schemas.microsoft.com/office/drawing/2014/main" id="{F5A7062A-8C03-4D9B-B892-98C1BE67E2E7}"/>
                </a:ext>
              </a:extLst>
            </p:cNvPr>
            <p:cNvSpPr txBox="1"/>
            <p:nvPr/>
          </p:nvSpPr>
          <p:spPr>
            <a:xfrm>
              <a:off x="8274023" y="903898"/>
              <a:ext cx="3133138" cy="973411"/>
            </a:xfrm>
            <a:prstGeom prst="rect">
              <a:avLst/>
            </a:prstGeom>
            <a:noFill/>
          </p:spPr>
          <p:txBody>
            <a:bodyPr wrap="square" lIns="0" rtlCol="0" anchor="ctr">
              <a:spAutoFit/>
            </a:bodyPr>
            <a:lstStyle/>
            <a:p>
              <a:pPr algn="ctr"/>
              <a:r>
                <a:rPr lang="en-US" sz="2316" b="1">
                  <a:solidFill>
                    <a:schemeClr val="bg1"/>
                  </a:solidFill>
                </a:rPr>
                <a:t>Data collection
</a:t>
              </a:r>
              <a:endParaRPr lang="en-US" sz="2316" b="1" dirty="0">
                <a:solidFill>
                  <a:schemeClr val="bg1"/>
                </a:solidFill>
              </a:endParaRPr>
            </a:p>
          </p:txBody>
        </p:sp>
        <p:sp>
          <p:nvSpPr>
            <p:cNvPr id="59" name="TextBox 58">
              <a:extLst>
                <a:ext uri="{FF2B5EF4-FFF2-40B4-BE49-F238E27FC236}">
                  <a16:creationId xmlns:a16="http://schemas.microsoft.com/office/drawing/2014/main" id="{4E42177E-0DB8-476D-A4DE-5A0AF04AC683}"/>
                </a:ext>
              </a:extLst>
            </p:cNvPr>
            <p:cNvSpPr txBox="1"/>
            <p:nvPr/>
          </p:nvSpPr>
          <p:spPr>
            <a:xfrm>
              <a:off x="8281818" y="1427118"/>
              <a:ext cx="3125342" cy="1404299"/>
            </a:xfrm>
            <a:prstGeom prst="rect">
              <a:avLst/>
            </a:prstGeom>
            <a:noFill/>
          </p:spPr>
          <p:txBody>
            <a:bodyPr wrap="square" lIns="0" rIns="0" rtlCol="0" anchor="ctr">
              <a:spAutoFit/>
            </a:bodyPr>
            <a:lstStyle/>
            <a:p>
              <a:pPr marL="171450" indent="-171450">
                <a:buFont typeface="Arial" panose="020B0604020202020204" pitchFamily="34" charset="0"/>
                <a:buChar char="•"/>
              </a:pPr>
              <a:endParaRPr lang="fr-FR" sz="1158" dirty="0">
                <a:solidFill>
                  <a:schemeClr val="bg1"/>
                </a:solidFill>
              </a:endParaRPr>
            </a:p>
            <a:p>
              <a:pPr marL="171450" indent="-171450">
                <a:buFont typeface="Arial" panose="020B0604020202020204" pitchFamily="34" charset="0"/>
                <a:buChar char="•"/>
              </a:pPr>
              <a:r>
                <a:rPr lang="fr-FR" sz="1158" dirty="0">
                  <a:solidFill>
                    <a:schemeClr val="bg1"/>
                  </a:solidFill>
                </a:rPr>
                <a:t>2 points focaux (1 IM, 1 PCR)</a:t>
              </a:r>
            </a:p>
            <a:p>
              <a:pPr marL="171450" indent="-171450">
                <a:buFont typeface="Arial" panose="020B0604020202020204" pitchFamily="34" charset="0"/>
                <a:buChar char="•"/>
              </a:pPr>
              <a:r>
                <a:rPr lang="fr-FR" sz="1158" dirty="0">
                  <a:solidFill>
                    <a:schemeClr val="bg1"/>
                  </a:solidFill>
                </a:rPr>
                <a:t>Principales sources : Bureaux pays de OCHA, Agence de protection civile, FICR, Sources de médias réputés (</a:t>
              </a:r>
              <a:r>
                <a:rPr lang="fr-FR" sz="1158" dirty="0" err="1">
                  <a:solidFill>
                    <a:schemeClr val="bg1"/>
                  </a:solidFill>
                </a:rPr>
                <a:t>e.g</a:t>
              </a:r>
              <a:r>
                <a:rPr lang="fr-FR" sz="1158" dirty="0">
                  <a:solidFill>
                    <a:schemeClr val="bg1"/>
                  </a:solidFill>
                </a:rPr>
                <a:t> </a:t>
              </a:r>
              <a:r>
                <a:rPr lang="fr-FR" sz="1158" dirty="0" err="1">
                  <a:solidFill>
                    <a:schemeClr val="bg1"/>
                  </a:solidFill>
                </a:rPr>
                <a:t>Floodlist</a:t>
              </a:r>
              <a:r>
                <a:rPr lang="fr-FR" sz="1158" dirty="0">
                  <a:solidFill>
                    <a:schemeClr val="bg1"/>
                  </a:solidFill>
                </a:rPr>
                <a:t>)</a:t>
              </a:r>
            </a:p>
            <a:p>
              <a:pPr marL="171450" indent="-171450">
                <a:buFont typeface="Arial" panose="020B0604020202020204" pitchFamily="34" charset="0"/>
                <a:buChar char="•"/>
              </a:pPr>
              <a:r>
                <a:rPr lang="fr-FR" sz="1158" dirty="0">
                  <a:solidFill>
                    <a:schemeClr val="bg1"/>
                  </a:solidFill>
                </a:rPr>
                <a:t>Travail quotidien pendant la saison des pluies</a:t>
              </a:r>
              <a:endParaRPr lang="en-US" sz="1158" dirty="0">
                <a:solidFill>
                  <a:schemeClr val="bg1"/>
                </a:solidFill>
              </a:endParaRPr>
            </a:p>
          </p:txBody>
        </p:sp>
      </p:grpSp>
      <p:grpSp>
        <p:nvGrpSpPr>
          <p:cNvPr id="60" name="Group 59">
            <a:extLst>
              <a:ext uri="{FF2B5EF4-FFF2-40B4-BE49-F238E27FC236}">
                <a16:creationId xmlns:a16="http://schemas.microsoft.com/office/drawing/2014/main" id="{A3D480EF-7CE0-4A38-9542-2AA2B2A8A4D4}"/>
              </a:ext>
            </a:extLst>
          </p:cNvPr>
          <p:cNvGrpSpPr/>
          <p:nvPr/>
        </p:nvGrpSpPr>
        <p:grpSpPr>
          <a:xfrm>
            <a:off x="6903500" y="5547453"/>
            <a:ext cx="3195728" cy="1669612"/>
            <a:chOff x="8274023" y="920463"/>
            <a:chExt cx="3863852" cy="2018675"/>
          </a:xfrm>
        </p:grpSpPr>
        <p:sp>
          <p:nvSpPr>
            <p:cNvPr id="61" name="TextBox 60">
              <a:extLst>
                <a:ext uri="{FF2B5EF4-FFF2-40B4-BE49-F238E27FC236}">
                  <a16:creationId xmlns:a16="http://schemas.microsoft.com/office/drawing/2014/main" id="{0987F6D8-DC85-434E-8AC2-B2FF1A9065E2}"/>
                </a:ext>
              </a:extLst>
            </p:cNvPr>
            <p:cNvSpPr txBox="1"/>
            <p:nvPr/>
          </p:nvSpPr>
          <p:spPr>
            <a:xfrm>
              <a:off x="8274023" y="920463"/>
              <a:ext cx="3863852" cy="973411"/>
            </a:xfrm>
            <a:prstGeom prst="rect">
              <a:avLst/>
            </a:prstGeom>
            <a:noFill/>
          </p:spPr>
          <p:txBody>
            <a:bodyPr wrap="square" lIns="0" rtlCol="0" anchor="ctr">
              <a:spAutoFit/>
            </a:bodyPr>
            <a:lstStyle/>
            <a:p>
              <a:r>
                <a:rPr lang="en-US" sz="2316" b="1">
                  <a:solidFill>
                    <a:schemeClr val="bg1"/>
                  </a:solidFill>
                </a:rPr>
                <a:t>Data processing
</a:t>
              </a:r>
              <a:endParaRPr lang="en-US" sz="2316" b="1" dirty="0">
                <a:solidFill>
                  <a:schemeClr val="bg1"/>
                </a:solidFill>
              </a:endParaRPr>
            </a:p>
          </p:txBody>
        </p:sp>
        <p:sp>
          <p:nvSpPr>
            <p:cNvPr id="62" name="TextBox 61">
              <a:extLst>
                <a:ext uri="{FF2B5EF4-FFF2-40B4-BE49-F238E27FC236}">
                  <a16:creationId xmlns:a16="http://schemas.microsoft.com/office/drawing/2014/main" id="{584FE1C1-14F8-4670-B1A7-C2F334A9352E}"/>
                </a:ext>
              </a:extLst>
            </p:cNvPr>
            <p:cNvSpPr txBox="1"/>
            <p:nvPr/>
          </p:nvSpPr>
          <p:spPr>
            <a:xfrm>
              <a:off x="8281817" y="1319395"/>
              <a:ext cx="3329922" cy="1619743"/>
            </a:xfrm>
            <a:prstGeom prst="rect">
              <a:avLst/>
            </a:prstGeom>
            <a:noFill/>
          </p:spPr>
          <p:txBody>
            <a:bodyPr wrap="square" lIns="0" rIns="0" rtlCol="0" anchor="ctr">
              <a:spAutoFit/>
            </a:bodyPr>
            <a:lstStyle/>
            <a:p>
              <a:pPr algn="just"/>
              <a:r>
                <a:rPr lang="en-US" sz="1158" dirty="0">
                  <a:solidFill>
                    <a:schemeClr val="bg1"/>
                  </a:solidFill>
                </a:rPr>
                <a:t>
1 focal point (1 IM)
Clean up data
Ensure that all necessary empty fields are filled in, e.g. calculating the number of people affected based on affected households
</a:t>
              </a:r>
            </a:p>
          </p:txBody>
        </p:sp>
      </p:grpSp>
      <p:grpSp>
        <p:nvGrpSpPr>
          <p:cNvPr id="5" name="Group 4">
            <a:extLst>
              <a:ext uri="{FF2B5EF4-FFF2-40B4-BE49-F238E27FC236}">
                <a16:creationId xmlns:a16="http://schemas.microsoft.com/office/drawing/2014/main" id="{32DBE1F1-539F-4740-86D0-6A4846AA27D7}"/>
              </a:ext>
            </a:extLst>
          </p:cNvPr>
          <p:cNvGrpSpPr/>
          <p:nvPr/>
        </p:nvGrpSpPr>
        <p:grpSpPr>
          <a:xfrm>
            <a:off x="806546" y="5533750"/>
            <a:ext cx="3172002" cy="1683313"/>
            <a:chOff x="18108" y="5533750"/>
            <a:chExt cx="3172002" cy="1683313"/>
          </a:xfrm>
        </p:grpSpPr>
        <p:sp>
          <p:nvSpPr>
            <p:cNvPr id="64" name="TextBox 63">
              <a:extLst>
                <a:ext uri="{FF2B5EF4-FFF2-40B4-BE49-F238E27FC236}">
                  <a16:creationId xmlns:a16="http://schemas.microsoft.com/office/drawing/2014/main" id="{CA533FF0-CC5E-4CA1-9B60-00CFEBE6B964}"/>
                </a:ext>
              </a:extLst>
            </p:cNvPr>
            <p:cNvSpPr txBox="1"/>
            <p:nvPr/>
          </p:nvSpPr>
          <p:spPr>
            <a:xfrm>
              <a:off x="18108" y="5533750"/>
              <a:ext cx="2563302" cy="805092"/>
            </a:xfrm>
            <a:prstGeom prst="rect">
              <a:avLst/>
            </a:prstGeom>
            <a:noFill/>
          </p:spPr>
          <p:txBody>
            <a:bodyPr wrap="square" lIns="0" rIns="0" rtlCol="0" anchor="ctr">
              <a:spAutoFit/>
            </a:bodyPr>
            <a:lstStyle/>
            <a:p>
              <a:pPr algn="r"/>
              <a:r>
                <a:rPr lang="en-US" sz="2316" b="1">
                  <a:solidFill>
                    <a:schemeClr val="bg1"/>
                  </a:solidFill>
                </a:rPr>
                <a:t>Data analysis
</a:t>
              </a:r>
              <a:endParaRPr lang="en-US" sz="2316" b="1" dirty="0">
                <a:solidFill>
                  <a:schemeClr val="bg1"/>
                </a:solidFill>
              </a:endParaRPr>
            </a:p>
          </p:txBody>
        </p:sp>
        <p:sp>
          <p:nvSpPr>
            <p:cNvPr id="65" name="TextBox 64">
              <a:extLst>
                <a:ext uri="{FF2B5EF4-FFF2-40B4-BE49-F238E27FC236}">
                  <a16:creationId xmlns:a16="http://schemas.microsoft.com/office/drawing/2014/main" id="{980D1A39-D1AB-4DDE-BEB8-C56ED3157C91}"/>
                </a:ext>
              </a:extLst>
            </p:cNvPr>
            <p:cNvSpPr txBox="1"/>
            <p:nvPr/>
          </p:nvSpPr>
          <p:spPr>
            <a:xfrm>
              <a:off x="162123" y="5877401"/>
              <a:ext cx="3027987" cy="1339662"/>
            </a:xfrm>
            <a:prstGeom prst="rect">
              <a:avLst/>
            </a:prstGeom>
            <a:noFill/>
          </p:spPr>
          <p:txBody>
            <a:bodyPr wrap="square" lIns="0" rIns="0" rtlCol="0" anchor="ctr">
              <a:spAutoFit/>
            </a:bodyPr>
            <a:lstStyle/>
            <a:p>
              <a:r>
                <a:rPr lang="en-US" sz="1158" dirty="0">
                  <a:solidFill>
                    <a:schemeClr val="bg1"/>
                  </a:solidFill>
                </a:rPr>
                <a:t>
1 focal point (1 IM)
Aggregate data on the number of people affected, killed, injured, displaced and homes destroyed/damaged 
Disaggregated by country and coverage period
</a:t>
              </a:r>
            </a:p>
          </p:txBody>
        </p:sp>
      </p:grpSp>
      <p:grpSp>
        <p:nvGrpSpPr>
          <p:cNvPr id="3" name="Group 2">
            <a:extLst>
              <a:ext uri="{FF2B5EF4-FFF2-40B4-BE49-F238E27FC236}">
                <a16:creationId xmlns:a16="http://schemas.microsoft.com/office/drawing/2014/main" id="{64A92C78-941D-4834-BDA8-608A122E1C21}"/>
              </a:ext>
            </a:extLst>
          </p:cNvPr>
          <p:cNvGrpSpPr/>
          <p:nvPr/>
        </p:nvGrpSpPr>
        <p:grpSpPr>
          <a:xfrm>
            <a:off x="7497672" y="3458636"/>
            <a:ext cx="3195728" cy="1822939"/>
            <a:chOff x="7497673" y="3608150"/>
            <a:chExt cx="3195728" cy="1441797"/>
          </a:xfrm>
        </p:grpSpPr>
        <p:sp>
          <p:nvSpPr>
            <p:cNvPr id="67" name="TextBox 66">
              <a:extLst>
                <a:ext uri="{FF2B5EF4-FFF2-40B4-BE49-F238E27FC236}">
                  <a16:creationId xmlns:a16="http://schemas.microsoft.com/office/drawing/2014/main" id="{1FDB252A-FB3A-4FCB-9DC8-7DD00F6649A1}"/>
                </a:ext>
              </a:extLst>
            </p:cNvPr>
            <p:cNvSpPr txBox="1"/>
            <p:nvPr/>
          </p:nvSpPr>
          <p:spPr>
            <a:xfrm>
              <a:off x="7497673" y="3608150"/>
              <a:ext cx="3195728" cy="636762"/>
            </a:xfrm>
            <a:prstGeom prst="rect">
              <a:avLst/>
            </a:prstGeom>
            <a:noFill/>
          </p:spPr>
          <p:txBody>
            <a:bodyPr wrap="square" lIns="0" rtlCol="0" anchor="ctr">
              <a:spAutoFit/>
            </a:bodyPr>
            <a:lstStyle/>
            <a:p>
              <a:r>
                <a:rPr lang="en-US" sz="2316" b="1">
                  <a:solidFill>
                    <a:schemeClr val="bg1"/>
                  </a:solidFill>
                </a:rPr>
                <a:t>Data verification 
</a:t>
              </a:r>
              <a:endParaRPr lang="en-US" sz="2316" b="1" dirty="0">
                <a:solidFill>
                  <a:schemeClr val="bg1"/>
                </a:solidFill>
              </a:endParaRPr>
            </a:p>
          </p:txBody>
        </p:sp>
        <p:sp>
          <p:nvSpPr>
            <p:cNvPr id="68" name="TextBox 67">
              <a:extLst>
                <a:ext uri="{FF2B5EF4-FFF2-40B4-BE49-F238E27FC236}">
                  <a16:creationId xmlns:a16="http://schemas.microsoft.com/office/drawing/2014/main" id="{5E0FAE21-A54B-47C2-8AB2-F4C4E837B4B5}"/>
                </a:ext>
              </a:extLst>
            </p:cNvPr>
            <p:cNvSpPr txBox="1"/>
            <p:nvPr/>
          </p:nvSpPr>
          <p:spPr>
            <a:xfrm>
              <a:off x="7505965" y="3990383"/>
              <a:ext cx="2754124" cy="1059564"/>
            </a:xfrm>
            <a:prstGeom prst="rect">
              <a:avLst/>
            </a:prstGeom>
            <a:noFill/>
          </p:spPr>
          <p:txBody>
            <a:bodyPr wrap="square" lIns="0" rIns="0" rtlCol="0" anchor="ctr">
              <a:spAutoFit/>
            </a:bodyPr>
            <a:lstStyle/>
            <a:p>
              <a:pPr algn="just"/>
              <a:r>
                <a:rPr lang="en-US" sz="1158" dirty="0">
                  <a:solidFill>
                    <a:schemeClr val="bg1"/>
                  </a:solidFill>
                </a:rPr>
                <a:t>
3 focal points (2 IM 1 PCR s)
To ensure that no flooding is missing 
Triangulate to ensure the most up-to-date information on all events has been entered
Check for inconsistencies and report them
</a:t>
              </a:r>
            </a:p>
          </p:txBody>
        </p:sp>
      </p:grpSp>
      <p:grpSp>
        <p:nvGrpSpPr>
          <p:cNvPr id="69" name="Group 68">
            <a:extLst>
              <a:ext uri="{FF2B5EF4-FFF2-40B4-BE49-F238E27FC236}">
                <a16:creationId xmlns:a16="http://schemas.microsoft.com/office/drawing/2014/main" id="{F900AF13-E838-4997-8D71-EAA5CF96EAA0}"/>
              </a:ext>
            </a:extLst>
          </p:cNvPr>
          <p:cNvGrpSpPr/>
          <p:nvPr/>
        </p:nvGrpSpPr>
        <p:grpSpPr>
          <a:xfrm>
            <a:off x="594170" y="3439096"/>
            <a:ext cx="2900109" cy="1893856"/>
            <a:chOff x="8065649" y="982690"/>
            <a:chExt cx="3506428" cy="1919111"/>
          </a:xfrm>
        </p:grpSpPr>
        <p:sp>
          <p:nvSpPr>
            <p:cNvPr id="70" name="TextBox 69">
              <a:extLst>
                <a:ext uri="{FF2B5EF4-FFF2-40B4-BE49-F238E27FC236}">
                  <a16:creationId xmlns:a16="http://schemas.microsoft.com/office/drawing/2014/main" id="{8D4B1EF4-3CE1-4A59-B9F1-575870EED40E}"/>
                </a:ext>
              </a:extLst>
            </p:cNvPr>
            <p:cNvSpPr txBox="1"/>
            <p:nvPr/>
          </p:nvSpPr>
          <p:spPr>
            <a:xfrm>
              <a:off x="8065649" y="982690"/>
              <a:ext cx="3506428" cy="815828"/>
            </a:xfrm>
            <a:prstGeom prst="rect">
              <a:avLst/>
            </a:prstGeom>
            <a:noFill/>
          </p:spPr>
          <p:txBody>
            <a:bodyPr wrap="square" lIns="0" rIns="0" rtlCol="0" anchor="ctr">
              <a:spAutoFit/>
            </a:bodyPr>
            <a:lstStyle/>
            <a:p>
              <a:pPr algn="r"/>
              <a:r>
                <a:rPr lang="fr-FR" sz="2316" b="1">
                  <a:solidFill>
                    <a:schemeClr val="bg1"/>
                  </a:solidFill>
                </a:rPr>
                <a:t>Updating the preview
</a:t>
              </a:r>
              <a:endParaRPr lang="en-US" sz="2316" b="1" dirty="0">
                <a:solidFill>
                  <a:schemeClr val="bg1"/>
                </a:solidFill>
              </a:endParaRPr>
            </a:p>
          </p:txBody>
        </p:sp>
        <p:sp>
          <p:nvSpPr>
            <p:cNvPr id="71" name="TextBox 70">
              <a:extLst>
                <a:ext uri="{FF2B5EF4-FFF2-40B4-BE49-F238E27FC236}">
                  <a16:creationId xmlns:a16="http://schemas.microsoft.com/office/drawing/2014/main" id="{B6AFB849-E334-4E5D-BDB4-F4DFEB4191A0}"/>
                </a:ext>
              </a:extLst>
            </p:cNvPr>
            <p:cNvSpPr txBox="1"/>
            <p:nvPr/>
          </p:nvSpPr>
          <p:spPr>
            <a:xfrm>
              <a:off x="8281818" y="1363709"/>
              <a:ext cx="2929293" cy="1538092"/>
            </a:xfrm>
            <a:prstGeom prst="rect">
              <a:avLst/>
            </a:prstGeom>
            <a:noFill/>
          </p:spPr>
          <p:txBody>
            <a:bodyPr wrap="square" lIns="0" rIns="0" rtlCol="0" anchor="ctr">
              <a:spAutoFit/>
            </a:bodyPr>
            <a:lstStyle/>
            <a:p>
              <a:r>
                <a:rPr lang="en-US" sz="1158" dirty="0">
                  <a:solidFill>
                    <a:schemeClr val="bg1"/>
                  </a:solidFill>
                </a:rPr>
                <a:t>
1 focal point (1 IM)
Updated every two weeks
Shows the magnitude and impact of flooding for:
All year round
Since the last version. . 
</a:t>
              </a:r>
              <a:endParaRPr lang="en-US" sz="1158" dirty="0">
                <a:solidFill>
                  <a:schemeClr val="bg1">
                    <a:lumMod val="65000"/>
                  </a:schemeClr>
                </a:solidFill>
              </a:endParaRPr>
            </a:p>
          </p:txBody>
        </p:sp>
      </p:grpSp>
    </p:spTree>
    <p:extLst>
      <p:ext uri="{BB962C8B-B14F-4D97-AF65-F5344CB8AC3E}">
        <p14:creationId xmlns:p14="http://schemas.microsoft.com/office/powerpoint/2010/main" val="1679635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4FB0D5-FFAD-4DBF-ADD4-F87C6D923D34}"/>
              </a:ext>
            </a:extLst>
          </p:cNvPr>
          <p:cNvSpPr>
            <a:spLocks noGrp="1"/>
          </p:cNvSpPr>
          <p:nvPr>
            <p:ph type="body" sz="quarter" idx="10"/>
          </p:nvPr>
        </p:nvSpPr>
        <p:spPr>
          <a:xfrm>
            <a:off x="695324" y="3781425"/>
            <a:ext cx="7171655" cy="914400"/>
          </a:xfrm>
        </p:spPr>
        <p:txBody>
          <a:bodyPr/>
          <a:lstStyle/>
          <a:p>
            <a:r>
              <a:rPr lang="fr-FR" dirty="0" err="1"/>
              <a:t>Flooding</a:t>
            </a:r>
            <a:r>
              <a:rPr lang="fr-FR" dirty="0"/>
              <a:t> Snapshot 2020-2021</a:t>
            </a:r>
            <a:endParaRPr lang="en-US" dirty="0"/>
          </a:p>
          <a:p>
            <a:endParaRPr lang="en-US" dirty="0"/>
          </a:p>
        </p:txBody>
      </p:sp>
    </p:spTree>
    <p:extLst>
      <p:ext uri="{BB962C8B-B14F-4D97-AF65-F5344CB8AC3E}">
        <p14:creationId xmlns:p14="http://schemas.microsoft.com/office/powerpoint/2010/main" val="2179345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36EBA1-234E-4243-9B8A-6D9ADDCDC414}"/>
              </a:ext>
            </a:extLst>
          </p:cNvPr>
          <p:cNvSpPr>
            <a:spLocks noGrp="1"/>
          </p:cNvSpPr>
          <p:nvPr>
            <p:ph type="body" sz="quarter" idx="10"/>
          </p:nvPr>
        </p:nvSpPr>
        <p:spPr/>
        <p:txBody>
          <a:bodyPr/>
          <a:lstStyle/>
          <a:p>
            <a:endParaRPr lang="en-US" dirty="0"/>
          </a:p>
        </p:txBody>
      </p:sp>
      <p:sp>
        <p:nvSpPr>
          <p:cNvPr id="3" name="Text Placeholder 2">
            <a:extLst>
              <a:ext uri="{FF2B5EF4-FFF2-40B4-BE49-F238E27FC236}">
                <a16:creationId xmlns:a16="http://schemas.microsoft.com/office/drawing/2014/main" id="{8CEDF576-A933-4832-B715-6FCA328E10C5}"/>
              </a:ext>
            </a:extLst>
          </p:cNvPr>
          <p:cNvSpPr>
            <a:spLocks noGrp="1"/>
          </p:cNvSpPr>
          <p:nvPr>
            <p:ph type="body" sz="quarter" idx="11"/>
          </p:nvPr>
        </p:nvSpPr>
        <p:spPr/>
        <p:txBody>
          <a:bodyPr/>
          <a:lstStyle/>
          <a:p>
            <a:endParaRPr lang="en-US" dirty="0"/>
          </a:p>
        </p:txBody>
      </p:sp>
      <p:pic>
        <p:nvPicPr>
          <p:cNvPr id="10" name="Picture 9">
            <a:extLst>
              <a:ext uri="{FF2B5EF4-FFF2-40B4-BE49-F238E27FC236}">
                <a16:creationId xmlns:a16="http://schemas.microsoft.com/office/drawing/2014/main" id="{E43EDC35-3C8F-4F5D-AE3C-5B9472FF8339}"/>
              </a:ext>
            </a:extLst>
          </p:cNvPr>
          <p:cNvPicPr>
            <a:picLocks noChangeAspect="1"/>
          </p:cNvPicPr>
          <p:nvPr/>
        </p:nvPicPr>
        <p:blipFill>
          <a:blip r:embed="rId2"/>
          <a:stretch>
            <a:fillRect/>
          </a:stretch>
        </p:blipFill>
        <p:spPr>
          <a:xfrm>
            <a:off x="0" y="3819"/>
            <a:ext cx="10693400" cy="7555211"/>
          </a:xfrm>
          <a:prstGeom prst="rect">
            <a:avLst/>
          </a:prstGeom>
        </p:spPr>
      </p:pic>
    </p:spTree>
    <p:extLst>
      <p:ext uri="{BB962C8B-B14F-4D97-AF65-F5344CB8AC3E}">
        <p14:creationId xmlns:p14="http://schemas.microsoft.com/office/powerpoint/2010/main" val="2068546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36EBA1-234E-4243-9B8A-6D9ADDCDC414}"/>
              </a:ext>
            </a:extLst>
          </p:cNvPr>
          <p:cNvSpPr>
            <a:spLocks noGrp="1"/>
          </p:cNvSpPr>
          <p:nvPr>
            <p:ph type="body" sz="quarter" idx="10"/>
          </p:nvPr>
        </p:nvSpPr>
        <p:spPr/>
        <p:txBody>
          <a:bodyPr/>
          <a:lstStyle/>
          <a:p>
            <a:endParaRPr lang="en-US" dirty="0"/>
          </a:p>
        </p:txBody>
      </p:sp>
      <p:sp>
        <p:nvSpPr>
          <p:cNvPr id="3" name="Text Placeholder 2">
            <a:extLst>
              <a:ext uri="{FF2B5EF4-FFF2-40B4-BE49-F238E27FC236}">
                <a16:creationId xmlns:a16="http://schemas.microsoft.com/office/drawing/2014/main" id="{8CEDF576-A933-4832-B715-6FCA328E10C5}"/>
              </a:ext>
            </a:extLst>
          </p:cNvPr>
          <p:cNvSpPr>
            <a:spLocks noGrp="1"/>
          </p:cNvSpPr>
          <p:nvPr>
            <p:ph type="body" sz="quarter" idx="11"/>
          </p:nvPr>
        </p:nvSpPr>
        <p:spPr/>
        <p:txBody>
          <a:bodyPr/>
          <a:lstStyle/>
          <a:p>
            <a:endParaRPr lang="en-US" dirty="0"/>
          </a:p>
        </p:txBody>
      </p:sp>
      <p:pic>
        <p:nvPicPr>
          <p:cNvPr id="6" name="Picture 5">
            <a:extLst>
              <a:ext uri="{FF2B5EF4-FFF2-40B4-BE49-F238E27FC236}">
                <a16:creationId xmlns:a16="http://schemas.microsoft.com/office/drawing/2014/main" id="{5E9BB9AA-DE74-4009-84D3-5D59208AFF95}"/>
              </a:ext>
            </a:extLst>
          </p:cNvPr>
          <p:cNvPicPr>
            <a:picLocks noChangeAspect="1"/>
          </p:cNvPicPr>
          <p:nvPr/>
        </p:nvPicPr>
        <p:blipFill>
          <a:blip r:embed="rId2"/>
          <a:stretch>
            <a:fillRect/>
          </a:stretch>
        </p:blipFill>
        <p:spPr>
          <a:xfrm>
            <a:off x="0" y="12715"/>
            <a:ext cx="10693400" cy="7537420"/>
          </a:xfrm>
          <a:prstGeom prst="rect">
            <a:avLst/>
          </a:prstGeom>
        </p:spPr>
      </p:pic>
    </p:spTree>
    <p:extLst>
      <p:ext uri="{BB962C8B-B14F-4D97-AF65-F5344CB8AC3E}">
        <p14:creationId xmlns:p14="http://schemas.microsoft.com/office/powerpoint/2010/main" val="3933410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D4F3D7-DDDC-4388-AB49-33F5E691971D}"/>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D72D9796-1C54-49C3-B3F0-406932B67E27}"/>
              </a:ext>
            </a:extLst>
          </p:cNvPr>
          <p:cNvSpPr>
            <a:spLocks noGrp="1"/>
          </p:cNvSpPr>
          <p:nvPr>
            <p:ph type="body" sz="quarter" idx="11"/>
          </p:nvPr>
        </p:nvSpPr>
        <p:spPr/>
        <p:txBody>
          <a:bodyPr/>
          <a:lstStyle/>
          <a:p>
            <a:endParaRPr lang="en-US"/>
          </a:p>
        </p:txBody>
      </p:sp>
      <p:pic>
        <p:nvPicPr>
          <p:cNvPr id="5" name="Picture 4">
            <a:extLst>
              <a:ext uri="{FF2B5EF4-FFF2-40B4-BE49-F238E27FC236}">
                <a16:creationId xmlns:a16="http://schemas.microsoft.com/office/drawing/2014/main" id="{24719608-B790-44B9-B003-14B63576896A}"/>
              </a:ext>
            </a:extLst>
          </p:cNvPr>
          <p:cNvPicPr>
            <a:picLocks noChangeAspect="1"/>
          </p:cNvPicPr>
          <p:nvPr/>
        </p:nvPicPr>
        <p:blipFill>
          <a:blip r:embed="rId2"/>
          <a:stretch>
            <a:fillRect/>
          </a:stretch>
        </p:blipFill>
        <p:spPr>
          <a:xfrm>
            <a:off x="0" y="14240"/>
            <a:ext cx="10693400" cy="7534370"/>
          </a:xfrm>
          <a:prstGeom prst="rect">
            <a:avLst/>
          </a:prstGeom>
        </p:spPr>
      </p:pic>
    </p:spTree>
    <p:extLst>
      <p:ext uri="{BB962C8B-B14F-4D97-AF65-F5344CB8AC3E}">
        <p14:creationId xmlns:p14="http://schemas.microsoft.com/office/powerpoint/2010/main" val="3740015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1BB2A29-B2BD-4CF6-92DF-6B0E7C96604F}"/>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EBEAA79E-7C97-416B-9B8A-996D58746FF6}"/>
              </a:ext>
            </a:extLst>
          </p:cNvPr>
          <p:cNvSpPr>
            <a:spLocks noGrp="1"/>
          </p:cNvSpPr>
          <p:nvPr>
            <p:ph type="body" sz="quarter" idx="11"/>
          </p:nvPr>
        </p:nvSpPr>
        <p:spPr/>
        <p:txBody>
          <a:bodyPr/>
          <a:lstStyle/>
          <a:p>
            <a:endParaRPr lang="en-US"/>
          </a:p>
        </p:txBody>
      </p:sp>
      <p:pic>
        <p:nvPicPr>
          <p:cNvPr id="5" name="Picture 4">
            <a:extLst>
              <a:ext uri="{FF2B5EF4-FFF2-40B4-BE49-F238E27FC236}">
                <a16:creationId xmlns:a16="http://schemas.microsoft.com/office/drawing/2014/main" id="{B6E415B2-5B3F-4FFC-88A7-99C24B5BA123}"/>
              </a:ext>
            </a:extLst>
          </p:cNvPr>
          <p:cNvPicPr>
            <a:picLocks noChangeAspect="1"/>
          </p:cNvPicPr>
          <p:nvPr/>
        </p:nvPicPr>
        <p:blipFill>
          <a:blip r:embed="rId2"/>
          <a:stretch>
            <a:fillRect/>
          </a:stretch>
        </p:blipFill>
        <p:spPr>
          <a:xfrm>
            <a:off x="23294" y="0"/>
            <a:ext cx="10646812" cy="7562850"/>
          </a:xfrm>
          <a:prstGeom prst="rect">
            <a:avLst/>
          </a:prstGeom>
        </p:spPr>
      </p:pic>
    </p:spTree>
    <p:extLst>
      <p:ext uri="{BB962C8B-B14F-4D97-AF65-F5344CB8AC3E}">
        <p14:creationId xmlns:p14="http://schemas.microsoft.com/office/powerpoint/2010/main" val="321052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ACB27EFA-6D4F-D020-4F08-A75AA86794DC}"/>
              </a:ext>
            </a:extLst>
          </p:cNvPr>
          <p:cNvSpPr>
            <a:spLocks noGrp="1"/>
          </p:cNvSpPr>
          <p:nvPr>
            <p:ph type="body" sz="quarter" idx="13"/>
          </p:nvPr>
        </p:nvSpPr>
        <p:spPr/>
        <p:txBody>
          <a:bodyPr/>
          <a:lstStyle/>
          <a:p>
            <a:endParaRPr lang="fr-FR"/>
          </a:p>
        </p:txBody>
      </p:sp>
      <p:pic>
        <p:nvPicPr>
          <p:cNvPr id="4" name="Image 3">
            <a:extLst>
              <a:ext uri="{FF2B5EF4-FFF2-40B4-BE49-F238E27FC236}">
                <a16:creationId xmlns:a16="http://schemas.microsoft.com/office/drawing/2014/main" id="{281C9D8A-5B41-B6A0-62CA-DF1E9BBF3AD3}"/>
              </a:ext>
            </a:extLst>
          </p:cNvPr>
          <p:cNvPicPr>
            <a:picLocks noChangeAspect="1"/>
          </p:cNvPicPr>
          <p:nvPr/>
        </p:nvPicPr>
        <p:blipFill>
          <a:blip r:embed="rId2"/>
          <a:stretch>
            <a:fillRect/>
          </a:stretch>
        </p:blipFill>
        <p:spPr>
          <a:xfrm>
            <a:off x="0" y="64467"/>
            <a:ext cx="10693400" cy="7433915"/>
          </a:xfrm>
          <a:prstGeom prst="rect">
            <a:avLst/>
          </a:prstGeom>
        </p:spPr>
      </p:pic>
    </p:spTree>
    <p:extLst>
      <p:ext uri="{BB962C8B-B14F-4D97-AF65-F5344CB8AC3E}">
        <p14:creationId xmlns:p14="http://schemas.microsoft.com/office/powerpoint/2010/main" val="23882075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BE6F539D-9C1F-A5A5-85E9-767BFFB34781}"/>
              </a:ext>
            </a:extLst>
          </p:cNvPr>
          <p:cNvSpPr>
            <a:spLocks noGrp="1"/>
          </p:cNvSpPr>
          <p:nvPr>
            <p:ph type="body" sz="quarter" idx="13"/>
          </p:nvPr>
        </p:nvSpPr>
        <p:spPr/>
        <p:txBody>
          <a:bodyPr/>
          <a:lstStyle/>
          <a:p>
            <a:endParaRPr lang="fr-FR" dirty="0"/>
          </a:p>
        </p:txBody>
      </p:sp>
      <p:pic>
        <p:nvPicPr>
          <p:cNvPr id="4" name="Image 3">
            <a:extLst>
              <a:ext uri="{FF2B5EF4-FFF2-40B4-BE49-F238E27FC236}">
                <a16:creationId xmlns:a16="http://schemas.microsoft.com/office/drawing/2014/main" id="{D8CFD95F-1FCB-0EDE-DFD5-416FB1CF1A0E}"/>
              </a:ext>
            </a:extLst>
          </p:cNvPr>
          <p:cNvPicPr>
            <a:picLocks noChangeAspect="1"/>
          </p:cNvPicPr>
          <p:nvPr/>
        </p:nvPicPr>
        <p:blipFill>
          <a:blip r:embed="rId2"/>
          <a:stretch>
            <a:fillRect/>
          </a:stretch>
        </p:blipFill>
        <p:spPr>
          <a:xfrm>
            <a:off x="0" y="38416"/>
            <a:ext cx="10693400" cy="7486018"/>
          </a:xfrm>
          <a:prstGeom prst="rect">
            <a:avLst/>
          </a:prstGeom>
        </p:spPr>
      </p:pic>
    </p:spTree>
    <p:extLst>
      <p:ext uri="{BB962C8B-B14F-4D97-AF65-F5344CB8AC3E}">
        <p14:creationId xmlns:p14="http://schemas.microsoft.com/office/powerpoint/2010/main" val="129581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F70FB2-E2FD-6A0B-EB18-2AF2BD2E7164}"/>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BE9A8F9A-630A-6F7E-679E-9BC7C97A6082}"/>
              </a:ext>
            </a:extLst>
          </p:cNvPr>
          <p:cNvSpPr>
            <a:spLocks noGrp="1"/>
          </p:cNvSpPr>
          <p:nvPr>
            <p:ph type="body" sz="quarter" idx="11"/>
          </p:nvPr>
        </p:nvSpPr>
        <p:spPr/>
        <p:txBody>
          <a:bodyPr/>
          <a:lstStyle/>
          <a:p>
            <a:endParaRPr lang="en-US"/>
          </a:p>
        </p:txBody>
      </p:sp>
      <p:pic>
        <p:nvPicPr>
          <p:cNvPr id="5" name="Picture 4">
            <a:extLst>
              <a:ext uri="{FF2B5EF4-FFF2-40B4-BE49-F238E27FC236}">
                <a16:creationId xmlns:a16="http://schemas.microsoft.com/office/drawing/2014/main" id="{80E02EA7-3158-2827-E004-B7FDCF74814F}"/>
              </a:ext>
            </a:extLst>
          </p:cNvPr>
          <p:cNvPicPr>
            <a:picLocks noChangeAspect="1"/>
          </p:cNvPicPr>
          <p:nvPr/>
        </p:nvPicPr>
        <p:blipFill>
          <a:blip r:embed="rId2"/>
          <a:stretch>
            <a:fillRect/>
          </a:stretch>
        </p:blipFill>
        <p:spPr>
          <a:xfrm>
            <a:off x="21973" y="109017"/>
            <a:ext cx="10372745" cy="7453833"/>
          </a:xfrm>
          <a:prstGeom prst="rect">
            <a:avLst/>
          </a:prstGeom>
        </p:spPr>
      </p:pic>
    </p:spTree>
    <p:extLst>
      <p:ext uri="{BB962C8B-B14F-4D97-AF65-F5344CB8AC3E}">
        <p14:creationId xmlns:p14="http://schemas.microsoft.com/office/powerpoint/2010/main" val="3368422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1BB2A29-B2BD-4CF6-92DF-6B0E7C96604F}"/>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EBEAA79E-7C97-416B-9B8A-996D58746FF6}"/>
              </a:ext>
            </a:extLst>
          </p:cNvPr>
          <p:cNvSpPr>
            <a:spLocks noGrp="1"/>
          </p:cNvSpPr>
          <p:nvPr>
            <p:ph type="body" sz="quarter" idx="11"/>
          </p:nvPr>
        </p:nvSpPr>
        <p:spPr/>
        <p:txBody>
          <a:bodyPr/>
          <a:lstStyle/>
          <a:p>
            <a:endParaRPr lang="en-US"/>
          </a:p>
        </p:txBody>
      </p:sp>
      <p:pic>
        <p:nvPicPr>
          <p:cNvPr id="6" name="Picture 5">
            <a:extLst>
              <a:ext uri="{FF2B5EF4-FFF2-40B4-BE49-F238E27FC236}">
                <a16:creationId xmlns:a16="http://schemas.microsoft.com/office/drawing/2014/main" id="{37E46778-83E5-C5F6-5A66-476DF3C63286}"/>
              </a:ext>
            </a:extLst>
          </p:cNvPr>
          <p:cNvPicPr>
            <a:picLocks noChangeAspect="1"/>
          </p:cNvPicPr>
          <p:nvPr/>
        </p:nvPicPr>
        <p:blipFill>
          <a:blip r:embed="rId3"/>
          <a:stretch>
            <a:fillRect/>
          </a:stretch>
        </p:blipFill>
        <p:spPr>
          <a:xfrm>
            <a:off x="0" y="-10080"/>
            <a:ext cx="10693400" cy="7572930"/>
          </a:xfrm>
          <a:prstGeom prst="rect">
            <a:avLst/>
          </a:prstGeom>
        </p:spPr>
      </p:pic>
    </p:spTree>
    <p:extLst>
      <p:ext uri="{BB962C8B-B14F-4D97-AF65-F5344CB8AC3E}">
        <p14:creationId xmlns:p14="http://schemas.microsoft.com/office/powerpoint/2010/main" val="21492466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4FB0D5-FFAD-4DBF-ADD4-F87C6D923D34}"/>
              </a:ext>
            </a:extLst>
          </p:cNvPr>
          <p:cNvSpPr>
            <a:spLocks noGrp="1"/>
          </p:cNvSpPr>
          <p:nvPr>
            <p:ph type="body" sz="quarter" idx="10"/>
          </p:nvPr>
        </p:nvSpPr>
        <p:spPr>
          <a:xfrm>
            <a:off x="695324" y="3781425"/>
            <a:ext cx="9403904" cy="914400"/>
          </a:xfrm>
        </p:spPr>
        <p:txBody>
          <a:bodyPr/>
          <a:lstStyle/>
          <a:p>
            <a:r>
              <a:rPr lang="en-US" dirty="0"/>
              <a:t>Flooding Snapshot 2022 . New approach</a:t>
            </a:r>
          </a:p>
        </p:txBody>
      </p:sp>
    </p:spTree>
    <p:extLst>
      <p:ext uri="{BB962C8B-B14F-4D97-AF65-F5344CB8AC3E}">
        <p14:creationId xmlns:p14="http://schemas.microsoft.com/office/powerpoint/2010/main" val="12052408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48B6FD64-BC12-39D0-4AF3-E22154D9105D}"/>
              </a:ext>
            </a:extLst>
          </p:cNvPr>
          <p:cNvSpPr>
            <a:spLocks noGrp="1"/>
          </p:cNvSpPr>
          <p:nvPr>
            <p:ph type="body" sz="quarter" idx="10"/>
          </p:nvPr>
        </p:nvSpPr>
        <p:spPr>
          <a:xfrm>
            <a:off x="686486" y="695325"/>
            <a:ext cx="9340734" cy="914400"/>
          </a:xfrm>
        </p:spPr>
        <p:txBody>
          <a:bodyPr/>
          <a:lstStyle/>
          <a:p>
            <a:r>
              <a:rPr lang="fr-FR" dirty="0"/>
              <a:t>A. DATA/ INFORMATION COLLECTION</a:t>
            </a:r>
          </a:p>
        </p:txBody>
      </p:sp>
      <p:graphicFrame>
        <p:nvGraphicFramePr>
          <p:cNvPr id="6" name="Diagramme 5">
            <a:extLst>
              <a:ext uri="{FF2B5EF4-FFF2-40B4-BE49-F238E27FC236}">
                <a16:creationId xmlns:a16="http://schemas.microsoft.com/office/drawing/2014/main" id="{68001919-5FBD-9607-C56C-D784955DE3AC}"/>
              </a:ext>
            </a:extLst>
          </p:cNvPr>
          <p:cNvGraphicFramePr/>
          <p:nvPr>
            <p:extLst>
              <p:ext uri="{D42A27DB-BD31-4B8C-83A1-F6EECF244321}">
                <p14:modId xmlns:p14="http://schemas.microsoft.com/office/powerpoint/2010/main" val="2373098337"/>
              </p:ext>
            </p:extLst>
          </p:nvPr>
        </p:nvGraphicFramePr>
        <p:xfrm>
          <a:off x="594172" y="1333153"/>
          <a:ext cx="9649072" cy="6120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543683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0256E3F-7621-FEB4-B61D-C1BECC3702F4}"/>
              </a:ext>
            </a:extLst>
          </p:cNvPr>
          <p:cNvSpPr/>
          <p:nvPr/>
        </p:nvSpPr>
        <p:spPr>
          <a:xfrm>
            <a:off x="594172" y="1765201"/>
            <a:ext cx="144016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texte 3">
            <a:extLst>
              <a:ext uri="{FF2B5EF4-FFF2-40B4-BE49-F238E27FC236}">
                <a16:creationId xmlns:a16="http://schemas.microsoft.com/office/drawing/2014/main" id="{48B6FD64-BC12-39D0-4AF3-E22154D9105D}"/>
              </a:ext>
            </a:extLst>
          </p:cNvPr>
          <p:cNvSpPr>
            <a:spLocks noGrp="1"/>
          </p:cNvSpPr>
          <p:nvPr>
            <p:ph type="body" sz="quarter" idx="10"/>
          </p:nvPr>
        </p:nvSpPr>
        <p:spPr>
          <a:xfrm>
            <a:off x="686486" y="695325"/>
            <a:ext cx="9340734" cy="914400"/>
          </a:xfrm>
        </p:spPr>
        <p:txBody>
          <a:bodyPr/>
          <a:lstStyle/>
          <a:p>
            <a:r>
              <a:rPr lang="fr-FR" dirty="0"/>
              <a:t>B. DESIGN</a:t>
            </a:r>
          </a:p>
        </p:txBody>
      </p:sp>
      <p:graphicFrame>
        <p:nvGraphicFramePr>
          <p:cNvPr id="2" name="Diagramme 1">
            <a:extLst>
              <a:ext uri="{FF2B5EF4-FFF2-40B4-BE49-F238E27FC236}">
                <a16:creationId xmlns:a16="http://schemas.microsoft.com/office/drawing/2014/main" id="{446A6195-FC7B-ABBE-B348-3271452D5DB1}"/>
              </a:ext>
            </a:extLst>
          </p:cNvPr>
          <p:cNvGraphicFramePr/>
          <p:nvPr>
            <p:extLst>
              <p:ext uri="{D42A27DB-BD31-4B8C-83A1-F6EECF244321}">
                <p14:modId xmlns:p14="http://schemas.microsoft.com/office/powerpoint/2010/main" val="1349689753"/>
              </p:ext>
            </p:extLst>
          </p:nvPr>
        </p:nvGraphicFramePr>
        <p:xfrm>
          <a:off x="686486" y="1045121"/>
          <a:ext cx="9700774" cy="6408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49543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0256E3F-7621-FEB4-B61D-C1BECC3702F4}"/>
              </a:ext>
            </a:extLst>
          </p:cNvPr>
          <p:cNvSpPr/>
          <p:nvPr/>
        </p:nvSpPr>
        <p:spPr>
          <a:xfrm>
            <a:off x="594172" y="1765201"/>
            <a:ext cx="144016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texte 3">
            <a:extLst>
              <a:ext uri="{FF2B5EF4-FFF2-40B4-BE49-F238E27FC236}">
                <a16:creationId xmlns:a16="http://schemas.microsoft.com/office/drawing/2014/main" id="{48B6FD64-BC12-39D0-4AF3-E22154D9105D}"/>
              </a:ext>
            </a:extLst>
          </p:cNvPr>
          <p:cNvSpPr>
            <a:spLocks noGrp="1"/>
          </p:cNvSpPr>
          <p:nvPr>
            <p:ph type="body" sz="quarter" idx="10"/>
          </p:nvPr>
        </p:nvSpPr>
        <p:spPr>
          <a:xfrm>
            <a:off x="686486" y="695325"/>
            <a:ext cx="9340734" cy="914400"/>
          </a:xfrm>
        </p:spPr>
        <p:txBody>
          <a:bodyPr/>
          <a:lstStyle/>
          <a:p>
            <a:r>
              <a:rPr lang="fr-FR" dirty="0"/>
              <a:t>C. DISSEMINATION</a:t>
            </a:r>
          </a:p>
        </p:txBody>
      </p:sp>
      <p:graphicFrame>
        <p:nvGraphicFramePr>
          <p:cNvPr id="2" name="Diagramme 1">
            <a:extLst>
              <a:ext uri="{FF2B5EF4-FFF2-40B4-BE49-F238E27FC236}">
                <a16:creationId xmlns:a16="http://schemas.microsoft.com/office/drawing/2014/main" id="{446A6195-FC7B-ABBE-B348-3271452D5DB1}"/>
              </a:ext>
            </a:extLst>
          </p:cNvPr>
          <p:cNvGraphicFramePr/>
          <p:nvPr>
            <p:extLst>
              <p:ext uri="{D42A27DB-BD31-4B8C-83A1-F6EECF244321}">
                <p14:modId xmlns:p14="http://schemas.microsoft.com/office/powerpoint/2010/main" val="3689511365"/>
              </p:ext>
            </p:extLst>
          </p:nvPr>
        </p:nvGraphicFramePr>
        <p:xfrm>
          <a:off x="686486" y="2341265"/>
          <a:ext cx="9700774" cy="3312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ZoneTexte 4">
            <a:extLst>
              <a:ext uri="{FF2B5EF4-FFF2-40B4-BE49-F238E27FC236}">
                <a16:creationId xmlns:a16="http://schemas.microsoft.com/office/drawing/2014/main" id="{25BDBEAE-CEA2-0150-3189-439F13C6C2C8}"/>
              </a:ext>
            </a:extLst>
          </p:cNvPr>
          <p:cNvSpPr txBox="1"/>
          <p:nvPr/>
        </p:nvSpPr>
        <p:spPr>
          <a:xfrm>
            <a:off x="603072" y="1794391"/>
            <a:ext cx="9556758" cy="369332"/>
          </a:xfrm>
          <a:prstGeom prst="rect">
            <a:avLst/>
          </a:prstGeom>
          <a:noFill/>
        </p:spPr>
        <p:txBody>
          <a:bodyPr wrap="square" lIns="0" tIns="0" rIns="0" bIns="0" rtlCol="0">
            <a:spAutoFit/>
          </a:bodyPr>
          <a:lstStyle/>
          <a:p>
            <a:pPr algn="l">
              <a:lnSpc>
                <a:spcPct val="150000"/>
              </a:lnSpc>
            </a:pPr>
            <a:r>
              <a:rPr lang="en-US" dirty="0">
                <a:latin typeface="Roboto" panose="02000000000000000000" pitchFamily="2" charset="0"/>
                <a:ea typeface="Roboto" panose="02000000000000000000" pitchFamily="2" charset="0"/>
              </a:rPr>
              <a:t>The flooding snapshot will be disseminated via:</a:t>
            </a:r>
            <a:endParaRPr lang="fr-FR" dirty="0" err="1">
              <a:latin typeface="Roboto" panose="02000000000000000000" pitchFamily="2" charset="0"/>
              <a:ea typeface="Roboto" panose="02000000000000000000" pitchFamily="2" charset="0"/>
            </a:endParaRPr>
          </a:p>
        </p:txBody>
      </p:sp>
      <p:sp>
        <p:nvSpPr>
          <p:cNvPr id="6" name="ZoneTexte 5">
            <a:extLst>
              <a:ext uri="{FF2B5EF4-FFF2-40B4-BE49-F238E27FC236}">
                <a16:creationId xmlns:a16="http://schemas.microsoft.com/office/drawing/2014/main" id="{A2A74053-3BFD-8631-B20A-4A9D03F4F2BE}"/>
              </a:ext>
            </a:extLst>
          </p:cNvPr>
          <p:cNvSpPr txBox="1"/>
          <p:nvPr/>
        </p:nvSpPr>
        <p:spPr>
          <a:xfrm>
            <a:off x="702226" y="5941665"/>
            <a:ext cx="9556758" cy="784830"/>
          </a:xfrm>
          <a:prstGeom prst="rect">
            <a:avLst/>
          </a:prstGeom>
          <a:noFill/>
        </p:spPr>
        <p:txBody>
          <a:bodyPr wrap="square" lIns="0" tIns="0" rIns="0" bIns="0" rtlCol="0">
            <a:spAutoFit/>
          </a:bodyPr>
          <a:lstStyle/>
          <a:p>
            <a:pPr algn="l">
              <a:lnSpc>
                <a:spcPct val="150000"/>
              </a:lnSpc>
            </a:pPr>
            <a:r>
              <a:rPr lang="en-US" dirty="0">
                <a:latin typeface="Roboto" panose="02000000000000000000" pitchFamily="2" charset="0"/>
                <a:ea typeface="Roboto" panose="02000000000000000000" pitchFamily="2" charset="0"/>
              </a:rPr>
              <a:t>It will also be distributed to all countries in the region, including those not affected by the flood during the coverage period.</a:t>
            </a:r>
            <a:endParaRPr lang="fr-FR" dirty="0" err="1">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4513652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15A2CF-DE41-484E-9910-FDA4F6B4F4B6}"/>
              </a:ext>
            </a:extLst>
          </p:cNvPr>
          <p:cNvSpPr>
            <a:spLocks noGrp="1"/>
          </p:cNvSpPr>
          <p:nvPr>
            <p:ph type="body" sz="quarter" idx="10"/>
          </p:nvPr>
        </p:nvSpPr>
        <p:spPr/>
        <p:txBody>
          <a:bodyPr/>
          <a:lstStyle/>
          <a:p>
            <a:r>
              <a:rPr lang="en-US" dirty="0"/>
              <a:t>Conclusions</a:t>
            </a:r>
          </a:p>
        </p:txBody>
      </p:sp>
      <p:sp>
        <p:nvSpPr>
          <p:cNvPr id="3" name="Text Placeholder 2">
            <a:extLst>
              <a:ext uri="{FF2B5EF4-FFF2-40B4-BE49-F238E27FC236}">
                <a16:creationId xmlns:a16="http://schemas.microsoft.com/office/drawing/2014/main" id="{5D0C8130-F106-4719-AF84-296EA8AA26A5}"/>
              </a:ext>
            </a:extLst>
          </p:cNvPr>
          <p:cNvSpPr>
            <a:spLocks noGrp="1"/>
          </p:cNvSpPr>
          <p:nvPr>
            <p:ph type="body" sz="quarter" idx="11"/>
          </p:nvPr>
        </p:nvSpPr>
        <p:spPr>
          <a:xfrm>
            <a:off x="90117" y="2638425"/>
            <a:ext cx="10603284" cy="2819400"/>
          </a:xfrm>
        </p:spPr>
        <p:txBody>
          <a:bodyPr/>
          <a:lstStyle/>
          <a:p>
            <a:pPr marL="285750" indent="-285750">
              <a:buFont typeface="Arial" panose="020B0604020202020204" pitchFamily="34" charset="0"/>
              <a:buChar char="•"/>
            </a:pPr>
            <a:r>
              <a:rPr lang="en-US" sz="2000" dirty="0"/>
              <a:t>Still a long way to go.</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Data is collected manually and upon request</a:t>
            </a:r>
          </a:p>
          <a:p>
            <a:pPr marL="285750" indent="-285750">
              <a:buFont typeface="Arial" panose="020B0604020202020204" pitchFamily="34" charset="0"/>
              <a:buChar char="•"/>
            </a:pPr>
            <a:r>
              <a:rPr lang="en-US" sz="2000" dirty="0"/>
              <a:t>Validation takes time (info is not well structured)</a:t>
            </a:r>
          </a:p>
          <a:p>
            <a:pPr marL="285750" indent="-285750">
              <a:buFont typeface="Arial" panose="020B0604020202020204" pitchFamily="34" charset="0"/>
              <a:buChar char="•"/>
            </a:pPr>
            <a:r>
              <a:rPr lang="en-US" sz="2000" dirty="0"/>
              <a:t>Interest on flood monitoring by many institutions but none are (really) willing to work together</a:t>
            </a:r>
          </a:p>
          <a:p>
            <a:pPr marL="285750" indent="-285750">
              <a:buFont typeface="Arial" panose="020B0604020202020204" pitchFamily="34" charset="0"/>
              <a:buChar char="•"/>
            </a:pPr>
            <a:r>
              <a:rPr lang="en-US" sz="2000" dirty="0"/>
              <a:t>Automatic tools in development (i.e. PDC AI tool…)</a:t>
            </a:r>
          </a:p>
          <a:p>
            <a:pPr marL="285750" indent="-285750">
              <a:buFont typeface="Arial" panose="020B0604020202020204" pitchFamily="34" charset="0"/>
              <a:buChar char="•"/>
            </a:pPr>
            <a:r>
              <a:rPr lang="en-US" sz="2000" dirty="0"/>
              <a:t>Regional component as an added value ( cross border flood impact)</a:t>
            </a:r>
          </a:p>
          <a:p>
            <a:endParaRPr lang="en-US" dirty="0"/>
          </a:p>
        </p:txBody>
      </p:sp>
    </p:spTree>
    <p:extLst>
      <p:ext uri="{BB962C8B-B14F-4D97-AF65-F5344CB8AC3E}">
        <p14:creationId xmlns:p14="http://schemas.microsoft.com/office/powerpoint/2010/main" val="34197576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A67F55-C2EE-49BD-8D26-E50388BBCD00}"/>
              </a:ext>
            </a:extLst>
          </p:cNvPr>
          <p:cNvSpPr>
            <a:spLocks noGrp="1"/>
          </p:cNvSpPr>
          <p:nvPr>
            <p:ph type="body" sz="quarter" idx="10"/>
          </p:nvPr>
        </p:nvSpPr>
        <p:spPr>
          <a:xfrm>
            <a:off x="1460500" y="4892005"/>
            <a:ext cx="7581900" cy="1409700"/>
          </a:xfrm>
        </p:spPr>
        <p:txBody>
          <a:bodyPr/>
          <a:lstStyle/>
          <a:p>
            <a:r>
              <a:rPr lang="en-US" dirty="0"/>
              <a:t>Merci</a:t>
            </a:r>
          </a:p>
        </p:txBody>
      </p:sp>
    </p:spTree>
    <p:extLst>
      <p:ext uri="{BB962C8B-B14F-4D97-AF65-F5344CB8AC3E}">
        <p14:creationId xmlns:p14="http://schemas.microsoft.com/office/powerpoint/2010/main" val="1032830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48BA14-6AC7-DAB2-E599-20ADCDAFA226}"/>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D13C4A28-86F4-7FEE-3906-A3EBF88BD444}"/>
              </a:ext>
            </a:extLst>
          </p:cNvPr>
          <p:cNvSpPr>
            <a:spLocks noGrp="1"/>
          </p:cNvSpPr>
          <p:nvPr>
            <p:ph type="body" sz="quarter" idx="11"/>
          </p:nvPr>
        </p:nvSpPr>
        <p:spPr/>
        <p:txBody>
          <a:bodyPr/>
          <a:lstStyle/>
          <a:p>
            <a:endParaRPr lang="en-US"/>
          </a:p>
        </p:txBody>
      </p:sp>
      <p:pic>
        <p:nvPicPr>
          <p:cNvPr id="5" name="Picture 4">
            <a:extLst>
              <a:ext uri="{FF2B5EF4-FFF2-40B4-BE49-F238E27FC236}">
                <a16:creationId xmlns:a16="http://schemas.microsoft.com/office/drawing/2014/main" id="{5104E9CB-FE61-6718-DE24-4B6A738BB711}"/>
              </a:ext>
            </a:extLst>
          </p:cNvPr>
          <p:cNvPicPr>
            <a:picLocks noChangeAspect="1"/>
          </p:cNvPicPr>
          <p:nvPr/>
        </p:nvPicPr>
        <p:blipFill>
          <a:blip r:embed="rId2"/>
          <a:stretch>
            <a:fillRect/>
          </a:stretch>
        </p:blipFill>
        <p:spPr>
          <a:xfrm>
            <a:off x="49804" y="1769264"/>
            <a:ext cx="10633521" cy="5293593"/>
          </a:xfrm>
          <a:prstGeom prst="rect">
            <a:avLst/>
          </a:prstGeom>
        </p:spPr>
      </p:pic>
    </p:spTree>
    <p:extLst>
      <p:ext uri="{BB962C8B-B14F-4D97-AF65-F5344CB8AC3E}">
        <p14:creationId xmlns:p14="http://schemas.microsoft.com/office/powerpoint/2010/main" val="1645831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7C254D-1A9B-F829-77AD-BF090DF1DED2}"/>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89170933-23AA-DC53-0966-BC2915FF4BAC}"/>
              </a:ext>
            </a:extLst>
          </p:cNvPr>
          <p:cNvSpPr>
            <a:spLocks noGrp="1"/>
          </p:cNvSpPr>
          <p:nvPr>
            <p:ph type="body" sz="quarter" idx="11"/>
          </p:nvPr>
        </p:nvSpPr>
        <p:spPr/>
        <p:txBody>
          <a:bodyPr/>
          <a:lstStyle/>
          <a:p>
            <a:endParaRPr lang="en-US"/>
          </a:p>
        </p:txBody>
      </p:sp>
      <p:pic>
        <p:nvPicPr>
          <p:cNvPr id="5" name="Picture 4">
            <a:extLst>
              <a:ext uri="{FF2B5EF4-FFF2-40B4-BE49-F238E27FC236}">
                <a16:creationId xmlns:a16="http://schemas.microsoft.com/office/drawing/2014/main" id="{50A5DCEB-2592-833D-BBF9-0EE52E971959}"/>
              </a:ext>
            </a:extLst>
          </p:cNvPr>
          <p:cNvPicPr>
            <a:picLocks noChangeAspect="1"/>
          </p:cNvPicPr>
          <p:nvPr/>
        </p:nvPicPr>
        <p:blipFill>
          <a:blip r:embed="rId2"/>
          <a:stretch>
            <a:fillRect/>
          </a:stretch>
        </p:blipFill>
        <p:spPr>
          <a:xfrm>
            <a:off x="307882" y="0"/>
            <a:ext cx="10077636" cy="7562849"/>
          </a:xfrm>
          <a:prstGeom prst="rect">
            <a:avLst/>
          </a:prstGeom>
        </p:spPr>
      </p:pic>
    </p:spTree>
    <p:extLst>
      <p:ext uri="{BB962C8B-B14F-4D97-AF65-F5344CB8AC3E}">
        <p14:creationId xmlns:p14="http://schemas.microsoft.com/office/powerpoint/2010/main" val="3891177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36EBA1-234E-4243-9B8A-6D9ADDCDC414}"/>
              </a:ext>
            </a:extLst>
          </p:cNvPr>
          <p:cNvSpPr>
            <a:spLocks noGrp="1"/>
          </p:cNvSpPr>
          <p:nvPr>
            <p:ph type="body" sz="quarter" idx="10"/>
          </p:nvPr>
        </p:nvSpPr>
        <p:spPr>
          <a:xfrm>
            <a:off x="695325" y="757089"/>
            <a:ext cx="5638800" cy="914400"/>
          </a:xfrm>
        </p:spPr>
        <p:txBody>
          <a:bodyPr/>
          <a:lstStyle/>
          <a:p>
            <a:r>
              <a:rPr lang="en-US" dirty="0"/>
              <a:t>Outline</a:t>
            </a:r>
          </a:p>
        </p:txBody>
      </p:sp>
      <p:sp>
        <p:nvSpPr>
          <p:cNvPr id="3" name="Text Placeholder 2">
            <a:extLst>
              <a:ext uri="{FF2B5EF4-FFF2-40B4-BE49-F238E27FC236}">
                <a16:creationId xmlns:a16="http://schemas.microsoft.com/office/drawing/2014/main" id="{8CEDF576-A933-4832-B715-6FCA328E10C5}"/>
              </a:ext>
            </a:extLst>
          </p:cNvPr>
          <p:cNvSpPr>
            <a:spLocks noGrp="1"/>
          </p:cNvSpPr>
          <p:nvPr>
            <p:ph type="body" sz="quarter" idx="11"/>
          </p:nvPr>
        </p:nvSpPr>
        <p:spPr>
          <a:xfrm>
            <a:off x="695325" y="2638425"/>
            <a:ext cx="8755831" cy="2819400"/>
          </a:xfrm>
        </p:spPr>
        <p:txBody>
          <a:bodyPr/>
          <a:lstStyle/>
          <a:p>
            <a:pPr marL="285750" indent="-285750">
              <a:buFont typeface="Arial" panose="020B0604020202020204" pitchFamily="34" charset="0"/>
              <a:buChar char="•"/>
            </a:pPr>
            <a:r>
              <a:rPr lang="en-US" sz="2800" dirty="0"/>
              <a:t>Flood tracking tool used in 2019 
Objectives of the new monitoring tool
Methodology of the new monitoring tool
Flooding Snapshot 2020- 2021
Flooding Snapshot 2022 . New approach</a:t>
            </a:r>
          </a:p>
        </p:txBody>
      </p:sp>
    </p:spTree>
    <p:extLst>
      <p:ext uri="{BB962C8B-B14F-4D97-AF65-F5344CB8AC3E}">
        <p14:creationId xmlns:p14="http://schemas.microsoft.com/office/powerpoint/2010/main" val="691347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36EBA1-234E-4243-9B8A-6D9ADDCDC414}"/>
              </a:ext>
            </a:extLst>
          </p:cNvPr>
          <p:cNvSpPr>
            <a:spLocks noGrp="1"/>
          </p:cNvSpPr>
          <p:nvPr>
            <p:ph type="body" sz="quarter" idx="10"/>
          </p:nvPr>
        </p:nvSpPr>
        <p:spPr>
          <a:xfrm>
            <a:off x="695690" y="774307"/>
            <a:ext cx="8755466" cy="914400"/>
          </a:xfrm>
        </p:spPr>
        <p:txBody>
          <a:bodyPr/>
          <a:lstStyle/>
          <a:p>
            <a:r>
              <a:rPr lang="en-US" dirty="0"/>
              <a:t>Flood tracking tool used in 2019 
</a:t>
            </a:r>
            <a:endParaRPr lang="fr-FR" dirty="0"/>
          </a:p>
        </p:txBody>
      </p:sp>
      <p:pic>
        <p:nvPicPr>
          <p:cNvPr id="5" name="Picture 4">
            <a:extLst>
              <a:ext uri="{FF2B5EF4-FFF2-40B4-BE49-F238E27FC236}">
                <a16:creationId xmlns:a16="http://schemas.microsoft.com/office/drawing/2014/main" id="{ABDCEB1F-2F08-4D8C-93B3-8E097A270DB8}"/>
              </a:ext>
            </a:extLst>
          </p:cNvPr>
          <p:cNvPicPr>
            <a:picLocks noChangeAspect="1"/>
          </p:cNvPicPr>
          <p:nvPr/>
        </p:nvPicPr>
        <p:blipFill>
          <a:blip r:embed="rId3"/>
          <a:stretch>
            <a:fillRect/>
          </a:stretch>
        </p:blipFill>
        <p:spPr>
          <a:xfrm>
            <a:off x="234132" y="2341265"/>
            <a:ext cx="7848872" cy="4521565"/>
          </a:xfrm>
          <a:prstGeom prst="rect">
            <a:avLst/>
          </a:prstGeom>
        </p:spPr>
      </p:pic>
      <p:sp>
        <p:nvSpPr>
          <p:cNvPr id="3" name="Text Placeholder 2">
            <a:extLst>
              <a:ext uri="{FF2B5EF4-FFF2-40B4-BE49-F238E27FC236}">
                <a16:creationId xmlns:a16="http://schemas.microsoft.com/office/drawing/2014/main" id="{8CEDF576-A933-4832-B715-6FCA328E10C5}"/>
              </a:ext>
            </a:extLst>
          </p:cNvPr>
          <p:cNvSpPr>
            <a:spLocks noGrp="1"/>
          </p:cNvSpPr>
          <p:nvPr>
            <p:ph type="body" sz="quarter" idx="11"/>
          </p:nvPr>
        </p:nvSpPr>
        <p:spPr>
          <a:xfrm>
            <a:off x="8299028" y="2341265"/>
            <a:ext cx="2232248" cy="2819400"/>
          </a:xfrm>
        </p:spPr>
        <p:txBody>
          <a:bodyPr/>
          <a:lstStyle/>
          <a:p>
            <a:pPr marL="285750" indent="-285750">
              <a:buFont typeface="Arial" panose="020B0604020202020204" pitchFamily="34" charset="0"/>
              <a:buChar char="•"/>
            </a:pPr>
            <a:r>
              <a:rPr lang="en-US" dirty="0"/>
              <a:t>EM-</a:t>
            </a:r>
            <a:r>
              <a:rPr lang="en-US" dirty="0" err="1"/>
              <a:t>Dat</a:t>
            </a:r>
            <a:endParaRPr lang="en-US" dirty="0"/>
          </a:p>
          <a:p>
            <a:pPr marL="285750" indent="-285750">
              <a:buFont typeface="Arial" panose="020B0604020202020204" pitchFamily="34" charset="0"/>
              <a:buChar char="•"/>
            </a:pPr>
            <a:r>
              <a:rPr lang="en-US" dirty="0"/>
              <a:t>The main data source does not provide real-time data and only monitors floods with a high impact.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Data are only available at the national level, which limits knowledge about the magnitude and impacts of flooding</a:t>
            </a:r>
          </a:p>
        </p:txBody>
      </p:sp>
    </p:spTree>
    <p:extLst>
      <p:ext uri="{BB962C8B-B14F-4D97-AF65-F5344CB8AC3E}">
        <p14:creationId xmlns:p14="http://schemas.microsoft.com/office/powerpoint/2010/main" val="2693121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36EBA1-234E-4243-9B8A-6D9ADDCDC414}"/>
              </a:ext>
            </a:extLst>
          </p:cNvPr>
          <p:cNvSpPr>
            <a:spLocks noGrp="1"/>
          </p:cNvSpPr>
          <p:nvPr>
            <p:ph type="body" sz="quarter" idx="10"/>
          </p:nvPr>
        </p:nvSpPr>
        <p:spPr>
          <a:xfrm>
            <a:off x="695690" y="774307"/>
            <a:ext cx="9115506" cy="1062902"/>
          </a:xfrm>
        </p:spPr>
        <p:txBody>
          <a:bodyPr/>
          <a:lstStyle/>
          <a:p>
            <a:r>
              <a:rPr lang="en-US" dirty="0"/>
              <a:t>Objectives of the new monitoring tool
</a:t>
            </a:r>
            <a:endParaRPr lang="fr-FR" dirty="0"/>
          </a:p>
        </p:txBody>
      </p:sp>
      <p:sp>
        <p:nvSpPr>
          <p:cNvPr id="3" name="Text Placeholder 2">
            <a:extLst>
              <a:ext uri="{FF2B5EF4-FFF2-40B4-BE49-F238E27FC236}">
                <a16:creationId xmlns:a16="http://schemas.microsoft.com/office/drawing/2014/main" id="{8CEDF576-A933-4832-B715-6FCA328E10C5}"/>
              </a:ext>
            </a:extLst>
          </p:cNvPr>
          <p:cNvSpPr>
            <a:spLocks noGrp="1"/>
          </p:cNvSpPr>
          <p:nvPr>
            <p:ph type="body" sz="quarter" idx="11"/>
          </p:nvPr>
        </p:nvSpPr>
        <p:spPr>
          <a:xfrm>
            <a:off x="530351" y="2413273"/>
            <a:ext cx="10000925" cy="3888432"/>
          </a:xfrm>
        </p:spPr>
        <p:txBody>
          <a:bodyPr/>
          <a:lstStyle/>
          <a:p>
            <a:pPr marL="457200" indent="-457200">
              <a:lnSpc>
                <a:spcPct val="150000"/>
              </a:lnSpc>
              <a:buFont typeface="Arial" panose="020B0604020202020204" pitchFamily="34" charset="0"/>
              <a:buChar char="•"/>
            </a:pPr>
            <a:r>
              <a:rPr lang="en-US" sz="2800" dirty="0"/>
              <a:t>Monitor the flood situation in the region in (near) real time
To better estimate the magnitude and impact of floods
Compare the flood situation over time and between periods
Create a product that provides a regular overview (every two weeks) of the flood situation in the region</a:t>
            </a:r>
          </a:p>
          <a:p>
            <a:pPr marL="457200" indent="-457200">
              <a:lnSpc>
                <a:spcPct val="150000"/>
              </a:lnSpc>
              <a:buFont typeface="Arial" panose="020B0604020202020204" pitchFamily="34" charset="0"/>
              <a:buChar char="•"/>
            </a:pPr>
            <a:r>
              <a:rPr lang="en-US" sz="2800" dirty="0"/>
              <a:t>Analysis: Response funding vs Recurrency of flooding</a:t>
            </a:r>
          </a:p>
        </p:txBody>
      </p:sp>
    </p:spTree>
    <p:extLst>
      <p:ext uri="{BB962C8B-B14F-4D97-AF65-F5344CB8AC3E}">
        <p14:creationId xmlns:p14="http://schemas.microsoft.com/office/powerpoint/2010/main" val="539064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36EBA1-234E-4243-9B8A-6D9ADDCDC414}"/>
              </a:ext>
            </a:extLst>
          </p:cNvPr>
          <p:cNvSpPr>
            <a:spLocks noGrp="1"/>
          </p:cNvSpPr>
          <p:nvPr>
            <p:ph type="body" sz="quarter" idx="10"/>
          </p:nvPr>
        </p:nvSpPr>
        <p:spPr>
          <a:xfrm>
            <a:off x="695690" y="774307"/>
            <a:ext cx="9187514" cy="914400"/>
          </a:xfrm>
        </p:spPr>
        <p:txBody>
          <a:bodyPr/>
          <a:lstStyle/>
          <a:p>
            <a:r>
              <a:rPr lang="en-US" dirty="0"/>
              <a:t>Methodology of the new monitoring tool</a:t>
            </a:r>
            <a:endParaRPr lang="fr-FR" dirty="0"/>
          </a:p>
        </p:txBody>
      </p:sp>
      <p:grpSp>
        <p:nvGrpSpPr>
          <p:cNvPr id="12" name="Group 11">
            <a:extLst>
              <a:ext uri="{FF2B5EF4-FFF2-40B4-BE49-F238E27FC236}">
                <a16:creationId xmlns:a16="http://schemas.microsoft.com/office/drawing/2014/main" id="{EBC81520-02E7-429D-95D0-720FD1E4F1E8}"/>
              </a:ext>
            </a:extLst>
          </p:cNvPr>
          <p:cNvGrpSpPr/>
          <p:nvPr/>
        </p:nvGrpSpPr>
        <p:grpSpPr>
          <a:xfrm>
            <a:off x="4507723" y="3285386"/>
            <a:ext cx="1859632" cy="862289"/>
            <a:chOff x="4507723" y="3285386"/>
            <a:chExt cx="1859632" cy="862289"/>
          </a:xfrm>
        </p:grpSpPr>
        <p:sp>
          <p:nvSpPr>
            <p:cNvPr id="52" name="Shape 6458">
              <a:extLst>
                <a:ext uri="{FF2B5EF4-FFF2-40B4-BE49-F238E27FC236}">
                  <a16:creationId xmlns:a16="http://schemas.microsoft.com/office/drawing/2014/main" id="{424C6B77-9302-4FBD-8598-239EA61D3809}"/>
                </a:ext>
              </a:extLst>
            </p:cNvPr>
            <p:cNvSpPr/>
            <p:nvPr/>
          </p:nvSpPr>
          <p:spPr>
            <a:xfrm>
              <a:off x="4507723" y="3285386"/>
              <a:ext cx="1859632" cy="862289"/>
            </a:xfrm>
            <a:custGeom>
              <a:avLst/>
              <a:gdLst/>
              <a:ahLst/>
              <a:cxnLst>
                <a:cxn ang="0">
                  <a:pos x="wd2" y="hd2"/>
                </a:cxn>
                <a:cxn ang="5400000">
                  <a:pos x="wd2" y="hd2"/>
                </a:cxn>
                <a:cxn ang="10800000">
                  <a:pos x="wd2" y="hd2"/>
                </a:cxn>
                <a:cxn ang="16200000">
                  <a:pos x="wd2" y="hd2"/>
                </a:cxn>
              </a:cxnLst>
              <a:rect l="0" t="0" r="r" b="b"/>
              <a:pathLst>
                <a:path w="21600" h="21600" extrusionOk="0">
                  <a:moveTo>
                    <a:pt x="9965" y="12994"/>
                  </a:moveTo>
                  <a:cubicBezTo>
                    <a:pt x="11791" y="13050"/>
                    <a:pt x="13513" y="14006"/>
                    <a:pt x="15078" y="15638"/>
                  </a:cubicBezTo>
                  <a:cubicBezTo>
                    <a:pt x="21574" y="9731"/>
                    <a:pt x="21574" y="9731"/>
                    <a:pt x="21574" y="9731"/>
                  </a:cubicBezTo>
                  <a:cubicBezTo>
                    <a:pt x="21600" y="9506"/>
                    <a:pt x="21600" y="9506"/>
                    <a:pt x="21600" y="9506"/>
                  </a:cubicBezTo>
                  <a:cubicBezTo>
                    <a:pt x="18391" y="3600"/>
                    <a:pt x="14217" y="0"/>
                    <a:pt x="9704" y="0"/>
                  </a:cubicBezTo>
                  <a:cubicBezTo>
                    <a:pt x="6130" y="0"/>
                    <a:pt x="2817" y="2194"/>
                    <a:pt x="0" y="6019"/>
                  </a:cubicBezTo>
                  <a:cubicBezTo>
                    <a:pt x="52" y="6075"/>
                    <a:pt x="52" y="6075"/>
                    <a:pt x="52" y="6075"/>
                  </a:cubicBezTo>
                  <a:cubicBezTo>
                    <a:pt x="600" y="21600"/>
                    <a:pt x="600" y="21600"/>
                    <a:pt x="600" y="21600"/>
                  </a:cubicBezTo>
                  <a:cubicBezTo>
                    <a:pt x="2922" y="16144"/>
                    <a:pt x="6261" y="12825"/>
                    <a:pt x="9965" y="12994"/>
                  </a:cubicBezTo>
                  <a:close/>
                </a:path>
              </a:pathLst>
            </a:custGeom>
            <a:solidFill>
              <a:schemeClr val="accent4"/>
            </a:solidFill>
            <a:ln w="12700" cap="flat">
              <a:noFill/>
              <a:miter lim="400000"/>
            </a:ln>
            <a:effectLst/>
          </p:spPr>
          <p:txBody>
            <a:bodyPr wrap="square" lIns="37813" tIns="37813" rIns="37813" bIns="37813" numCol="1" anchor="t">
              <a:noAutofit/>
            </a:bodyPr>
            <a:lstStyle/>
            <a:p>
              <a:pPr>
                <a:defRPr sz="2400"/>
              </a:pPr>
              <a:endParaRPr sz="2647"/>
            </a:p>
          </p:txBody>
        </p:sp>
        <p:grpSp>
          <p:nvGrpSpPr>
            <p:cNvPr id="6" name="Group 5">
              <a:extLst>
                <a:ext uri="{FF2B5EF4-FFF2-40B4-BE49-F238E27FC236}">
                  <a16:creationId xmlns:a16="http://schemas.microsoft.com/office/drawing/2014/main" id="{01D6C902-6C98-437C-A6DF-3D170D49F111}"/>
                </a:ext>
              </a:extLst>
            </p:cNvPr>
            <p:cNvGrpSpPr/>
            <p:nvPr/>
          </p:nvGrpSpPr>
          <p:grpSpPr>
            <a:xfrm>
              <a:off x="4539241" y="3349377"/>
              <a:ext cx="1426211" cy="461665"/>
              <a:chOff x="4539241" y="3349377"/>
              <a:chExt cx="1426211" cy="461665"/>
            </a:xfrm>
          </p:grpSpPr>
          <p:sp>
            <p:nvSpPr>
              <p:cNvPr id="46" name="Oval 45">
                <a:extLst>
                  <a:ext uri="{FF2B5EF4-FFF2-40B4-BE49-F238E27FC236}">
                    <a16:creationId xmlns:a16="http://schemas.microsoft.com/office/drawing/2014/main" id="{09B0896D-FCA3-4420-93A1-AEC33BA34CEF}"/>
                  </a:ext>
                </a:extLst>
              </p:cNvPr>
              <p:cNvSpPr/>
              <p:nvPr/>
            </p:nvSpPr>
            <p:spPr>
              <a:xfrm>
                <a:off x="5662938" y="3454613"/>
                <a:ext cx="302514" cy="302514"/>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54" b="1" dirty="0">
                    <a:solidFill>
                      <a:schemeClr val="tx2"/>
                    </a:solidFill>
                  </a:rPr>
                  <a:t>1</a:t>
                </a:r>
              </a:p>
            </p:txBody>
          </p:sp>
          <p:sp>
            <p:nvSpPr>
              <p:cNvPr id="47" name="Rectangle 46">
                <a:extLst>
                  <a:ext uri="{FF2B5EF4-FFF2-40B4-BE49-F238E27FC236}">
                    <a16:creationId xmlns:a16="http://schemas.microsoft.com/office/drawing/2014/main" id="{8EBA2DC3-A536-45FF-8469-333F407E5112}"/>
                  </a:ext>
                </a:extLst>
              </p:cNvPr>
              <p:cNvSpPr/>
              <p:nvPr/>
            </p:nvSpPr>
            <p:spPr>
              <a:xfrm>
                <a:off x="4539241" y="3349377"/>
                <a:ext cx="1170449" cy="461665"/>
              </a:xfrm>
              <a:prstGeom prst="rect">
                <a:avLst/>
              </a:prstGeom>
            </p:spPr>
            <p:txBody>
              <a:bodyPr wrap="none">
                <a:spAutoFit/>
              </a:bodyPr>
              <a:lstStyle/>
              <a:p>
                <a:pPr algn="ctr"/>
                <a:r>
                  <a:rPr lang="en-US" sz="1200" dirty="0">
                    <a:ln w="0"/>
                  </a:rPr>
                  <a:t>Data Collection
</a:t>
                </a:r>
              </a:p>
            </p:txBody>
          </p:sp>
        </p:grpSp>
      </p:grpSp>
      <p:grpSp>
        <p:nvGrpSpPr>
          <p:cNvPr id="57" name="Group 56">
            <a:extLst>
              <a:ext uri="{FF2B5EF4-FFF2-40B4-BE49-F238E27FC236}">
                <a16:creationId xmlns:a16="http://schemas.microsoft.com/office/drawing/2014/main" id="{DE43E5F1-7BF5-482B-9950-E1D6388EDCC2}"/>
              </a:ext>
            </a:extLst>
          </p:cNvPr>
          <p:cNvGrpSpPr/>
          <p:nvPr/>
        </p:nvGrpSpPr>
        <p:grpSpPr>
          <a:xfrm>
            <a:off x="3474492" y="1793943"/>
            <a:ext cx="3672408" cy="1430942"/>
            <a:chOff x="8199189" y="993588"/>
            <a:chExt cx="3207971" cy="1730108"/>
          </a:xfrm>
        </p:grpSpPr>
        <p:sp>
          <p:nvSpPr>
            <p:cNvPr id="58" name="TextBox 57">
              <a:extLst>
                <a:ext uri="{FF2B5EF4-FFF2-40B4-BE49-F238E27FC236}">
                  <a16:creationId xmlns:a16="http://schemas.microsoft.com/office/drawing/2014/main" id="{F5A7062A-8C03-4D9B-B892-98C1BE67E2E7}"/>
                </a:ext>
              </a:extLst>
            </p:cNvPr>
            <p:cNvSpPr txBox="1"/>
            <p:nvPr/>
          </p:nvSpPr>
          <p:spPr>
            <a:xfrm>
              <a:off x="8199189" y="993588"/>
              <a:ext cx="3133138" cy="542525"/>
            </a:xfrm>
            <a:prstGeom prst="rect">
              <a:avLst/>
            </a:prstGeom>
            <a:noFill/>
          </p:spPr>
          <p:txBody>
            <a:bodyPr wrap="square" lIns="0" rtlCol="0" anchor="ctr">
              <a:spAutoFit/>
            </a:bodyPr>
            <a:lstStyle/>
            <a:p>
              <a:pPr algn="ctr"/>
              <a:r>
                <a:rPr lang="en-US" sz="2316" b="1" dirty="0">
                  <a:solidFill>
                    <a:schemeClr val="bg1"/>
                  </a:solidFill>
                </a:rPr>
                <a:t>Data collection</a:t>
              </a:r>
            </a:p>
          </p:txBody>
        </p:sp>
        <p:sp>
          <p:nvSpPr>
            <p:cNvPr id="59" name="TextBox 58">
              <a:extLst>
                <a:ext uri="{FF2B5EF4-FFF2-40B4-BE49-F238E27FC236}">
                  <a16:creationId xmlns:a16="http://schemas.microsoft.com/office/drawing/2014/main" id="{4E42177E-0DB8-476D-A4DE-5A0AF04AC683}"/>
                </a:ext>
              </a:extLst>
            </p:cNvPr>
            <p:cNvSpPr txBox="1"/>
            <p:nvPr/>
          </p:nvSpPr>
          <p:spPr>
            <a:xfrm>
              <a:off x="8281818" y="1534839"/>
              <a:ext cx="3125342" cy="1188857"/>
            </a:xfrm>
            <a:prstGeom prst="rect">
              <a:avLst/>
            </a:prstGeom>
            <a:noFill/>
          </p:spPr>
          <p:txBody>
            <a:bodyPr wrap="square" lIns="0" rIns="0" rtlCol="0" anchor="ctr">
              <a:spAutoFit/>
            </a:bodyPr>
            <a:lstStyle/>
            <a:p>
              <a:pPr marL="171450" indent="-171450">
                <a:buFont typeface="Arial" panose="020B0604020202020204" pitchFamily="34" charset="0"/>
                <a:buChar char="•"/>
              </a:pPr>
              <a:r>
                <a:rPr lang="en-US" sz="1158" dirty="0">
                  <a:solidFill>
                    <a:schemeClr val="bg1"/>
                  </a:solidFill>
                </a:rPr>
                <a:t>2 focal points (1 IM –, 1 PCR –)
Main sources: OCHA Country Offices, Civil Protection Agency, IFRC, Reputable Media Sources (e.g. </a:t>
              </a:r>
              <a:r>
                <a:rPr lang="en-US" sz="1158" dirty="0" err="1">
                  <a:solidFill>
                    <a:schemeClr val="bg1"/>
                  </a:solidFill>
                </a:rPr>
                <a:t>Floodlist</a:t>
              </a:r>
              <a:r>
                <a:rPr lang="en-US" sz="1158" dirty="0">
                  <a:solidFill>
                    <a:schemeClr val="bg1"/>
                  </a:solidFill>
                </a:rPr>
                <a:t>)
Daily work during the rainy season</a:t>
              </a:r>
            </a:p>
          </p:txBody>
        </p:sp>
      </p:grpSp>
    </p:spTree>
    <p:extLst>
      <p:ext uri="{BB962C8B-B14F-4D97-AF65-F5344CB8AC3E}">
        <p14:creationId xmlns:p14="http://schemas.microsoft.com/office/powerpoint/2010/main" val="4081744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0FA06BB-F32D-4B6C-BE06-9215D5B1DDDB}"/>
              </a:ext>
            </a:extLst>
          </p:cNvPr>
          <p:cNvSpPr>
            <a:spLocks noGrp="1"/>
          </p:cNvSpPr>
          <p:nvPr>
            <p:ph type="body" sz="quarter" idx="10"/>
          </p:nvPr>
        </p:nvSpPr>
        <p:spPr>
          <a:xfrm>
            <a:off x="684034" y="1045121"/>
            <a:ext cx="8251410" cy="914400"/>
          </a:xfrm>
        </p:spPr>
        <p:txBody>
          <a:bodyPr/>
          <a:lstStyle/>
          <a:p>
            <a:r>
              <a:rPr lang="fr-FR"/>
              <a:t>Data collection methodology (1/3)
</a:t>
            </a:r>
            <a:endParaRPr lang="fr-FR" dirty="0"/>
          </a:p>
        </p:txBody>
      </p:sp>
      <p:sp>
        <p:nvSpPr>
          <p:cNvPr id="3" name="Espace réservé du texte 2">
            <a:extLst>
              <a:ext uri="{FF2B5EF4-FFF2-40B4-BE49-F238E27FC236}">
                <a16:creationId xmlns:a16="http://schemas.microsoft.com/office/drawing/2014/main" id="{5FBE940D-10D5-4A32-B1CB-D7E3910C256C}"/>
              </a:ext>
            </a:extLst>
          </p:cNvPr>
          <p:cNvSpPr>
            <a:spLocks noGrp="1"/>
          </p:cNvSpPr>
          <p:nvPr>
            <p:ph type="body" sz="quarter" idx="11"/>
          </p:nvPr>
        </p:nvSpPr>
        <p:spPr>
          <a:xfrm>
            <a:off x="684034" y="2053233"/>
            <a:ext cx="9847242" cy="5256584"/>
          </a:xfrm>
        </p:spPr>
        <p:txBody>
          <a:bodyPr/>
          <a:lstStyle/>
          <a:p>
            <a:pPr marL="342900" indent="-342900">
              <a:lnSpc>
                <a:spcPct val="200000"/>
              </a:lnSpc>
              <a:buAutoNum type="arabicPeriod"/>
            </a:pPr>
            <a:r>
              <a:rPr lang="en-US" sz="2000" b="1" u="sng" dirty="0"/>
              <a:t>How to collect data</a:t>
            </a:r>
          </a:p>
          <a:p>
            <a:pPr>
              <a:lnSpc>
                <a:spcPct val="200000"/>
              </a:lnSpc>
            </a:pPr>
            <a:r>
              <a:rPr lang="en-US" sz="2000" b="1" dirty="0"/>
              <a:t>Two focal points: Coordination and IM </a:t>
            </a:r>
          </a:p>
          <a:p>
            <a:pPr>
              <a:lnSpc>
                <a:spcPct val="200000"/>
              </a:lnSpc>
            </a:pPr>
            <a:r>
              <a:rPr lang="en-US" sz="2000" b="1" dirty="0"/>
              <a:t>Coordination:
</a:t>
            </a:r>
            <a:r>
              <a:rPr lang="en-US" sz="1400" b="1" dirty="0"/>
              <a:t>Step 1: Collect data from non-OCHA countries 
Step 2: Send the information to </a:t>
            </a:r>
            <a:r>
              <a:rPr lang="en-US" sz="1400" b="1" dirty="0" err="1"/>
              <a:t>to</a:t>
            </a:r>
            <a:r>
              <a:rPr lang="en-US" sz="1400" b="1" dirty="0"/>
              <a:t> verify and complete the data
Step 3: Processing and entering data into the collection matrix by IM</a:t>
            </a:r>
            <a:r>
              <a:rPr lang="en-US" sz="2000" b="1" dirty="0"/>
              <a:t>
IMO: 
</a:t>
            </a:r>
            <a:r>
              <a:rPr lang="en-US" sz="1400" b="1" dirty="0"/>
              <a:t>Step 1: Collect data from OCHA countries 
Step 2: Check the data with the MIs of the different countries
Step 3: Processing and entering data into the collection matrix
</a:t>
            </a:r>
            <a:endParaRPr lang="fr-FR" dirty="0"/>
          </a:p>
        </p:txBody>
      </p:sp>
    </p:spTree>
    <p:extLst>
      <p:ext uri="{BB962C8B-B14F-4D97-AF65-F5344CB8AC3E}">
        <p14:creationId xmlns:p14="http://schemas.microsoft.com/office/powerpoint/2010/main" val="527510605"/>
      </p:ext>
    </p:extLst>
  </p:cSld>
  <p:clrMapOvr>
    <a:masterClrMapping/>
  </p:clrMapOvr>
</p:sld>
</file>

<file path=ppt/theme/theme1.xml><?xml version="1.0" encoding="utf-8"?>
<a:theme xmlns:a="http://schemas.openxmlformats.org/drawingml/2006/main" name="OCHA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lgn="l">
          <a:lnSpc>
            <a:spcPct val="150000"/>
          </a:lnSpc>
          <a:defRPr dirty="0" err="1" smtClean="0">
            <a:latin typeface="Roboto" panose="02000000000000000000" pitchFamily="2" charset="0"/>
            <a:ea typeface="Roboto" panose="02000000000000000000" pitchFamily="2" charset="0"/>
          </a:defRPr>
        </a:defPPr>
      </a:lstStyle>
    </a:txDef>
  </a:objectDefaults>
  <a:extraClrSchemeLst/>
  <a:extLst>
    <a:ext uri="{05A4C25C-085E-4340-85A3-A5531E510DB2}">
      <thm15:themeFamily xmlns:thm15="http://schemas.microsoft.com/office/thememl/2012/main" name="OCHA_ppt_template" id="{14782EFE-6000-4DC5-8A87-73B54AAED3E3}" vid="{7A2B8A6A-8E56-43F1-985C-F713B9149C2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56D188CBA27BF43BA16AB0991F8810A" ma:contentTypeVersion="15" ma:contentTypeDescription="Create a new document." ma:contentTypeScope="" ma:versionID="50aeec476661c30e845a2cd6846c61bd">
  <xsd:schema xmlns:xsd="http://www.w3.org/2001/XMLSchema" xmlns:xs="http://www.w3.org/2001/XMLSchema" xmlns:p="http://schemas.microsoft.com/office/2006/metadata/properties" xmlns:ns2="2d04cdad-faad-4bbc-9725-fbca26071bed" xmlns:ns3="d4bd7185-3ccc-47d5-be69-542fd420c7c8" targetNamespace="http://schemas.microsoft.com/office/2006/metadata/properties" ma:root="true" ma:fieldsID="5a4705a85e7f1e3f92bbfef7bdcb72a8" ns2:_="" ns3:_="">
    <xsd:import namespace="2d04cdad-faad-4bbc-9725-fbca26071bed"/>
    <xsd:import namespace="d4bd7185-3ccc-47d5-be69-542fd420c7c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04cdad-faad-4bbc-9725-fbca26071b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4bd7185-3ccc-47d5-be69-542fd420c7c8"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d4bd7185-3ccc-47d5-be69-542fd420c7c8">
      <UserInfo>
        <DisplayName>Adepero Temilade Oladeinde</DisplayName>
        <AccountId>24</AccountId>
        <AccountType/>
      </UserInfo>
      <UserInfo>
        <DisplayName>Roberto Colombo Llimona</DisplayName>
        <AccountId>7</AccountId>
        <AccountType/>
      </UserInfo>
    </SharedWithUsers>
  </documentManagement>
</p:properties>
</file>

<file path=customXml/itemProps1.xml><?xml version="1.0" encoding="utf-8"?>
<ds:datastoreItem xmlns:ds="http://schemas.openxmlformats.org/officeDocument/2006/customXml" ds:itemID="{4E583FDB-A68B-4C45-A6D0-415E1483054D}">
  <ds:schemaRefs>
    <ds:schemaRef ds:uri="http://schemas.microsoft.com/sharepoint/v3/contenttype/forms"/>
  </ds:schemaRefs>
</ds:datastoreItem>
</file>

<file path=customXml/itemProps2.xml><?xml version="1.0" encoding="utf-8"?>
<ds:datastoreItem xmlns:ds="http://schemas.openxmlformats.org/officeDocument/2006/customXml" ds:itemID="{AB9F99F0-F08D-4F7C-9E19-B30EA9EBD0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04cdad-faad-4bbc-9725-fbca26071bed"/>
    <ds:schemaRef ds:uri="d4bd7185-3ccc-47d5-be69-542fd420c7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2B6C0D0-2193-4C1C-B66C-9EA102626699}">
  <ds:schemaRefs>
    <ds:schemaRef ds:uri="http://schemas.microsoft.com/office/2006/documentManagement/types"/>
    <ds:schemaRef ds:uri="http://purl.org/dc/elements/1.1/"/>
    <ds:schemaRef ds:uri="http://schemas.openxmlformats.org/package/2006/metadata/core-properties"/>
    <ds:schemaRef ds:uri="http://purl.org/dc/terms/"/>
    <ds:schemaRef ds:uri="http://purl.org/dc/dcmitype/"/>
    <ds:schemaRef ds:uri="http://schemas.microsoft.com/office/infopath/2007/PartnerControls"/>
    <ds:schemaRef ds:uri="http://www.w3.org/XML/1998/namespace"/>
    <ds:schemaRef ds:uri="http://schemas.microsoft.com/office/2006/metadata/properties"/>
    <ds:schemaRef ds:uri="d4bd7185-3ccc-47d5-be69-542fd420c7c8"/>
    <ds:schemaRef ds:uri="2d04cdad-faad-4bbc-9725-fbca26071bed"/>
  </ds:schemaRefs>
</ds:datastoreItem>
</file>

<file path=docProps/app.xml><?xml version="1.0" encoding="utf-8"?>
<Properties xmlns="http://schemas.openxmlformats.org/officeDocument/2006/extended-properties" xmlns:vt="http://schemas.openxmlformats.org/officeDocument/2006/docPropsVTypes">
  <Template>OCHA_ppt_template</Template>
  <TotalTime>896</TotalTime>
  <Words>1382</Words>
  <Application>Microsoft Office PowerPoint</Application>
  <PresentationFormat>Custom</PresentationFormat>
  <Paragraphs>115</Paragraphs>
  <Slides>26</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Symbol</vt:lpstr>
      <vt:lpstr>Courier New</vt:lpstr>
      <vt:lpstr>Roboto</vt:lpstr>
      <vt:lpstr>Arial</vt:lpstr>
      <vt:lpstr>Roboto Slab</vt:lpstr>
      <vt:lpstr>Calibri</vt:lpstr>
      <vt:lpstr>OCHA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Adepero Temilade Oladeinde</dc:creator>
  <cp:lastModifiedBy>Roberto Colombo Llimona</cp:lastModifiedBy>
  <cp:revision>35</cp:revision>
  <dcterms:created xsi:type="dcterms:W3CDTF">2020-09-28T06:20:11Z</dcterms:created>
  <dcterms:modified xsi:type="dcterms:W3CDTF">2022-07-28T08:36:41Z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2017-12-15T00:00:00Z</vt:filetime>
  </property>
  <property fmtid="{D5CDD505-2E9C-101B-9397-08002B2CF9AE}" pid="3" name="Creator">
    <vt:lpwstr>Adobe InDesign CC 13.0 (Windows)</vt:lpwstr>
  </property>
  <property fmtid="{D5CDD505-2E9C-101B-9397-08002B2CF9AE}" pid="4" name="LastSaved">
    <vt:filetime>2018-01-19T00:00:00Z</vt:filetime>
  </property>
  <property fmtid="{D5CDD505-2E9C-101B-9397-08002B2CF9AE}" pid="5" name="ContentTypeId">
    <vt:lpwstr>0x010100D56D188CBA27BF43BA16AB0991F8810A</vt:lpwstr>
  </property>
</Properties>
</file>