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0" r:id="rId8"/>
    <p:sldId id="259" r:id="rId9"/>
    <p:sldId id="261" r:id="rId10"/>
    <p:sldId id="281" r:id="rId11"/>
    <p:sldId id="300" r:id="rId12"/>
    <p:sldId id="280" r:id="rId13"/>
    <p:sldId id="262" r:id="rId14"/>
    <p:sldId id="282" r:id="rId15"/>
    <p:sldId id="283" r:id="rId16"/>
    <p:sldId id="285" r:id="rId17"/>
    <p:sldId id="288" r:id="rId18"/>
    <p:sldId id="289" r:id="rId19"/>
    <p:sldId id="290" r:id="rId20"/>
    <p:sldId id="299" r:id="rId21"/>
    <p:sldId id="291" r:id="rId22"/>
    <p:sldId id="292" r:id="rId23"/>
    <p:sldId id="301" r:id="rId24"/>
    <p:sldId id="293" r:id="rId25"/>
    <p:sldId id="294" r:id="rId26"/>
    <p:sldId id="298" r:id="rId27"/>
    <p:sldId id="287" r:id="rId28"/>
    <p:sldId id="302"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Van Parys" initials="BVP" lastIdx="0" clrIdx="0">
    <p:extLst>
      <p:ext uri="{19B8F6BF-5375-455C-9EA6-DF929625EA0E}">
        <p15:presenceInfo xmlns:p15="http://schemas.microsoft.com/office/powerpoint/2012/main" userId="S-1-5-21-2190212124-1785859092-3893035590-1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8D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4" autoAdjust="0"/>
    <p:restoredTop sz="94660"/>
  </p:normalViewPr>
  <p:slideViewPr>
    <p:cSldViewPr snapToGrid="0">
      <p:cViewPr varScale="1">
        <p:scale>
          <a:sx n="72" d="100"/>
          <a:sy n="72" d="100"/>
        </p:scale>
        <p:origin x="8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DD1E3A-B71C-4DEE-B9A4-39163707E728}" type="datetimeFigureOut">
              <a:rPr lang="en-US" smtClean="0"/>
              <a:t>21/01/2021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156529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1E3A-B71C-4DEE-B9A4-39163707E728}" type="datetimeFigureOut">
              <a:rPr lang="en-US" smtClean="0"/>
              <a:t>21/01/2021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321816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1E3A-B71C-4DEE-B9A4-39163707E728}" type="datetimeFigureOut">
              <a:rPr lang="en-US" smtClean="0"/>
              <a:t>21/01/2021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6991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1E3A-B71C-4DEE-B9A4-39163707E728}" type="datetimeFigureOut">
              <a:rPr lang="en-US" smtClean="0"/>
              <a:t>21/01/2021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2745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D1E3A-B71C-4DEE-B9A4-39163707E728}" type="datetimeFigureOut">
              <a:rPr lang="en-US" smtClean="0"/>
              <a:t>21/01/2021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21718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D1E3A-B71C-4DEE-B9A4-39163707E728}" type="datetimeFigureOut">
              <a:rPr lang="en-US" smtClean="0"/>
              <a:t>21/01/2021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382476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1E3A-B71C-4DEE-B9A4-39163707E728}" type="datetimeFigureOut">
              <a:rPr lang="en-US" smtClean="0"/>
              <a:t>21/01/2021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89150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DD1E3A-B71C-4DEE-B9A4-39163707E728}" type="datetimeFigureOut">
              <a:rPr lang="en-US" smtClean="0"/>
              <a:t>21/01/2021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20244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1E3A-B71C-4DEE-B9A4-39163707E728}" type="datetimeFigureOut">
              <a:rPr lang="en-US" smtClean="0"/>
              <a:t>21/01/2021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163655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1E3A-B71C-4DEE-B9A4-39163707E728}" type="datetimeFigureOut">
              <a:rPr lang="en-US" smtClean="0"/>
              <a:t>21/01/2021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384506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1E3A-B71C-4DEE-B9A4-39163707E728}" type="datetimeFigureOut">
              <a:rPr lang="en-US" smtClean="0"/>
              <a:t>21/01/2021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DEBFE-8C22-48FB-B8D8-86D5941CFFC6}" type="slidenum">
              <a:rPr lang="en-US" smtClean="0"/>
              <a:t>‹#›</a:t>
            </a:fld>
            <a:endParaRPr lang="en-US"/>
          </a:p>
        </p:txBody>
      </p:sp>
    </p:spTree>
    <p:extLst>
      <p:ext uri="{BB962C8B-B14F-4D97-AF65-F5344CB8AC3E}">
        <p14:creationId xmlns:p14="http://schemas.microsoft.com/office/powerpoint/2010/main" val="15703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D1E3A-B71C-4DEE-B9A4-39163707E728}" type="datetimeFigureOut">
              <a:rPr lang="en-US" smtClean="0"/>
              <a:t>21/01/2021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DEBFE-8C22-48FB-B8D8-86D5941CFFC6}" type="slidenum">
              <a:rPr lang="en-US" smtClean="0"/>
              <a:t>‹#›</a:t>
            </a:fld>
            <a:endParaRPr lang="en-US"/>
          </a:p>
        </p:txBody>
      </p:sp>
    </p:spTree>
    <p:extLst>
      <p:ext uri="{BB962C8B-B14F-4D97-AF65-F5344CB8AC3E}">
        <p14:creationId xmlns:p14="http://schemas.microsoft.com/office/powerpoint/2010/main" val="316269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fts.unocha.org/"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ts@un.org"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aldib@un.org" TargetMode="External"/><Relationship Id="rId2" Type="http://schemas.openxmlformats.org/officeDocument/2006/relationships/hyperlink" Target="mailto:ali37@un.org" TargetMode="External"/><Relationship Id="rId1" Type="http://schemas.openxmlformats.org/officeDocument/2006/relationships/slideLayout" Target="../slideLayouts/slideLayout7.xml"/><Relationship Id="rId6" Type="http://schemas.openxmlformats.org/officeDocument/2006/relationships/hyperlink" Target="mailto:tayyeb@un.org" TargetMode="External"/><Relationship Id="rId5" Type="http://schemas.openxmlformats.org/officeDocument/2006/relationships/hyperlink" Target="mailto:elzir@un.org" TargetMode="External"/><Relationship Id="rId4" Type="http://schemas.openxmlformats.org/officeDocument/2006/relationships/hyperlink" Target="mailto:hallaq@u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fts@un.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964" y="1122363"/>
            <a:ext cx="11476066" cy="1759382"/>
          </a:xfrm>
        </p:spPr>
        <p:txBody>
          <a:bodyPr>
            <a:normAutofit fontScale="90000"/>
          </a:bodyPr>
          <a:lstStyle/>
          <a:p>
            <a:pPr algn="l"/>
            <a:r>
              <a:rPr lang="en-GB" sz="6600" b="1" dirty="0">
                <a:solidFill>
                  <a:schemeClr val="tx1">
                    <a:lumMod val="75000"/>
                    <a:lumOff val="25000"/>
                  </a:schemeClr>
                </a:solidFill>
                <a:latin typeface="+mn-lt"/>
              </a:rPr>
              <a:t>FINANCIAL TRACKING SYSTEM (FTS)</a:t>
            </a:r>
            <a:endParaRPr lang="en-US" sz="6600" dirty="0">
              <a:solidFill>
                <a:schemeClr val="tx1">
                  <a:lumMod val="75000"/>
                  <a:lumOff val="25000"/>
                </a:schemeClr>
              </a:solidFill>
              <a:latin typeface="+mn-lt"/>
            </a:endParaRPr>
          </a:p>
        </p:txBody>
      </p:sp>
      <p:sp>
        <p:nvSpPr>
          <p:cNvPr id="3" name="Subtitle 2"/>
          <p:cNvSpPr>
            <a:spLocks noGrp="1"/>
          </p:cNvSpPr>
          <p:nvPr>
            <p:ph type="subTitle" idx="1"/>
          </p:nvPr>
        </p:nvSpPr>
        <p:spPr>
          <a:xfrm>
            <a:off x="193964" y="2933123"/>
            <a:ext cx="10474036" cy="1182687"/>
          </a:xfrm>
        </p:spPr>
        <p:txBody>
          <a:bodyPr>
            <a:normAutofit/>
          </a:bodyPr>
          <a:lstStyle/>
          <a:p>
            <a:pPr algn="l"/>
            <a:r>
              <a:rPr lang="en-GB" sz="3200" b="1" dirty="0">
                <a:solidFill>
                  <a:schemeClr val="tx1">
                    <a:lumMod val="75000"/>
                    <a:lumOff val="25000"/>
                  </a:schemeClr>
                </a:solidFill>
                <a:latin typeface="+mj-lt"/>
              </a:rPr>
              <a:t>Guide for Whole of Syria partners on reporting contributions</a:t>
            </a:r>
          </a:p>
          <a:p>
            <a:pPr algn="l"/>
            <a:r>
              <a:rPr lang="en-GB" b="1" dirty="0">
                <a:solidFill>
                  <a:schemeClr val="tx1">
                    <a:lumMod val="75000"/>
                    <a:lumOff val="25000"/>
                  </a:schemeClr>
                </a:solidFill>
                <a:latin typeface="+mj-lt"/>
              </a:rPr>
              <a:t>March 2018</a:t>
            </a:r>
            <a:endParaRPr lang="en-US" sz="2000" dirty="0">
              <a:solidFill>
                <a:schemeClr val="tx1">
                  <a:lumMod val="75000"/>
                  <a:lumOff val="25000"/>
                </a:schemeClr>
              </a:solidFill>
              <a:latin typeface="+mj-lt"/>
            </a:endParaRPr>
          </a:p>
        </p:txBody>
      </p:sp>
      <p:sp>
        <p:nvSpPr>
          <p:cNvPr id="4" name="Rectangle 3"/>
          <p:cNvSpPr/>
          <p:nvPr/>
        </p:nvSpPr>
        <p:spPr>
          <a:xfrm>
            <a:off x="0" y="5638800"/>
            <a:ext cx="12192000" cy="1240268"/>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098" y="5638800"/>
            <a:ext cx="4197929" cy="1256125"/>
          </a:xfrm>
          <a:prstGeom prst="rect">
            <a:avLst/>
          </a:prstGeom>
        </p:spPr>
      </p:pic>
    </p:spTree>
    <p:extLst>
      <p:ext uri="{BB962C8B-B14F-4D97-AF65-F5344CB8AC3E}">
        <p14:creationId xmlns:p14="http://schemas.microsoft.com/office/powerpoint/2010/main" val="305520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a:xfrm>
            <a:off x="838200" y="1556684"/>
            <a:ext cx="5181600" cy="4950133"/>
          </a:xfrm>
        </p:spPr>
        <p:txBody>
          <a:bodyPr>
            <a:normAutofit fontScale="92500" lnSpcReduction="10000"/>
          </a:bodyPr>
          <a:lstStyle/>
          <a:p>
            <a:r>
              <a:rPr lang="en-GB" dirty="0"/>
              <a:t>Being based on a voluntary reporting mechanism, the quality of the information provided by FTS can only ever be as good as the data it contains.</a:t>
            </a:r>
          </a:p>
          <a:p>
            <a:endParaRPr lang="en-US" dirty="0"/>
          </a:p>
          <a:p>
            <a:r>
              <a:rPr lang="en-US" dirty="0"/>
              <a:t>Full commitment of stakeholders to reporting contributions leads to effective support to people in need and increased humanitarian system credibility thanks to better decision making and more efficient allocation of funds.</a:t>
            </a:r>
            <a:endParaRPr lang="en-GB" dirty="0"/>
          </a:p>
        </p:txBody>
      </p:sp>
      <p:pic>
        <p:nvPicPr>
          <p:cNvPr id="14" name="Picture 6" descr="https://fts.unocha.org/sites/default/files/styles/panopoly_image_original/public/fts_benefits.png?itok=n8-R4v2-"/>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7141757" y="1556684"/>
            <a:ext cx="4116199" cy="46066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WHY REPORT CONTRIBUTIONS TO THE FTS ?</a:t>
            </a:r>
            <a:endParaRPr lang="en-US" sz="3600" dirty="0"/>
          </a:p>
        </p:txBody>
      </p:sp>
    </p:spTree>
    <p:extLst>
      <p:ext uri="{BB962C8B-B14F-4D97-AF65-F5344CB8AC3E}">
        <p14:creationId xmlns:p14="http://schemas.microsoft.com/office/powerpoint/2010/main" val="323740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774690" y="1099186"/>
            <a:ext cx="4642620" cy="1518249"/>
          </a:xfrm>
        </p:spPr>
        <p:txBody>
          <a:bodyPr anchor="t">
            <a:normAutofit/>
          </a:bodyPr>
          <a:lstStyle/>
          <a:p>
            <a:pPr algn="ctr"/>
            <a:r>
              <a:rPr lang="en-US" dirty="0"/>
              <a:t>Excel template</a:t>
            </a:r>
          </a:p>
        </p:txBody>
      </p:sp>
      <p:pic>
        <p:nvPicPr>
          <p:cNvPr id="10" name="Content Placeholder 9"/>
          <p:cNvPicPr>
            <a:picLocks noGrp="1" noChangeAspect="1"/>
          </p:cNvPicPr>
          <p:nvPr>
            <p:ph sz="quarter" idx="4"/>
          </p:nvPr>
        </p:nvPicPr>
        <p:blipFill>
          <a:blip r:embed="rId2"/>
          <a:stretch>
            <a:fillRect/>
          </a:stretch>
        </p:blipFill>
        <p:spPr>
          <a:xfrm>
            <a:off x="2865094" y="1672611"/>
            <a:ext cx="6461811" cy="5117956"/>
          </a:xfrm>
          <a:prstGeom prst="rect">
            <a:avLst/>
          </a:prstGeom>
        </p:spPr>
      </p:pic>
      <p:sp>
        <p:nvSpPr>
          <p:cNvPr id="9" name="Rectangle 8"/>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HOW TO REPORT CONTRIBUTIONS TO THE FTS ?</a:t>
            </a:r>
            <a:endParaRPr lang="en-US" sz="3600" dirty="0"/>
          </a:p>
        </p:txBody>
      </p:sp>
    </p:spTree>
    <p:extLst>
      <p:ext uri="{BB962C8B-B14F-4D97-AF65-F5344CB8AC3E}">
        <p14:creationId xmlns:p14="http://schemas.microsoft.com/office/powerpoint/2010/main" val="235358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476750" y="997095"/>
            <a:ext cx="6715250" cy="5852107"/>
          </a:xfrm>
          <a:prstGeom prst="rect">
            <a:avLst/>
          </a:prstGeom>
        </p:spPr>
      </p:pic>
      <p:sp>
        <p:nvSpPr>
          <p:cNvPr id="9" name="Rectangle 8"/>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EXCEL TEMPLATE | STEP-BY-STEP INSTRUCTIONS</a:t>
            </a:r>
          </a:p>
        </p:txBody>
      </p:sp>
      <p:sp>
        <p:nvSpPr>
          <p:cNvPr id="11" name="Text Placeholder 7"/>
          <p:cNvSpPr txBox="1">
            <a:spLocks/>
          </p:cNvSpPr>
          <p:nvPr/>
        </p:nvSpPr>
        <p:spPr>
          <a:xfrm>
            <a:off x="470573" y="1502938"/>
            <a:ext cx="4914525" cy="50366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mj-lt"/>
              <a:buAutoNum type="arabicPeriod"/>
            </a:pPr>
            <a:r>
              <a:rPr lang="en-US" sz="2000" i="1" dirty="0"/>
              <a:t>Enter the following URL in your web browser: </a:t>
            </a:r>
            <a:r>
              <a:rPr lang="en-US" sz="2000" i="1" dirty="0">
                <a:hlinkClick r:id="rId3"/>
              </a:rPr>
              <a:t>https://fts.unocha.org</a:t>
            </a:r>
            <a:endParaRPr lang="en-US" sz="2000" i="1" dirty="0"/>
          </a:p>
          <a:p>
            <a:pPr marL="342900" indent="-342900">
              <a:buFont typeface="+mj-lt"/>
              <a:buAutoNum type="arabicPeriod"/>
            </a:pPr>
            <a:endParaRPr lang="en-US" sz="2000" i="1" dirty="0"/>
          </a:p>
          <a:p>
            <a:pPr marL="342900" indent="-342900">
              <a:buFont typeface="+mj-lt"/>
              <a:buAutoNum type="arabicPeriod"/>
            </a:pPr>
            <a:r>
              <a:rPr lang="en-US" sz="2000" i="1" dirty="0"/>
              <a:t>Click on the “REPORT TO FTS” button.</a:t>
            </a:r>
          </a:p>
        </p:txBody>
      </p:sp>
      <p:sp>
        <p:nvSpPr>
          <p:cNvPr id="15" name="Rounded Rectangle 14"/>
          <p:cNvSpPr/>
          <p:nvPr/>
        </p:nvSpPr>
        <p:spPr>
          <a:xfrm>
            <a:off x="6992471" y="1290588"/>
            <a:ext cx="1389622" cy="514350"/>
          </a:xfrm>
          <a:prstGeom prst="roundRect">
            <a:avLst/>
          </a:prstGeom>
          <a:solidFill>
            <a:srgbClr val="338DCD">
              <a:alpha val="20000"/>
            </a:srgbClr>
          </a:solidFill>
          <a:ln w="25400">
            <a:solidFill>
              <a:srgbClr val="33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0757648" y="1976270"/>
            <a:ext cx="1290918" cy="411481"/>
          </a:xfrm>
          <a:prstGeom prst="roundRect">
            <a:avLst/>
          </a:prstGeom>
          <a:solidFill>
            <a:srgbClr val="338DCD">
              <a:alpha val="20000"/>
            </a:srgbClr>
          </a:solidFill>
          <a:ln w="25400">
            <a:solidFill>
              <a:srgbClr val="33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304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6216" y="0"/>
            <a:ext cx="6715783" cy="6858000"/>
          </a:xfrm>
          <a:prstGeom prst="rect">
            <a:avLst/>
          </a:prstGeom>
        </p:spPr>
      </p:pic>
      <p:sp>
        <p:nvSpPr>
          <p:cNvPr id="6" name="Rounded Rectangle 5"/>
          <p:cNvSpPr/>
          <p:nvPr/>
        </p:nvSpPr>
        <p:spPr>
          <a:xfrm>
            <a:off x="5599482" y="3182862"/>
            <a:ext cx="1115083" cy="474345"/>
          </a:xfrm>
          <a:prstGeom prst="roundRect">
            <a:avLst/>
          </a:prstGeom>
          <a:solidFill>
            <a:srgbClr val="338DCD">
              <a:alpha val="20000"/>
            </a:srgbClr>
          </a:solidFill>
          <a:ln w="25400">
            <a:solidFill>
              <a:srgbClr val="33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p:cNvSpPr>
            <a:spLocks noGrp="1"/>
          </p:cNvSpPr>
          <p:nvPr>
            <p:ph type="title"/>
          </p:nvPr>
        </p:nvSpPr>
        <p:spPr>
          <a:xfrm>
            <a:off x="434715" y="457200"/>
            <a:ext cx="4914525"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FTS Website</a:t>
            </a:r>
            <a:endParaRPr lang="en-US" dirty="0">
              <a:solidFill>
                <a:srgbClr val="CE510D"/>
              </a:solidFill>
            </a:endParaRPr>
          </a:p>
        </p:txBody>
      </p:sp>
      <p:sp>
        <p:nvSpPr>
          <p:cNvPr id="9" name="Text Placeholder 7"/>
          <p:cNvSpPr txBox="1">
            <a:spLocks/>
          </p:cNvSpPr>
          <p:nvPr/>
        </p:nvSpPr>
        <p:spPr>
          <a:xfrm>
            <a:off x="434715" y="1588957"/>
            <a:ext cx="4914525" cy="50366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i="1" dirty="0"/>
              <a:t>Partners that want to report multiple contributions at one time can download the standard Excel template by clicking on “excel template”.</a:t>
            </a:r>
          </a:p>
          <a:p>
            <a:r>
              <a:rPr lang="en-US" sz="1800" i="1" dirty="0"/>
              <a:t>Next, open the Excel file “international_humanitarian_assistance-reporting_template.xls” that was downloaded to your computer.</a:t>
            </a:r>
          </a:p>
        </p:txBody>
      </p:sp>
    </p:spTree>
    <p:extLst>
      <p:ext uri="{BB962C8B-B14F-4D97-AF65-F5344CB8AC3E}">
        <p14:creationId xmlns:p14="http://schemas.microsoft.com/office/powerpoint/2010/main" val="285781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19365" y="1"/>
            <a:ext cx="5172635" cy="6858000"/>
          </a:xfrm>
          <a:prstGeom prst="rect">
            <a:avLst/>
          </a:prstGeom>
        </p:spPr>
      </p:pic>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Donor and Recipient Information</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Autofit/>
          </a:bodyPr>
          <a:lstStyle/>
          <a:p>
            <a:pPr>
              <a:lnSpc>
                <a:spcPct val="107000"/>
              </a:lnSpc>
              <a:spcBef>
                <a:spcPts val="0"/>
              </a:spcBef>
            </a:pPr>
            <a:r>
              <a:rPr lang="en-GB" sz="1750" b="1" dirty="0">
                <a:latin typeface="Calibri" panose="020F0502020204030204" pitchFamily="34" charset="0"/>
                <a:ea typeface="Calibri" panose="020F0502020204030204" pitchFamily="34" charset="0"/>
                <a:cs typeface="Calibri" panose="020F0502020204030204" pitchFamily="34" charset="0"/>
              </a:rPr>
              <a:t>SOURCE ORGANIZATION </a:t>
            </a:r>
            <a:r>
              <a:rPr lang="en-GB" sz="175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17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50" i="1" dirty="0">
                <a:latin typeface="Calibri" panose="020F0502020204030204" pitchFamily="34" charset="0"/>
                <a:ea typeface="Calibri" panose="020F0502020204030204" pitchFamily="34" charset="0"/>
                <a:cs typeface="Calibri" panose="020F0502020204030204" pitchFamily="34" charset="0"/>
              </a:rPr>
              <a:t>Enter the original source of the funds (e.g. Government donor, fund, private sector organization)</a:t>
            </a:r>
          </a:p>
          <a:p>
            <a:pPr>
              <a:lnSpc>
                <a:spcPct val="107000"/>
              </a:lnSpc>
              <a:spcBef>
                <a:spcPts val="0"/>
              </a:spcBef>
            </a:pPr>
            <a:endParaRPr lang="en-US" sz="17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50" b="1" dirty="0">
                <a:latin typeface="Calibri" panose="020F0502020204030204" pitchFamily="34" charset="0"/>
                <a:ea typeface="Calibri" panose="020F0502020204030204" pitchFamily="34" charset="0"/>
                <a:cs typeface="Calibri" panose="020F0502020204030204" pitchFamily="34" charset="0"/>
              </a:rPr>
              <a:t>DESTINATION ORGANIZATION </a:t>
            </a:r>
            <a:r>
              <a:rPr lang="en-GB" sz="175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17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50" i="1" dirty="0">
                <a:latin typeface="Calibri" panose="020F0502020204030204" pitchFamily="34" charset="0"/>
                <a:ea typeface="Calibri" panose="020F0502020204030204" pitchFamily="34" charset="0"/>
                <a:cs typeface="Calibri" panose="020F0502020204030204" pitchFamily="34" charset="0"/>
              </a:rPr>
              <a:t>Enter the organisation that is receiving the funds to implement the project (e.g. international NGO, national NGO, UN agency)</a:t>
            </a:r>
          </a:p>
          <a:p>
            <a:pPr>
              <a:lnSpc>
                <a:spcPct val="107000"/>
              </a:lnSpc>
              <a:spcBef>
                <a:spcPts val="0"/>
              </a:spcBef>
            </a:pPr>
            <a:endParaRPr lang="en-US" sz="17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50" b="1" dirty="0">
                <a:latin typeface="Calibri" panose="020F0502020204030204" pitchFamily="34" charset="0"/>
                <a:ea typeface="Calibri" panose="020F0502020204030204" pitchFamily="34" charset="0"/>
                <a:cs typeface="Calibri" panose="020F0502020204030204" pitchFamily="34" charset="0"/>
              </a:rPr>
              <a:t>SOURCE ORGANIZATION/DESTINATION ORGANISATION REFERENCE CODE (IF KNOWN)</a:t>
            </a:r>
            <a:endParaRPr lang="en-US" sz="17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50" i="1" dirty="0">
                <a:latin typeface="Calibri" panose="020F0502020204030204" pitchFamily="34" charset="0"/>
                <a:ea typeface="Calibri" panose="020F0502020204030204" pitchFamily="34" charset="0"/>
                <a:cs typeface="Calibri" panose="020F0502020204030204" pitchFamily="34" charset="0"/>
              </a:rPr>
              <a:t>Enter the project code given by the source or destination organisation.</a:t>
            </a:r>
          </a:p>
        </p:txBody>
      </p:sp>
      <p:sp>
        <p:nvSpPr>
          <p:cNvPr id="2" name="Rounded Rectangle 1"/>
          <p:cNvSpPr/>
          <p:nvPr/>
        </p:nvSpPr>
        <p:spPr>
          <a:xfrm>
            <a:off x="7099540" y="1106868"/>
            <a:ext cx="4313207"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81282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19365" y="1"/>
            <a:ext cx="5172635" cy="6858000"/>
          </a:xfrm>
          <a:prstGeom prst="rect">
            <a:avLst/>
          </a:prstGeom>
        </p:spPr>
      </p:pic>
      <p:sp>
        <p:nvSpPr>
          <p:cNvPr id="4" name="Title 3"/>
          <p:cNvSpPr>
            <a:spLocks noGrp="1"/>
          </p:cNvSpPr>
          <p:nvPr>
            <p:ph type="title"/>
          </p:nvPr>
        </p:nvSpPr>
        <p:spPr>
          <a:xfrm>
            <a:off x="434715" y="457200"/>
            <a:ext cx="6190937" cy="560717"/>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Funding Details</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rmAutofit lnSpcReduction="10000"/>
          </a:bodyPr>
          <a:lstStyle/>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AMOUNT IN ORIGINAL CURRENCY </a:t>
            </a:r>
            <a:r>
              <a:rPr lang="en-GB" sz="18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i="1" dirty="0">
                <a:latin typeface="Calibri" panose="020F0502020204030204" pitchFamily="34" charset="0"/>
                <a:ea typeface="Calibri" panose="020F0502020204030204" pitchFamily="34" charset="0"/>
                <a:cs typeface="Calibri" panose="020F0502020204030204" pitchFamily="34" charset="0"/>
              </a:rPr>
              <a:t>Enter the amount of the contribution to the project in the currency entered in the next column.</a:t>
            </a:r>
          </a:p>
          <a:p>
            <a:pPr>
              <a:lnSpc>
                <a:spcPct val="107000"/>
              </a:lnSpc>
              <a:spcBef>
                <a:spcPts val="0"/>
              </a:spcBef>
            </a:pPr>
            <a:endParaRPr lang="en-GB" sz="2000" i="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ORIGINAL CURRENCY </a:t>
            </a:r>
            <a:r>
              <a:rPr lang="en-GB" sz="18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i="1" dirty="0">
                <a:latin typeface="Calibri" panose="020F0502020204030204" pitchFamily="34" charset="0"/>
                <a:ea typeface="Calibri" panose="020F0502020204030204" pitchFamily="34" charset="0"/>
                <a:cs typeface="Calibri" panose="020F0502020204030204" pitchFamily="34" charset="0"/>
              </a:rPr>
              <a:t>Enter the currency of the contribution to the project </a:t>
            </a:r>
            <a:r>
              <a:rPr lang="en-US" sz="1800" i="1" dirty="0">
                <a:latin typeface="Calibri" panose="020F0502020204030204" pitchFamily="34" charset="0"/>
                <a:ea typeface="Calibri" panose="020F0502020204030204" pitchFamily="34" charset="0"/>
                <a:cs typeface="Calibri" panose="020F0502020204030204" pitchFamily="34" charset="0"/>
              </a:rPr>
              <a:t>(e.g. EUR, USD)</a:t>
            </a:r>
            <a:r>
              <a:rPr lang="en-GB" sz="1800" i="1"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Bef>
                <a:spcPts val="0"/>
              </a:spcBef>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DECISION DATE (DD/MM/YYYY) </a:t>
            </a:r>
            <a:r>
              <a:rPr lang="en-GB" sz="18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i="1" dirty="0">
                <a:latin typeface="Calibri" panose="020F0502020204030204" pitchFamily="34" charset="0"/>
                <a:ea typeface="Calibri" panose="020F0502020204030204" pitchFamily="34" charset="0"/>
                <a:cs typeface="Calibri" panose="020F0502020204030204" pitchFamily="34" charset="0"/>
              </a:rPr>
              <a:t>Enter the date on which the source organisation decided to contribute to the project.</a:t>
            </a:r>
          </a:p>
          <a:p>
            <a:pPr>
              <a:lnSpc>
                <a:spcPct val="107000"/>
              </a:lnSpc>
              <a:spcBef>
                <a:spcPts val="0"/>
              </a:spcBef>
            </a:pP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STATUS OF CONTRIBUTION </a:t>
            </a:r>
            <a:r>
              <a:rPr lang="en-GB" sz="18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i="1" dirty="0">
                <a:latin typeface="Calibri" panose="020F0502020204030204" pitchFamily="34" charset="0"/>
                <a:ea typeface="Calibri" panose="020F0502020204030204" pitchFamily="34" charset="0"/>
                <a:cs typeface="Calibri" panose="020F0502020204030204" pitchFamily="34" charset="0"/>
              </a:rPr>
              <a:t>Enter the status of the contribution: </a:t>
            </a:r>
            <a:r>
              <a:rPr lang="en-GB" sz="1800" b="1" i="1" u="sng" dirty="0">
                <a:latin typeface="Calibri" panose="020F0502020204030204" pitchFamily="34" charset="0"/>
                <a:ea typeface="Calibri" panose="020F0502020204030204" pitchFamily="34" charset="0"/>
                <a:cs typeface="Calibri" panose="020F0502020204030204" pitchFamily="34" charset="0"/>
              </a:rPr>
              <a:t>commitment</a:t>
            </a:r>
            <a:r>
              <a:rPr lang="en-GB" sz="1800" b="1" i="1" dirty="0">
                <a:latin typeface="Calibri" panose="020F0502020204030204" pitchFamily="34" charset="0"/>
                <a:ea typeface="Calibri" panose="020F0502020204030204" pitchFamily="34" charset="0"/>
                <a:cs typeface="Calibri" panose="020F0502020204030204" pitchFamily="34" charset="0"/>
              </a:rPr>
              <a:t> </a:t>
            </a:r>
            <a:r>
              <a:rPr lang="en-GB" sz="1800" i="1" dirty="0">
                <a:latin typeface="Calibri" panose="020F0502020204030204" pitchFamily="34" charset="0"/>
                <a:ea typeface="Calibri" panose="020F0502020204030204" pitchFamily="34" charset="0"/>
                <a:cs typeface="Calibri" panose="020F0502020204030204" pitchFamily="34" charset="0"/>
              </a:rPr>
              <a:t>(the contribution has been confirmed), </a:t>
            </a:r>
            <a:r>
              <a:rPr lang="en-GB" sz="1800" b="1" i="1" u="sng" dirty="0">
                <a:latin typeface="Calibri" panose="020F0502020204030204" pitchFamily="34" charset="0"/>
                <a:ea typeface="Calibri" panose="020F0502020204030204" pitchFamily="34" charset="0"/>
                <a:cs typeface="Calibri" panose="020F0502020204030204" pitchFamily="34" charset="0"/>
              </a:rPr>
              <a:t>paid</a:t>
            </a:r>
            <a:r>
              <a:rPr lang="en-GB" sz="1800" i="1" dirty="0">
                <a:latin typeface="Calibri" panose="020F0502020204030204" pitchFamily="34" charset="0"/>
                <a:ea typeface="Calibri" panose="020F0502020204030204" pitchFamily="34" charset="0"/>
                <a:cs typeface="Calibri" panose="020F0502020204030204" pitchFamily="34" charset="0"/>
              </a:rPr>
              <a:t> (the contribution has been received by the destination organisation), or </a:t>
            </a:r>
            <a:r>
              <a:rPr lang="en-GB" sz="1800" b="1" i="1" u="sng" dirty="0">
                <a:latin typeface="Calibri" panose="020F0502020204030204" pitchFamily="34" charset="0"/>
                <a:ea typeface="Calibri" panose="020F0502020204030204" pitchFamily="34" charset="0"/>
                <a:cs typeface="Calibri" panose="020F0502020204030204" pitchFamily="34" charset="0"/>
              </a:rPr>
              <a:t>pledge</a:t>
            </a:r>
            <a:r>
              <a:rPr lang="en-GB" sz="1800" i="1" dirty="0">
                <a:latin typeface="Calibri" panose="020F0502020204030204" pitchFamily="34" charset="0"/>
                <a:ea typeface="Calibri" panose="020F0502020204030204" pitchFamily="34" charset="0"/>
                <a:cs typeface="Calibri" panose="020F0502020204030204" pitchFamily="34" charset="0"/>
              </a:rPr>
              <a:t> (the contribution has been promised).</a:t>
            </a:r>
          </a:p>
        </p:txBody>
      </p:sp>
      <p:sp>
        <p:nvSpPr>
          <p:cNvPr id="9" name="Rounded Rectangle 8"/>
          <p:cNvSpPr/>
          <p:nvPr/>
        </p:nvSpPr>
        <p:spPr>
          <a:xfrm>
            <a:off x="7970808" y="1106868"/>
            <a:ext cx="3657600"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215031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655608"/>
            <a:ext cx="6190937" cy="370935"/>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Project Details</a:t>
            </a:r>
            <a:endParaRPr lang="en-US" dirty="0">
              <a:solidFill>
                <a:srgbClr val="CE510D"/>
              </a:solidFill>
            </a:endParaRPr>
          </a:p>
        </p:txBody>
      </p:sp>
      <p:sp>
        <p:nvSpPr>
          <p:cNvPr id="8" name="Text Placeholder 7"/>
          <p:cNvSpPr>
            <a:spLocks noGrp="1"/>
          </p:cNvSpPr>
          <p:nvPr>
            <p:ph type="body" sz="half" idx="2"/>
          </p:nvPr>
        </p:nvSpPr>
        <p:spPr>
          <a:xfrm>
            <a:off x="434715" y="1570008"/>
            <a:ext cx="6190937" cy="5055644"/>
          </a:xfrm>
        </p:spPr>
        <p:txBody>
          <a:bodyPr>
            <a:noAutofit/>
          </a:bodyPr>
          <a:lstStyle/>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COUNTRY OF OPERATION</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i="1" dirty="0">
                <a:latin typeface="Calibri" panose="020F0502020204030204" pitchFamily="34" charset="0"/>
                <a:ea typeface="Calibri" panose="020F0502020204030204" pitchFamily="34" charset="0"/>
                <a:cs typeface="Calibri" panose="020F0502020204030204" pitchFamily="34" charset="0"/>
              </a:rPr>
              <a:t>Enter the country where the project is implemented (e.g. Syria). If the funding is for multiple countries and the money by country breakdown is known, please submit separate contribution forms for each contribution.</a:t>
            </a:r>
          </a:p>
          <a:p>
            <a:pPr>
              <a:lnSpc>
                <a:spcPct val="107000"/>
              </a:lnSpc>
              <a:spcBef>
                <a:spcPts val="0"/>
              </a:spcBef>
            </a:pP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PROJECT DESCRIPTION </a:t>
            </a:r>
            <a:r>
              <a:rPr lang="en-GB" sz="17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i="1" dirty="0">
                <a:latin typeface="Calibri" panose="020F0502020204030204" pitchFamily="34" charset="0"/>
                <a:ea typeface="Calibri" panose="020F0502020204030204" pitchFamily="34" charset="0"/>
                <a:cs typeface="Calibri" panose="020F0502020204030204" pitchFamily="34" charset="0"/>
              </a:rPr>
              <a:t>Describe briefly in one line the project that is being implemented with the contribution.</a:t>
            </a:r>
          </a:p>
        </p:txBody>
      </p:sp>
      <p:pic>
        <p:nvPicPr>
          <p:cNvPr id="3" name="Picture 2"/>
          <p:cNvPicPr>
            <a:picLocks noChangeAspect="1"/>
          </p:cNvPicPr>
          <p:nvPr/>
        </p:nvPicPr>
        <p:blipFill>
          <a:blip r:embed="rId2"/>
          <a:stretch>
            <a:fillRect/>
          </a:stretch>
        </p:blipFill>
        <p:spPr>
          <a:xfrm>
            <a:off x="7019365" y="1"/>
            <a:ext cx="5172635" cy="6858000"/>
          </a:xfrm>
          <a:prstGeom prst="rect">
            <a:avLst/>
          </a:prstGeom>
        </p:spPr>
      </p:pic>
      <p:sp>
        <p:nvSpPr>
          <p:cNvPr id="7" name="Rounded Rectangle 6"/>
          <p:cNvSpPr/>
          <p:nvPr/>
        </p:nvSpPr>
        <p:spPr>
          <a:xfrm>
            <a:off x="7970808" y="1106868"/>
            <a:ext cx="2415396"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235875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9365" y="1"/>
            <a:ext cx="5172635" cy="6858000"/>
          </a:xfrm>
          <a:prstGeom prst="rect">
            <a:avLst/>
          </a:prstGeom>
        </p:spPr>
      </p:pic>
      <p:sp>
        <p:nvSpPr>
          <p:cNvPr id="4" name="Title 3"/>
          <p:cNvSpPr>
            <a:spLocks noGrp="1"/>
          </p:cNvSpPr>
          <p:nvPr>
            <p:ph type="title"/>
          </p:nvPr>
        </p:nvSpPr>
        <p:spPr>
          <a:xfrm>
            <a:off x="434715" y="457201"/>
            <a:ext cx="6190937" cy="560716"/>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Project Details</a:t>
            </a:r>
            <a:endParaRPr lang="en-US" dirty="0">
              <a:solidFill>
                <a:srgbClr val="CE510D"/>
              </a:solidFill>
            </a:endParaRPr>
          </a:p>
        </p:txBody>
      </p:sp>
      <p:sp>
        <p:nvSpPr>
          <p:cNvPr id="8" name="Text Placeholder 7"/>
          <p:cNvSpPr>
            <a:spLocks noGrp="1"/>
          </p:cNvSpPr>
          <p:nvPr>
            <p:ph type="body" sz="half" idx="2"/>
          </p:nvPr>
        </p:nvSpPr>
        <p:spPr>
          <a:xfrm>
            <a:off x="434715" y="1120141"/>
            <a:ext cx="6319768" cy="5505511"/>
          </a:xfrm>
        </p:spPr>
        <p:txBody>
          <a:bodyPr>
            <a:noAutofit/>
          </a:bodyPr>
          <a:lstStyle/>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SECTOR </a:t>
            </a:r>
            <a:r>
              <a:rPr lang="en-GB" sz="17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400"/>
              </a:spcAft>
            </a:pPr>
            <a:r>
              <a:rPr lang="en-GB" sz="1700" i="1" dirty="0">
                <a:latin typeface="Calibri" panose="020F0502020204030204" pitchFamily="34" charset="0"/>
                <a:ea typeface="Calibri" panose="020F0502020204030204" pitchFamily="34" charset="0"/>
                <a:cs typeface="Calibri" panose="020F0502020204030204" pitchFamily="34" charset="0"/>
              </a:rPr>
              <a:t>Enter the sector the project falls under in the HRP. It can be one of the following:</a:t>
            </a:r>
          </a:p>
          <a:p>
            <a:pPr marL="742950" lvl="1" indent="-285750">
              <a:lnSpc>
                <a:spcPct val="100000"/>
              </a:lnSpc>
              <a:spcBef>
                <a:spcPts val="0"/>
              </a:spcBef>
              <a:buFont typeface="Arial" panose="020B0604020202020204" pitchFamily="34" charset="0"/>
              <a:buChar char="•"/>
            </a:pPr>
            <a:r>
              <a:rPr lang="en-US" sz="1700" dirty="0"/>
              <a:t>CCCM</a:t>
            </a:r>
          </a:p>
          <a:p>
            <a:pPr marL="742950" lvl="1" indent="-285750">
              <a:lnSpc>
                <a:spcPct val="100000"/>
              </a:lnSpc>
              <a:spcBef>
                <a:spcPts val="0"/>
              </a:spcBef>
              <a:buFont typeface="Arial" panose="020B0604020202020204" pitchFamily="34" charset="0"/>
              <a:buChar char="•"/>
            </a:pPr>
            <a:r>
              <a:rPr lang="en-US" sz="1700" dirty="0"/>
              <a:t>Coordination and Support Services</a:t>
            </a:r>
          </a:p>
          <a:p>
            <a:pPr marL="742950" lvl="1" indent="-285750">
              <a:lnSpc>
                <a:spcPct val="100000"/>
              </a:lnSpc>
              <a:spcBef>
                <a:spcPts val="0"/>
              </a:spcBef>
              <a:buFont typeface="Arial" panose="020B0604020202020204" pitchFamily="34" charset="0"/>
              <a:buChar char="•"/>
            </a:pPr>
            <a:r>
              <a:rPr lang="en-US" sz="1700" dirty="0"/>
              <a:t>Early Recovery and </a:t>
            </a:r>
            <a:r>
              <a:rPr lang="en-US" sz="1700" dirty="0" err="1"/>
              <a:t>Livelihods</a:t>
            </a:r>
            <a:endParaRPr lang="en-US" sz="1700" dirty="0"/>
          </a:p>
          <a:p>
            <a:pPr marL="742950" lvl="1" indent="-285750">
              <a:lnSpc>
                <a:spcPct val="100000"/>
              </a:lnSpc>
              <a:spcBef>
                <a:spcPts val="0"/>
              </a:spcBef>
              <a:buFont typeface="Arial" panose="020B0604020202020204" pitchFamily="34" charset="0"/>
              <a:buChar char="•"/>
            </a:pPr>
            <a:r>
              <a:rPr lang="en-US" sz="1700" dirty="0"/>
              <a:t>Education</a:t>
            </a:r>
          </a:p>
          <a:p>
            <a:pPr marL="742950" lvl="1" indent="-285750">
              <a:lnSpc>
                <a:spcPct val="100000"/>
              </a:lnSpc>
              <a:spcBef>
                <a:spcPts val="0"/>
              </a:spcBef>
              <a:buFont typeface="Arial" panose="020B0604020202020204" pitchFamily="34" charset="0"/>
              <a:buChar char="•"/>
            </a:pPr>
            <a:r>
              <a:rPr lang="en-US" sz="1700" dirty="0"/>
              <a:t>Food Security &amp; Agriculture</a:t>
            </a:r>
          </a:p>
          <a:p>
            <a:pPr marL="742950" lvl="1" indent="-285750">
              <a:lnSpc>
                <a:spcPct val="100000"/>
              </a:lnSpc>
              <a:spcBef>
                <a:spcPts val="0"/>
              </a:spcBef>
              <a:buFont typeface="Arial" panose="020B0604020202020204" pitchFamily="34" charset="0"/>
              <a:buChar char="•"/>
            </a:pPr>
            <a:r>
              <a:rPr lang="en-US" sz="1700" dirty="0"/>
              <a:t>Health</a:t>
            </a:r>
          </a:p>
          <a:p>
            <a:pPr marL="742950" lvl="1" indent="-285750">
              <a:lnSpc>
                <a:spcPct val="100000"/>
              </a:lnSpc>
              <a:spcBef>
                <a:spcPts val="0"/>
              </a:spcBef>
              <a:buFont typeface="Arial" panose="020B0604020202020204" pitchFamily="34" charset="0"/>
              <a:buChar char="•"/>
            </a:pPr>
            <a:r>
              <a:rPr lang="en-US" sz="1700" dirty="0"/>
              <a:t>Nutrition</a:t>
            </a:r>
          </a:p>
          <a:p>
            <a:pPr marL="742950" lvl="1" indent="-285750">
              <a:lnSpc>
                <a:spcPct val="100000"/>
              </a:lnSpc>
              <a:spcBef>
                <a:spcPts val="0"/>
              </a:spcBef>
              <a:buFont typeface="Arial" panose="020B0604020202020204" pitchFamily="34" charset="0"/>
              <a:buChar char="•"/>
            </a:pPr>
            <a:r>
              <a:rPr lang="en-US" sz="1700" dirty="0"/>
              <a:t>Protection</a:t>
            </a:r>
          </a:p>
          <a:p>
            <a:pPr marL="742950" lvl="1" indent="-285750">
              <a:lnSpc>
                <a:spcPct val="100000"/>
              </a:lnSpc>
              <a:spcBef>
                <a:spcPts val="0"/>
              </a:spcBef>
              <a:buFont typeface="Arial" panose="020B0604020202020204" pitchFamily="34" charset="0"/>
              <a:buChar char="•"/>
            </a:pPr>
            <a:r>
              <a:rPr lang="en-US" sz="1700" dirty="0"/>
              <a:t>Shelter/Non-food Items</a:t>
            </a:r>
          </a:p>
          <a:p>
            <a:pPr marL="742950" lvl="1" indent="-285750">
              <a:lnSpc>
                <a:spcPct val="100000"/>
              </a:lnSpc>
              <a:spcBef>
                <a:spcPts val="0"/>
              </a:spcBef>
              <a:buFont typeface="Arial" panose="020B0604020202020204" pitchFamily="34" charset="0"/>
              <a:buChar char="•"/>
            </a:pPr>
            <a:r>
              <a:rPr lang="en-US" sz="1700" dirty="0"/>
              <a:t>Water, Sanitation, and Hygiene</a:t>
            </a:r>
          </a:p>
          <a:p>
            <a:pPr marL="742950" lvl="1" indent="-285750">
              <a:lnSpc>
                <a:spcPct val="100000"/>
              </a:lnSpc>
              <a:spcBef>
                <a:spcPts val="0"/>
              </a:spcBef>
              <a:spcAft>
                <a:spcPts val="800"/>
              </a:spcAft>
              <a:buFont typeface="Arial" panose="020B0604020202020204" pitchFamily="34" charset="0"/>
              <a:buChar char="•"/>
            </a:pPr>
            <a:r>
              <a:rPr lang="en-US" sz="1700" dirty="0"/>
              <a:t>Other</a:t>
            </a:r>
            <a:endParaRPr lang="en-GB" sz="1700" i="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GB" sz="1700" dirty="0">
                <a:solidFill>
                  <a:srgbClr val="CE510D"/>
                </a:solidFill>
                <a:latin typeface="Calibri" panose="020F0502020204030204" pitchFamily="34" charset="0"/>
                <a:ea typeface="Calibri" panose="020F0502020204030204" pitchFamily="34" charset="0"/>
                <a:cs typeface="Calibri" panose="020F0502020204030204" pitchFamily="34" charset="0"/>
              </a:rPr>
              <a:t>This information is crucial for projects submitted under the Whole of Syria Humanitarian Response Plan. Please do not select “Other” unless no aid sector listed corresponds to your activity or project.</a:t>
            </a:r>
            <a:endParaRPr lang="en-US" sz="1700" dirty="0">
              <a:solidFill>
                <a:srgbClr val="CE510D"/>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ounded Rectangle 6"/>
          <p:cNvSpPr/>
          <p:nvPr/>
        </p:nvSpPr>
        <p:spPr>
          <a:xfrm>
            <a:off x="8497020" y="1111515"/>
            <a:ext cx="1242204"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391275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Project Details</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rmAutofit/>
          </a:bodyPr>
          <a:lstStyle/>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RESPONSE PLAN/APPEAL</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i="1" dirty="0">
                <a:latin typeface="Calibri" panose="020F0502020204030204" pitchFamily="34" charset="0"/>
                <a:ea typeface="Calibri" panose="020F0502020204030204" pitchFamily="34" charset="0"/>
                <a:cs typeface="Calibri" panose="020F0502020204030204" pitchFamily="34" charset="0"/>
              </a:rPr>
              <a:t>Enter the name of the </a:t>
            </a:r>
            <a:r>
              <a:rPr lang="en-US" sz="1700" i="1" dirty="0">
                <a:latin typeface="Calibri" panose="020F0502020204030204" pitchFamily="34" charset="0"/>
                <a:ea typeface="Calibri" panose="020F0502020204030204" pitchFamily="34" charset="0"/>
                <a:cs typeface="Calibri" panose="020F0502020204030204" pitchFamily="34" charset="0"/>
              </a:rPr>
              <a:t>name of inter-agency humanitarian response plan (HRP)/appeal </a:t>
            </a:r>
            <a:r>
              <a:rPr lang="en-GB" sz="1700" i="1" dirty="0">
                <a:latin typeface="Calibri" panose="020F0502020204030204" pitchFamily="34" charset="0"/>
                <a:ea typeface="Calibri" panose="020F0502020204030204" pitchFamily="34" charset="0"/>
                <a:cs typeface="Calibri" panose="020F0502020204030204" pitchFamily="34" charset="0"/>
              </a:rPr>
              <a:t>that the project falls under (e.g. Whole of Syria HRP 2018).</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endParaRPr lang="en-GB" sz="17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PLAN/APPEAL PROJECT CODE</a:t>
            </a:r>
          </a:p>
          <a:p>
            <a:pPr>
              <a:lnSpc>
                <a:spcPct val="107000"/>
              </a:lnSpc>
              <a:spcBef>
                <a:spcPts val="0"/>
              </a:spcBef>
              <a:spcAft>
                <a:spcPts val="600"/>
              </a:spcAft>
            </a:pPr>
            <a:r>
              <a:rPr lang="en-GB" i="1" dirty="0">
                <a:latin typeface="Calibri" panose="020F0502020204030204" pitchFamily="34" charset="0"/>
                <a:ea typeface="Calibri" panose="020F0502020204030204" pitchFamily="34" charset="0"/>
                <a:cs typeface="Calibri" panose="020F0502020204030204" pitchFamily="34" charset="0"/>
              </a:rPr>
              <a:t>Enter the project code provided by the Online Project System (OPS).</a:t>
            </a:r>
            <a:endParaRPr lang="en-GB" i="1" dirty="0">
              <a:solidFill>
                <a:srgbClr val="CE510D"/>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dirty="0">
                <a:solidFill>
                  <a:srgbClr val="CE510D"/>
                </a:solidFill>
                <a:latin typeface="Calibri" panose="020F0502020204030204" pitchFamily="34" charset="0"/>
                <a:ea typeface="Calibri" panose="020F0502020204030204" pitchFamily="34" charset="0"/>
                <a:cs typeface="Calibri" panose="020F0502020204030204" pitchFamily="34" charset="0"/>
              </a:rPr>
              <a:t>This information is crucial for projects submitted under the Whole of Syria Humanitarian Response Plan.</a:t>
            </a:r>
            <a:endParaRPr lang="en-GB" sz="17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b="1" dirty="0">
                <a:latin typeface="Calibri" panose="020F0502020204030204" pitchFamily="34" charset="0"/>
                <a:ea typeface="Calibri" panose="020F0502020204030204" pitchFamily="34" charset="0"/>
                <a:cs typeface="Calibri" panose="020F0502020204030204" pitchFamily="34" charset="0"/>
              </a:rPr>
              <a:t>FINANCIAL CONTRIBUTION OR IN-KIND DONATION </a:t>
            </a:r>
            <a:r>
              <a:rPr lang="en-GB" sz="1700" b="1" dirty="0">
                <a:solidFill>
                  <a:srgbClr val="C45911"/>
                </a:solidFill>
                <a:latin typeface="Calibri" panose="020F0502020204030204" pitchFamily="34" charset="0"/>
                <a:ea typeface="Calibri" panose="020F0502020204030204" pitchFamily="34" charset="0"/>
                <a:cs typeface="Calibri" panose="020F0502020204030204" pitchFamily="34" charset="0"/>
              </a:rPr>
              <a:t>*</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700" i="1" dirty="0">
                <a:latin typeface="Calibri" panose="020F0502020204030204" pitchFamily="34" charset="0"/>
                <a:ea typeface="Calibri" panose="020F0502020204030204" pitchFamily="34" charset="0"/>
                <a:cs typeface="Calibri" panose="020F0502020204030204" pitchFamily="34" charset="0"/>
              </a:rPr>
              <a:t>Enter if the contribution was a </a:t>
            </a:r>
            <a:r>
              <a:rPr lang="en-GB" sz="1700" i="1" u="sng" dirty="0">
                <a:latin typeface="Calibri" panose="020F0502020204030204" pitchFamily="34" charset="0"/>
                <a:ea typeface="Calibri" panose="020F0502020204030204" pitchFamily="34" charset="0"/>
                <a:cs typeface="Calibri" panose="020F0502020204030204" pitchFamily="34" charset="0"/>
              </a:rPr>
              <a:t>financial</a:t>
            </a:r>
            <a:r>
              <a:rPr lang="en-GB" sz="1700" i="1" dirty="0">
                <a:latin typeface="Calibri" panose="020F0502020204030204" pitchFamily="34" charset="0"/>
                <a:ea typeface="Calibri" panose="020F0502020204030204" pitchFamily="34" charset="0"/>
                <a:cs typeface="Calibri" panose="020F0502020204030204" pitchFamily="34" charset="0"/>
              </a:rPr>
              <a:t> contribution (money) or an </a:t>
            </a:r>
            <a:r>
              <a:rPr lang="en-GB" sz="1700" i="1" u="sng" dirty="0">
                <a:latin typeface="Calibri" panose="020F0502020204030204" pitchFamily="34" charset="0"/>
                <a:ea typeface="Calibri" panose="020F0502020204030204" pitchFamily="34" charset="0"/>
                <a:cs typeface="Calibri" panose="020F0502020204030204" pitchFamily="34" charset="0"/>
              </a:rPr>
              <a:t>in-kind</a:t>
            </a:r>
            <a:r>
              <a:rPr lang="en-GB" sz="1700" i="1" dirty="0">
                <a:latin typeface="Calibri" panose="020F0502020204030204" pitchFamily="34" charset="0"/>
                <a:ea typeface="Calibri" panose="020F0502020204030204" pitchFamily="34" charset="0"/>
                <a:cs typeface="Calibri" panose="020F0502020204030204" pitchFamily="34" charset="0"/>
              </a:rPr>
              <a:t> donation (food, non-food items, equipment, etc.)</a:t>
            </a:r>
            <a:endParaRPr lang="en-US" sz="17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019365" y="1"/>
            <a:ext cx="5172635" cy="6858000"/>
          </a:xfrm>
          <a:prstGeom prst="rect">
            <a:avLst/>
          </a:prstGeom>
        </p:spPr>
      </p:pic>
      <p:sp>
        <p:nvSpPr>
          <p:cNvPr id="7" name="Rounded Rectangle 6"/>
          <p:cNvSpPr/>
          <p:nvPr/>
        </p:nvSpPr>
        <p:spPr>
          <a:xfrm>
            <a:off x="7082288" y="1102889"/>
            <a:ext cx="4770406"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35033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Project Details</a:t>
            </a:r>
            <a:endParaRPr lang="en-US" dirty="0">
              <a:solidFill>
                <a:srgbClr val="CE510D"/>
              </a:solidFill>
            </a:endParaRPr>
          </a:p>
        </p:txBody>
      </p:sp>
      <p:sp>
        <p:nvSpPr>
          <p:cNvPr id="8" name="Text Placeholder 7"/>
          <p:cNvSpPr>
            <a:spLocks noGrp="1"/>
          </p:cNvSpPr>
          <p:nvPr>
            <p:ph type="body" sz="half" idx="2"/>
          </p:nvPr>
        </p:nvSpPr>
        <p:spPr>
          <a:xfrm>
            <a:off x="434715" y="1102889"/>
            <a:ext cx="6190937" cy="967451"/>
          </a:xfrm>
        </p:spPr>
        <p:txBody>
          <a:bodyPr>
            <a:normAutofit/>
          </a:bodyPr>
          <a:lstStyle/>
          <a:p>
            <a:pPr>
              <a:lnSpc>
                <a:spcPct val="107000"/>
              </a:lnSpc>
              <a:spcBef>
                <a:spcPts val="0"/>
              </a:spcBef>
            </a:pPr>
            <a:r>
              <a:rPr lang="en-US" sz="1700" b="1" dirty="0">
                <a:ea typeface="Calibri" panose="020F0502020204030204" pitchFamily="34" charset="0"/>
                <a:cs typeface="Calibri" panose="020F0502020204030204" pitchFamily="34" charset="0"/>
              </a:rPr>
              <a:t>IF FINANCIAL, IS THIS CASH-TRANSFER PROGRAMMING ?</a:t>
            </a:r>
            <a:endParaRPr lang="en-US" sz="1700" dirty="0">
              <a:ea typeface="Calibri" panose="020F0502020204030204" pitchFamily="34" charset="0"/>
              <a:cs typeface="Arial" panose="020B0604020202020204" pitchFamily="34" charset="0"/>
            </a:endParaRPr>
          </a:p>
          <a:p>
            <a:pPr>
              <a:lnSpc>
                <a:spcPct val="107000"/>
              </a:lnSpc>
              <a:spcBef>
                <a:spcPts val="0"/>
              </a:spcBef>
            </a:pPr>
            <a:r>
              <a:rPr lang="en-US" sz="1700" i="1" dirty="0">
                <a:ea typeface="Calibri" panose="020F0502020204030204" pitchFamily="34" charset="0"/>
                <a:cs typeface="Calibri" panose="020F0502020204030204" pitchFamily="34" charset="0"/>
              </a:rPr>
              <a:t>If the contribution is financial, specify if it is </a:t>
            </a:r>
            <a:r>
              <a:rPr lang="en-US" sz="1700" i="1" u="sng" dirty="0">
                <a:ea typeface="Calibri" panose="020F0502020204030204" pitchFamily="34" charset="0"/>
                <a:cs typeface="Calibri" panose="020F0502020204030204" pitchFamily="34" charset="0"/>
              </a:rPr>
              <a:t>conditional</a:t>
            </a:r>
            <a:r>
              <a:rPr lang="en-US" sz="1700" i="1" dirty="0">
                <a:ea typeface="Calibri" panose="020F0502020204030204" pitchFamily="34" charset="0"/>
                <a:cs typeface="Calibri" panose="020F0502020204030204" pitchFamily="34" charset="0"/>
              </a:rPr>
              <a:t> or  </a:t>
            </a:r>
            <a:r>
              <a:rPr lang="en-US" sz="1700" i="1" u="sng" dirty="0">
                <a:ea typeface="Calibri" panose="020F0502020204030204" pitchFamily="34" charset="0"/>
                <a:cs typeface="Calibri" panose="020F0502020204030204" pitchFamily="34" charset="0"/>
              </a:rPr>
              <a:t>unconditional</a:t>
            </a:r>
            <a:r>
              <a:rPr lang="en-US" sz="1700" i="1" dirty="0">
                <a:ea typeface="Calibri" panose="020F0502020204030204" pitchFamily="34" charset="0"/>
                <a:cs typeface="Calibri" panose="020F0502020204030204" pitchFamily="34" charset="0"/>
              </a:rPr>
              <a:t>, </a:t>
            </a:r>
            <a:r>
              <a:rPr lang="en-US" sz="1700" i="1" u="sng" dirty="0">
                <a:ea typeface="Calibri" panose="020F0502020204030204" pitchFamily="34" charset="0"/>
                <a:cs typeface="Calibri" panose="020F0502020204030204" pitchFamily="34" charset="0"/>
              </a:rPr>
              <a:t>restricted</a:t>
            </a:r>
            <a:r>
              <a:rPr lang="en-US" sz="1700" i="1" dirty="0">
                <a:ea typeface="Calibri" panose="020F0502020204030204" pitchFamily="34" charset="0"/>
                <a:cs typeface="Calibri" panose="020F0502020204030204" pitchFamily="34" charset="0"/>
              </a:rPr>
              <a:t> or </a:t>
            </a:r>
            <a:r>
              <a:rPr lang="en-US" sz="1700" i="1" u="sng" dirty="0">
                <a:ea typeface="Calibri" panose="020F0502020204030204" pitchFamily="34" charset="0"/>
                <a:cs typeface="Calibri" panose="020F0502020204030204" pitchFamily="34" charset="0"/>
              </a:rPr>
              <a:t>unrestricted</a:t>
            </a:r>
            <a:r>
              <a:rPr lang="en-US" sz="1700" i="1" dirty="0">
                <a:ea typeface="Calibri" panose="020F0502020204030204" pitchFamily="34" charset="0"/>
                <a:cs typeface="Calibri" panose="020F0502020204030204" pitchFamily="34" charset="0"/>
              </a:rPr>
              <a:t>, or </a:t>
            </a:r>
            <a:r>
              <a:rPr lang="en-US" sz="1700" i="1" u="sng" dirty="0">
                <a:ea typeface="Calibri" panose="020F0502020204030204" pitchFamily="34" charset="0"/>
                <a:cs typeface="Calibri" panose="020F0502020204030204" pitchFamily="34" charset="0"/>
              </a:rPr>
              <a:t>multipurpose</a:t>
            </a:r>
            <a:r>
              <a:rPr lang="en-US" sz="1700" i="1" dirty="0">
                <a:ea typeface="Calibri" panose="020F0502020204030204" pitchFamily="34" charset="0"/>
                <a:cs typeface="Calibri" panose="020F0502020204030204" pitchFamily="34" charset="0"/>
              </a:rPr>
              <a:t>.</a:t>
            </a:r>
          </a:p>
          <a:p>
            <a:pPr>
              <a:lnSpc>
                <a:spcPct val="107000"/>
              </a:lnSpc>
              <a:spcBef>
                <a:spcPts val="0"/>
              </a:spcBef>
            </a:pPr>
            <a:endParaRPr lang="en-US" sz="1700" i="1" dirty="0">
              <a:ea typeface="Calibri" panose="020F0502020204030204" pitchFamily="34" charset="0"/>
              <a:cs typeface="Calibri" panose="020F0502020204030204" pitchFamily="34" charset="0"/>
            </a:endParaRPr>
          </a:p>
          <a:p>
            <a:pPr>
              <a:lnSpc>
                <a:spcPct val="107000"/>
              </a:lnSpc>
              <a:spcBef>
                <a:spcPts val="0"/>
              </a:spcBef>
            </a:pPr>
            <a:endParaRPr lang="en-GB" sz="17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019365" y="1"/>
            <a:ext cx="5172635" cy="6858000"/>
          </a:xfrm>
          <a:prstGeom prst="rect">
            <a:avLst/>
          </a:prstGeom>
        </p:spPr>
      </p:pic>
      <p:sp>
        <p:nvSpPr>
          <p:cNvPr id="7" name="Rounded Rectangle 6"/>
          <p:cNvSpPr/>
          <p:nvPr/>
        </p:nvSpPr>
        <p:spPr>
          <a:xfrm>
            <a:off x="7185804" y="1102889"/>
            <a:ext cx="1621766"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
        <p:nvSpPr>
          <p:cNvPr id="6" name="Text Placeholder 7"/>
          <p:cNvSpPr txBox="1">
            <a:spLocks/>
          </p:cNvSpPr>
          <p:nvPr/>
        </p:nvSpPr>
        <p:spPr>
          <a:xfrm>
            <a:off x="310550" y="2289253"/>
            <a:ext cx="6426679" cy="4361713"/>
          </a:xfrm>
          <a:prstGeom prst="rect">
            <a:avLst/>
          </a:prstGeom>
          <a:ln w="38100">
            <a:solidFill>
              <a:srgbClr val="338DCD"/>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7000"/>
              </a:lnSpc>
              <a:spcBef>
                <a:spcPts val="0"/>
              </a:spcBef>
            </a:pPr>
            <a:endParaRPr lang="en-US" sz="3200" b="1" dirty="0">
              <a:ea typeface="Calibri" panose="020F0502020204030204" pitchFamily="34" charset="0"/>
              <a:cs typeface="Calibri" panose="020F0502020204030204" pitchFamily="34" charset="0"/>
            </a:endParaRPr>
          </a:p>
          <a:p>
            <a:pPr algn="just">
              <a:lnSpc>
                <a:spcPct val="107000"/>
              </a:lnSpc>
              <a:spcBef>
                <a:spcPts val="0"/>
              </a:spcBef>
              <a:spcAft>
                <a:spcPts val="600"/>
              </a:spcAft>
            </a:pPr>
            <a:r>
              <a:rPr lang="en-US" sz="6200" b="1" u="sng" dirty="0"/>
              <a:t>Conditional transfers</a:t>
            </a:r>
            <a:r>
              <a:rPr lang="en-US" sz="6200" b="1" dirty="0"/>
              <a:t> </a:t>
            </a:r>
            <a:r>
              <a:rPr lang="en-US" sz="6200" dirty="0"/>
              <a:t>require beneficiaries to undertake a specific action/activity (e.g. attending school, building a shelter, attending nutrition screenings, undertaking work, trainings, etc.) in order to receive assistance; i.e. a condition must be fulfilled before the transfer is received. Cash for Work/Cash for Assets/Cash for Training are all forms of conditional transfer.</a:t>
            </a:r>
          </a:p>
          <a:p>
            <a:pPr algn="just">
              <a:lnSpc>
                <a:spcPct val="107000"/>
              </a:lnSpc>
              <a:spcBef>
                <a:spcPts val="0"/>
              </a:spcBef>
              <a:spcAft>
                <a:spcPts val="600"/>
              </a:spcAft>
            </a:pPr>
            <a:r>
              <a:rPr lang="en-US" sz="6200" b="1" u="sng" dirty="0"/>
              <a:t>Unconditional transfers</a:t>
            </a:r>
            <a:r>
              <a:rPr lang="en-US" sz="6200" b="1" dirty="0"/>
              <a:t> </a:t>
            </a:r>
            <a:r>
              <a:rPr lang="en-US" sz="6200" dirty="0"/>
              <a:t>are provided to beneficiaries without the recipient having to do anything in return in order to receive the assistance.</a:t>
            </a:r>
            <a:endParaRPr lang="en-US" sz="6200" dirty="0">
              <a:ea typeface="Calibri" panose="020F0502020204030204" pitchFamily="34" charset="0"/>
              <a:cs typeface="Calibri" panose="020F0502020204030204" pitchFamily="34" charset="0"/>
            </a:endParaRPr>
          </a:p>
          <a:p>
            <a:pPr algn="just">
              <a:lnSpc>
                <a:spcPct val="107000"/>
              </a:lnSpc>
              <a:spcBef>
                <a:spcPts val="0"/>
              </a:spcBef>
              <a:spcAft>
                <a:spcPts val="600"/>
              </a:spcAft>
            </a:pPr>
            <a:r>
              <a:rPr lang="en-US" sz="6200" b="1" u="sng" dirty="0"/>
              <a:t>Restricted transfers</a:t>
            </a:r>
            <a:r>
              <a:rPr lang="en-US" sz="6200" b="1" dirty="0"/>
              <a:t> </a:t>
            </a:r>
            <a:r>
              <a:rPr lang="en-US" sz="6200" dirty="0"/>
              <a:t>require the beneficiary to use the assistance provided to access specific, pre-determined goods or services. Vouchers are by default restricted transfers as the range of goods and services and/or the retailers or service providers from which they are accessed are pre-determined.</a:t>
            </a:r>
          </a:p>
          <a:p>
            <a:pPr algn="just">
              <a:lnSpc>
                <a:spcPct val="107000"/>
              </a:lnSpc>
              <a:spcBef>
                <a:spcPts val="0"/>
              </a:spcBef>
              <a:spcAft>
                <a:spcPts val="600"/>
              </a:spcAft>
            </a:pPr>
            <a:r>
              <a:rPr lang="en-US" sz="6200" b="1" u="sng" dirty="0"/>
              <a:t>Unrestricted transfers</a:t>
            </a:r>
            <a:r>
              <a:rPr lang="en-US" sz="6200" b="1" dirty="0"/>
              <a:t> </a:t>
            </a:r>
            <a:r>
              <a:rPr lang="en-US" sz="6200" dirty="0"/>
              <a:t>can be used entirely as the recipient chooses; i.e. there are no restrictions on how the transfer is spent.</a:t>
            </a:r>
          </a:p>
          <a:p>
            <a:pPr algn="just">
              <a:lnSpc>
                <a:spcPct val="107000"/>
              </a:lnSpc>
              <a:spcBef>
                <a:spcPts val="0"/>
              </a:spcBef>
            </a:pPr>
            <a:r>
              <a:rPr lang="en-US" sz="6200" b="1" u="sng" dirty="0"/>
              <a:t>Multipurpose cash transfers</a:t>
            </a:r>
            <a:r>
              <a:rPr lang="en-US" sz="6200" b="1" dirty="0"/>
              <a:t> </a:t>
            </a:r>
            <a:r>
              <a:rPr lang="en-US" sz="6200" dirty="0"/>
              <a:t>are transfers (either regular or one-off) corresponding to the amount of money households need to cover, fully or partially, a set of basic and/or recovery needs. Multipurpose cash transfers are by definition unrestricted.</a:t>
            </a:r>
            <a:endParaRPr lang="en-US" sz="6200" dirty="0">
              <a:ea typeface="Calibri" panose="020F0502020204030204" pitchFamily="34" charset="0"/>
              <a:cs typeface="Calibri" panose="020F0502020204030204" pitchFamily="34" charset="0"/>
            </a:endParaRPr>
          </a:p>
        </p:txBody>
      </p:sp>
      <p:sp>
        <p:nvSpPr>
          <p:cNvPr id="2" name="TextBox 1"/>
          <p:cNvSpPr txBox="1"/>
          <p:nvPr/>
        </p:nvSpPr>
        <p:spPr>
          <a:xfrm>
            <a:off x="2848493" y="2103556"/>
            <a:ext cx="1572883" cy="338554"/>
          </a:xfrm>
          <a:prstGeom prst="rect">
            <a:avLst/>
          </a:prstGeom>
          <a:solidFill>
            <a:schemeClr val="bg1"/>
          </a:solidFill>
        </p:spPr>
        <p:txBody>
          <a:bodyPr wrap="square" rtlCol="0">
            <a:spAutoFit/>
          </a:bodyPr>
          <a:lstStyle/>
          <a:p>
            <a:pPr algn="ctr"/>
            <a:r>
              <a:rPr lang="en-US" sz="1600" b="1" dirty="0">
                <a:solidFill>
                  <a:srgbClr val="338DCD"/>
                </a:solidFill>
              </a:rPr>
              <a:t>DEFINITIONS</a:t>
            </a:r>
          </a:p>
        </p:txBody>
      </p:sp>
      <p:sp>
        <p:nvSpPr>
          <p:cNvPr id="5" name="TextBox 4"/>
          <p:cNvSpPr txBox="1"/>
          <p:nvPr/>
        </p:nvSpPr>
        <p:spPr>
          <a:xfrm>
            <a:off x="4157364" y="6380730"/>
            <a:ext cx="2605743" cy="276999"/>
          </a:xfrm>
          <a:prstGeom prst="rect">
            <a:avLst/>
          </a:prstGeom>
          <a:noFill/>
        </p:spPr>
        <p:txBody>
          <a:bodyPr wrap="square" rtlCol="0">
            <a:spAutoFit/>
          </a:bodyPr>
          <a:lstStyle/>
          <a:p>
            <a:pPr algn="r"/>
            <a:r>
              <a:rPr lang="en-US" sz="1100" dirty="0">
                <a:solidFill>
                  <a:srgbClr val="338DCD"/>
                </a:solidFill>
              </a:rPr>
              <a:t> </a:t>
            </a:r>
            <a:r>
              <a:rPr lang="en-US" sz="1200" dirty="0">
                <a:solidFill>
                  <a:srgbClr val="338DCD"/>
                </a:solidFill>
              </a:rPr>
              <a:t>Source: Cash Learning Partnership</a:t>
            </a:r>
          </a:p>
        </p:txBody>
      </p:sp>
    </p:spTree>
    <p:extLst>
      <p:ext uri="{BB962C8B-B14F-4D97-AF65-F5344CB8AC3E}">
        <p14:creationId xmlns:p14="http://schemas.microsoft.com/office/powerpoint/2010/main" val="289417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INTRODUCTION</a:t>
            </a:r>
            <a:endParaRPr lang="en-US" sz="3600" dirty="0"/>
          </a:p>
        </p:txBody>
      </p:sp>
      <p:sp>
        <p:nvSpPr>
          <p:cNvPr id="3" name="Content Placeholder 2"/>
          <p:cNvSpPr>
            <a:spLocks noGrp="1"/>
          </p:cNvSpPr>
          <p:nvPr>
            <p:ph idx="1"/>
          </p:nvPr>
        </p:nvSpPr>
        <p:spPr/>
        <p:txBody>
          <a:bodyPr/>
          <a:lstStyle/>
          <a:p>
            <a:r>
              <a:rPr lang="en-US" dirty="0"/>
              <a:t>What is the Financial Tracking System ?</a:t>
            </a:r>
          </a:p>
          <a:p>
            <a:r>
              <a:rPr lang="en-US" dirty="0"/>
              <a:t>Who reports to the FTS ?</a:t>
            </a:r>
          </a:p>
          <a:p>
            <a:r>
              <a:rPr lang="en-US" dirty="0"/>
              <a:t>How does the FTS work ?</a:t>
            </a:r>
          </a:p>
          <a:p>
            <a:r>
              <a:rPr lang="en-US" dirty="0"/>
              <a:t>What does the FTS do with the data ?</a:t>
            </a:r>
          </a:p>
          <a:p>
            <a:r>
              <a:rPr lang="en-US" dirty="0"/>
              <a:t>Why report contributions to the FTS ?</a:t>
            </a:r>
          </a:p>
          <a:p>
            <a:r>
              <a:rPr lang="en-US" dirty="0"/>
              <a:t>How to report contributions to the FTS ?</a:t>
            </a:r>
          </a:p>
          <a:p>
            <a:endParaRPr lang="en-US" dirty="0"/>
          </a:p>
        </p:txBody>
      </p:sp>
      <p:pic>
        <p:nvPicPr>
          <p:cNvPr id="9220" name="Picture 4" descr="https://fts.unocha.org/sites/all/themes/custom/fts_public_v2/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21917" y="2385854"/>
            <a:ext cx="3331883" cy="153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9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Project Details</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rmAutofit/>
          </a:bodyPr>
          <a:lstStyle/>
          <a:p>
            <a:pPr>
              <a:spcBef>
                <a:spcPts val="0"/>
              </a:spcBef>
            </a:pPr>
            <a:r>
              <a:rPr lang="en-GB" sz="1700" b="1" dirty="0"/>
              <a:t>UN-EARMARKED OR CORE-FUNDING ?</a:t>
            </a:r>
            <a:endParaRPr lang="en-US" sz="1700" dirty="0"/>
          </a:p>
          <a:p>
            <a:pPr>
              <a:spcBef>
                <a:spcPts val="0"/>
              </a:spcBef>
            </a:pPr>
            <a:r>
              <a:rPr lang="en-GB" sz="1700" i="1" dirty="0"/>
              <a:t>Select “Yes” from the drop-down list if the contribution is a un-earmarked funding allocation (core-funding). Select “Don’t know” if you are unsure.</a:t>
            </a:r>
            <a:endParaRPr lang="en-US" sz="1700" i="1" dirty="0"/>
          </a:p>
          <a:p>
            <a:pPr>
              <a:spcBef>
                <a:spcPts val="0"/>
              </a:spcBef>
            </a:pPr>
            <a:endParaRPr lang="en-GB" sz="1700" i="1" dirty="0"/>
          </a:p>
          <a:p>
            <a:pPr>
              <a:spcBef>
                <a:spcPts val="0"/>
              </a:spcBef>
            </a:pPr>
            <a:r>
              <a:rPr lang="en-GB" sz="1700" b="1" dirty="0"/>
              <a:t>PASS-THROUGH FUNDING ?</a:t>
            </a:r>
            <a:endParaRPr lang="en-GB" sz="1700" i="1" dirty="0"/>
          </a:p>
          <a:p>
            <a:pPr>
              <a:spcBef>
                <a:spcPts val="0"/>
              </a:spcBef>
            </a:pPr>
            <a:r>
              <a:rPr lang="en-US" sz="1700" i="1" dirty="0"/>
              <a:t>Pass-through funding refers to downstream funding allocations (e.g. Donor to UN Agency to NGO, Donor to International NGO to Local NGO, etc.).  You can use this field to report pass-through funding received and pass-through funding allocated</a:t>
            </a:r>
            <a:r>
              <a:rPr lang="en-GB" sz="1700" i="1" dirty="0"/>
              <a:t>. Enter “Don’t Know” if you are not sure.</a:t>
            </a:r>
            <a:endParaRPr lang="en-US" sz="1700" i="1" dirty="0"/>
          </a:p>
          <a:p>
            <a:pPr>
              <a:lnSpc>
                <a:spcPct val="107000"/>
              </a:lnSpc>
              <a:spcBef>
                <a:spcPts val="0"/>
              </a:spcBef>
            </a:pPr>
            <a:endParaRPr lang="en-GB" sz="1700" b="1" dirty="0">
              <a:ea typeface="Calibri" panose="020F0502020204030204" pitchFamily="34" charset="0"/>
              <a:cs typeface="Calibri" panose="020F0502020204030204" pitchFamily="34" charset="0"/>
            </a:endParaRPr>
          </a:p>
          <a:p>
            <a:pPr>
              <a:spcBef>
                <a:spcPts val="0"/>
              </a:spcBef>
            </a:pPr>
            <a:r>
              <a:rPr lang="en-GB" sz="1700" b="1" dirty="0"/>
              <a:t>IF PASS-THROUGH FUNDING, SPECIFY THE ORIGINAL DONOR</a:t>
            </a:r>
            <a:endParaRPr lang="en-GB" sz="1700" b="1" i="1" dirty="0"/>
          </a:p>
          <a:p>
            <a:pPr>
              <a:spcBef>
                <a:spcPts val="0"/>
              </a:spcBef>
            </a:pPr>
            <a:r>
              <a:rPr lang="en-US" sz="1700" i="1" dirty="0"/>
              <a:t>If reporting pass-through funding, specify the original donor of the contribution.</a:t>
            </a:r>
            <a:endParaRPr lang="en-GB" sz="1700" b="1" dirty="0">
              <a:ea typeface="Calibri" panose="020F0502020204030204" pitchFamily="34" charset="0"/>
              <a:cs typeface="Calibri" panose="020F0502020204030204" pitchFamily="34" charset="0"/>
            </a:endParaRPr>
          </a:p>
          <a:p>
            <a:pPr>
              <a:lnSpc>
                <a:spcPct val="107000"/>
              </a:lnSpc>
              <a:spcBef>
                <a:spcPts val="0"/>
              </a:spcBef>
            </a:pPr>
            <a:endParaRPr lang="en-GB" sz="17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019365" y="1"/>
            <a:ext cx="5172635" cy="6858000"/>
          </a:xfrm>
          <a:prstGeom prst="rect">
            <a:avLst/>
          </a:prstGeom>
        </p:spPr>
      </p:pic>
      <p:sp>
        <p:nvSpPr>
          <p:cNvPr id="7" name="Rounded Rectangle 6"/>
          <p:cNvSpPr/>
          <p:nvPr/>
        </p:nvSpPr>
        <p:spPr>
          <a:xfrm>
            <a:off x="8574657" y="1102889"/>
            <a:ext cx="3165894"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191809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GB" b="1" dirty="0">
                <a:solidFill>
                  <a:srgbClr val="CE510D"/>
                </a:solidFill>
                <a:latin typeface="Calibri" panose="020F0502020204030204" pitchFamily="34" charset="0"/>
                <a:ea typeface="Calibri" panose="020F0502020204030204" pitchFamily="34" charset="0"/>
                <a:cs typeface="Calibri" panose="020F0502020204030204" pitchFamily="34" charset="0"/>
              </a:rPr>
              <a:t>Additional Funding Information</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rmAutofit fontScale="92500"/>
          </a:bodyPr>
          <a:lstStyle/>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MULTIYEAR FUNDING ?</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GB" sz="1800" i="1" dirty="0">
                <a:latin typeface="Calibri" panose="020F0502020204030204" pitchFamily="34" charset="0"/>
                <a:ea typeface="Calibri" panose="020F0502020204030204" pitchFamily="34" charset="0"/>
                <a:cs typeface="Calibri" panose="020F0502020204030204" pitchFamily="34" charset="0"/>
              </a:rPr>
              <a:t>Enter “Yes” if it is a multiyear funding that supports a project more than 12 months in duration and comprises multiple funding allocations. </a:t>
            </a:r>
            <a:r>
              <a:rPr lang="en-US" sz="1800" i="1" dirty="0">
                <a:latin typeface="Calibri" panose="020F0502020204030204" pitchFamily="34" charset="0"/>
                <a:ea typeface="Calibri" panose="020F0502020204030204" pitchFamily="34" charset="0"/>
                <a:cs typeface="Calibri" panose="020F0502020204030204" pitchFamily="34" charset="0"/>
              </a:rPr>
              <a:t>Is all of the funding coming from one budget year, or is the funding coming from separate/multiple budget years ?</a:t>
            </a:r>
            <a:endParaRPr lang="en-US" sz="2400" i="1"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IF MULTIYEAR, SPECIFY THE AMOUNT OF FUNDING PER YEAR, AS WELL AS DONOR ALLOCATION/BUDGET YEAR</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1800" i="1" dirty="0">
                <a:latin typeface="Calibri" panose="020F0502020204030204" pitchFamily="34" charset="0"/>
                <a:ea typeface="Calibri" panose="020F0502020204030204" pitchFamily="34" charset="0"/>
                <a:cs typeface="Calibri" panose="020F0502020204030204" pitchFamily="34" charset="0"/>
              </a:rPr>
              <a:t>If it is a multiyear funding that supports a project more than 12 months in duration and comprises multiple funding allocations</a:t>
            </a:r>
            <a:r>
              <a:rPr lang="en-GB" sz="1800" i="1" dirty="0">
                <a:latin typeface="Calibri" panose="020F0502020204030204" pitchFamily="34" charset="0"/>
                <a:ea typeface="Calibri" panose="020F0502020204030204" pitchFamily="34" charset="0"/>
                <a:cs typeface="Calibri" panose="020F0502020204030204" pitchFamily="34" charset="0"/>
              </a:rPr>
              <a:t>, </a:t>
            </a:r>
            <a:r>
              <a:rPr lang="en-US" sz="1800" i="1" dirty="0">
                <a:latin typeface="Calibri" panose="020F0502020204030204" pitchFamily="34" charset="0"/>
                <a:ea typeface="Calibri" panose="020F0502020204030204" pitchFamily="34" charset="0"/>
                <a:cs typeface="Calibri" panose="020F0502020204030204" pitchFamily="34" charset="0"/>
              </a:rPr>
              <a:t>enter the years </a:t>
            </a:r>
            <a:r>
              <a:rPr lang="en-GB" sz="1800" i="1" dirty="0">
                <a:latin typeface="Calibri" panose="020F0502020204030204" pitchFamily="34" charset="0"/>
                <a:ea typeface="Calibri" panose="020F0502020204030204" pitchFamily="34" charset="0"/>
                <a:cs typeface="Calibri" panose="020F0502020204030204" pitchFamily="34" charset="0"/>
              </a:rPr>
              <a:t>the donor plans to allocate funding from and enter the amount for each year.</a:t>
            </a:r>
            <a:endParaRPr lang="en-GB" sz="18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GB" sz="1800" b="1" dirty="0">
                <a:latin typeface="Calibri" panose="020F0502020204030204" pitchFamily="34" charset="0"/>
                <a:ea typeface="Calibri" panose="020F0502020204030204" pitchFamily="34" charset="0"/>
                <a:cs typeface="Calibri" panose="020F0502020204030204" pitchFamily="34" charset="0"/>
              </a:rPr>
              <a:t>DATE REPORTED (DD/MM/YYYY)</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GB" sz="1800" i="1" dirty="0">
                <a:latin typeface="Calibri" panose="020F0502020204030204" pitchFamily="34" charset="0"/>
                <a:ea typeface="Calibri" panose="020F0502020204030204" pitchFamily="34" charset="0"/>
                <a:cs typeface="Calibri" panose="020F0502020204030204" pitchFamily="34" charset="0"/>
              </a:rPr>
              <a:t>Enter the date on which the source organisation pledged/committed/paid the contribution to the destination organisation.</a:t>
            </a:r>
          </a:p>
          <a:p>
            <a:pPr>
              <a:lnSpc>
                <a:spcPct val="107000"/>
              </a:lnSpc>
              <a:spcBef>
                <a:spcPts val="0"/>
              </a:spcBef>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endParaRPr lang="en-GB" sz="18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019365" y="1"/>
            <a:ext cx="5172635" cy="6858000"/>
          </a:xfrm>
          <a:prstGeom prst="rect">
            <a:avLst/>
          </a:prstGeom>
        </p:spPr>
      </p:pic>
      <p:sp>
        <p:nvSpPr>
          <p:cNvPr id="7" name="Rounded Rectangle 6"/>
          <p:cNvSpPr/>
          <p:nvPr/>
        </p:nvSpPr>
        <p:spPr>
          <a:xfrm>
            <a:off x="7875917" y="1102889"/>
            <a:ext cx="3795623"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102140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19365" y="1"/>
            <a:ext cx="5172635" cy="6858000"/>
          </a:xfrm>
          <a:prstGeom prst="rect">
            <a:avLst/>
          </a:prstGeom>
        </p:spPr>
      </p:pic>
      <p:sp>
        <p:nvSpPr>
          <p:cNvPr id="9" name="Title 3"/>
          <p:cNvSpPr>
            <a:spLocks noGrp="1"/>
          </p:cNvSpPr>
          <p:nvPr>
            <p:ph type="title"/>
          </p:nvPr>
        </p:nvSpPr>
        <p:spPr>
          <a:xfrm>
            <a:off x="434715" y="457200"/>
            <a:ext cx="6190937" cy="776377"/>
          </a:xfrm>
        </p:spPr>
        <p:txBody>
          <a:bodyPr>
            <a:normAutofit fontScale="90000"/>
          </a:bodyPr>
          <a:lstStyle/>
          <a:p>
            <a:pPr marL="0" marR="0">
              <a:lnSpc>
                <a:spcPct val="107000"/>
              </a:lnSpc>
              <a:spcBef>
                <a:spcPts val="0"/>
              </a:spcBef>
              <a:spcAft>
                <a:spcPts val="800"/>
              </a:spcAft>
            </a:pPr>
            <a:r>
              <a:rPr lang="en-US" b="1" dirty="0">
                <a:solidFill>
                  <a:srgbClr val="CE510D"/>
                </a:solidFill>
                <a:latin typeface="Calibri" panose="020F0502020204030204" pitchFamily="34" charset="0"/>
                <a:ea typeface="Calibri" panose="020F0502020204030204" pitchFamily="34" charset="0"/>
                <a:cs typeface="Calibri" panose="020F0502020204030204" pitchFamily="34" charset="0"/>
              </a:rPr>
              <a:t>Contact Details</a:t>
            </a:r>
            <a:br>
              <a:rPr lang="en-US" b="1" dirty="0">
                <a:solidFill>
                  <a:srgbClr val="CE510D"/>
                </a:solidFill>
                <a:latin typeface="Calibri" panose="020F0502020204030204" pitchFamily="34" charset="0"/>
                <a:ea typeface="Calibri" panose="020F0502020204030204" pitchFamily="34" charset="0"/>
                <a:cs typeface="Calibri" panose="020F0502020204030204" pitchFamily="34" charset="0"/>
              </a:rPr>
            </a:br>
            <a:r>
              <a:rPr lang="en-US" sz="2200" b="1" dirty="0">
                <a:solidFill>
                  <a:srgbClr val="CE510D"/>
                </a:solidFill>
                <a:latin typeface="Calibri" panose="020F0502020204030204" pitchFamily="34" charset="0"/>
                <a:ea typeface="Calibri" panose="020F0502020204030204" pitchFamily="34" charset="0"/>
                <a:cs typeface="Calibri" panose="020F0502020204030204" pitchFamily="34" charset="0"/>
              </a:rPr>
              <a:t>(for FTS internal use only)</a:t>
            </a:r>
            <a:endParaRPr lang="en-US" dirty="0">
              <a:solidFill>
                <a:srgbClr val="CE510D"/>
              </a:solidFill>
            </a:endParaRPr>
          </a:p>
        </p:txBody>
      </p:sp>
      <p:sp>
        <p:nvSpPr>
          <p:cNvPr id="10" name="Text Placeholder 7"/>
          <p:cNvSpPr>
            <a:spLocks noGrp="1"/>
          </p:cNvSpPr>
          <p:nvPr>
            <p:ph type="body" sz="half" idx="2"/>
          </p:nvPr>
        </p:nvSpPr>
        <p:spPr>
          <a:xfrm>
            <a:off x="434715" y="1588957"/>
            <a:ext cx="6190937" cy="5036695"/>
          </a:xfrm>
        </p:spPr>
        <p:txBody>
          <a:bodyPr>
            <a:normAutofit/>
          </a:bodyPr>
          <a:lstStyle/>
          <a:p>
            <a:pPr>
              <a:spcBef>
                <a:spcPts val="0"/>
              </a:spcBef>
            </a:pPr>
            <a:r>
              <a:rPr lang="en-GB" sz="1700" b="1" dirty="0"/>
              <a:t>REPORTED BY</a:t>
            </a:r>
            <a:endParaRPr lang="en-US" sz="1700" dirty="0">
              <a:solidFill>
                <a:srgbClr val="CE510D"/>
              </a:solidFill>
            </a:endParaRPr>
          </a:p>
          <a:p>
            <a:pPr>
              <a:spcBef>
                <a:spcPts val="0"/>
              </a:spcBef>
            </a:pPr>
            <a:r>
              <a:rPr lang="en-GB" sz="1700" i="1" dirty="0"/>
              <a:t>Enter your full name and email address. This information is for internal use by FTS only, and will not be published.</a:t>
            </a:r>
          </a:p>
          <a:p>
            <a:pPr>
              <a:spcBef>
                <a:spcPts val="0"/>
              </a:spcBef>
            </a:pPr>
            <a:endParaRPr lang="en-US" sz="1700" i="1" dirty="0"/>
          </a:p>
        </p:txBody>
      </p:sp>
      <p:sp>
        <p:nvSpPr>
          <p:cNvPr id="11" name="Rounded Rectangle 10"/>
          <p:cNvSpPr/>
          <p:nvPr/>
        </p:nvSpPr>
        <p:spPr>
          <a:xfrm>
            <a:off x="9609826" y="1102889"/>
            <a:ext cx="1328468" cy="3404747"/>
          </a:xfrm>
          <a:prstGeom prst="roundRect">
            <a:avLst/>
          </a:prstGeom>
          <a:solidFill>
            <a:srgbClr val="CE510D">
              <a:alpha val="10196"/>
            </a:srgbClr>
          </a:solidFill>
          <a:ln w="25400">
            <a:solidFill>
              <a:srgbClr val="CE5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E510D"/>
              </a:solidFill>
            </a:endParaRPr>
          </a:p>
        </p:txBody>
      </p:sp>
    </p:spTree>
    <p:extLst>
      <p:ext uri="{BB962C8B-B14F-4D97-AF65-F5344CB8AC3E}">
        <p14:creationId xmlns:p14="http://schemas.microsoft.com/office/powerpoint/2010/main" val="13472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715" y="457200"/>
            <a:ext cx="6190937" cy="569343"/>
          </a:xfrm>
        </p:spPr>
        <p:txBody>
          <a:bodyPr>
            <a:normAutofit fontScale="90000"/>
          </a:bodyPr>
          <a:lstStyle/>
          <a:p>
            <a:pPr marL="0" marR="0">
              <a:lnSpc>
                <a:spcPct val="107000"/>
              </a:lnSpc>
              <a:spcBef>
                <a:spcPts val="0"/>
              </a:spcBef>
              <a:spcAft>
                <a:spcPts val="800"/>
              </a:spcAft>
            </a:pPr>
            <a:r>
              <a:rPr lang="en-US" b="1" dirty="0">
                <a:solidFill>
                  <a:srgbClr val="CE510D"/>
                </a:solidFill>
                <a:latin typeface="Calibri" panose="020F0502020204030204" pitchFamily="34" charset="0"/>
                <a:ea typeface="Calibri" panose="020F0502020204030204" pitchFamily="34" charset="0"/>
                <a:cs typeface="Calibri" panose="020F0502020204030204" pitchFamily="34" charset="0"/>
              </a:rPr>
              <a:t>Submit the information</a:t>
            </a:r>
            <a:endParaRPr lang="en-US" dirty="0">
              <a:solidFill>
                <a:srgbClr val="CE510D"/>
              </a:solidFill>
            </a:endParaRPr>
          </a:p>
        </p:txBody>
      </p:sp>
      <p:sp>
        <p:nvSpPr>
          <p:cNvPr id="8" name="Text Placeholder 7"/>
          <p:cNvSpPr>
            <a:spLocks noGrp="1"/>
          </p:cNvSpPr>
          <p:nvPr>
            <p:ph type="body" sz="half" idx="2"/>
          </p:nvPr>
        </p:nvSpPr>
        <p:spPr>
          <a:xfrm>
            <a:off x="434715" y="1588957"/>
            <a:ext cx="6190937" cy="5036695"/>
          </a:xfrm>
        </p:spPr>
        <p:txBody>
          <a:bodyPr>
            <a:normAutofit/>
          </a:bodyPr>
          <a:lstStyle/>
          <a:p>
            <a:r>
              <a:rPr lang="en-GB" sz="1900" i="1" dirty="0"/>
              <a:t>To submit the Excel sheet to FTS, please send by email to </a:t>
            </a:r>
            <a:r>
              <a:rPr lang="en-GB" sz="1900" i="1" dirty="0">
                <a:hlinkClick r:id="rId2"/>
              </a:rPr>
              <a:t>fts@un.org</a:t>
            </a:r>
            <a:r>
              <a:rPr lang="en-GB" sz="1900" i="1" dirty="0"/>
              <a:t>.</a:t>
            </a:r>
          </a:p>
          <a:p>
            <a:endParaRPr lang="en-GB" sz="1900" i="1" dirty="0"/>
          </a:p>
          <a:p>
            <a:r>
              <a:rPr lang="en-GB" sz="1900" i="1" dirty="0"/>
              <a:t>Please update regularly the information submitted to FTS.</a:t>
            </a:r>
            <a:endParaRPr lang="en-US" sz="1900" dirty="0"/>
          </a:p>
        </p:txBody>
      </p:sp>
      <p:pic>
        <p:nvPicPr>
          <p:cNvPr id="3" name="Picture 2"/>
          <p:cNvPicPr>
            <a:picLocks noChangeAspect="1"/>
          </p:cNvPicPr>
          <p:nvPr/>
        </p:nvPicPr>
        <p:blipFill>
          <a:blip r:embed="rId3"/>
          <a:stretch>
            <a:fillRect/>
          </a:stretch>
        </p:blipFill>
        <p:spPr>
          <a:xfrm>
            <a:off x="7005806" y="0"/>
            <a:ext cx="5186194" cy="6858000"/>
          </a:xfrm>
          <a:prstGeom prst="rect">
            <a:avLst/>
          </a:prstGeom>
        </p:spPr>
      </p:pic>
    </p:spTree>
    <p:extLst>
      <p:ext uri="{BB962C8B-B14F-4D97-AF65-F5344CB8AC3E}">
        <p14:creationId xmlns:p14="http://schemas.microsoft.com/office/powerpoint/2010/main" val="126587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180" y="1164134"/>
            <a:ext cx="10186736" cy="5539978"/>
          </a:xfrm>
          <a:prstGeom prst="rect">
            <a:avLst/>
          </a:prstGeom>
        </p:spPr>
        <p:txBody>
          <a:bodyPr wrap="square">
            <a:spAutoFit/>
          </a:bodyPr>
          <a:lstStyle/>
          <a:p>
            <a:r>
              <a:rPr lang="en-US" sz="2800" b="1" dirty="0">
                <a:solidFill>
                  <a:srgbClr val="CE510D"/>
                </a:solidFill>
                <a:latin typeface="Calibri" panose="020F0502020204030204" pitchFamily="34" charset="0"/>
                <a:ea typeface="Calibri" panose="020F0502020204030204" pitchFamily="34" charset="0"/>
                <a:cs typeface="Calibri" panose="020F0502020204030204" pitchFamily="34" charset="0"/>
              </a:rPr>
              <a:t>Please contact OCHA focal points from the relevant hub by email if you require support to report contributions to FTS:</a:t>
            </a:r>
          </a:p>
          <a:p>
            <a:endParaRPr lang="en-US" sz="2800" dirty="0"/>
          </a:p>
          <a:p>
            <a:pPr lvl="1"/>
            <a:r>
              <a:rPr lang="en-US" sz="2700" b="1"/>
              <a:t>Syria Hub</a:t>
            </a:r>
            <a:endParaRPr lang="en-US" sz="2700" b="1" dirty="0"/>
          </a:p>
          <a:p>
            <a:pPr marL="1371600" lvl="2" indent="-457200">
              <a:buFont typeface="Arial" panose="020B0604020202020204" pitchFamily="34" charset="0"/>
              <a:buChar char="•"/>
            </a:pPr>
            <a:r>
              <a:rPr lang="en-US" sz="2700" dirty="0"/>
              <a:t>Rima Ali: </a:t>
            </a:r>
            <a:r>
              <a:rPr lang="en-US" sz="2700" dirty="0">
                <a:hlinkClick r:id="rId2"/>
              </a:rPr>
              <a:t>ali37@un.org</a:t>
            </a:r>
            <a:r>
              <a:rPr lang="en-US" sz="2700" dirty="0"/>
              <a:t> </a:t>
            </a:r>
          </a:p>
          <a:p>
            <a:pPr marL="1371600" lvl="2" indent="-457200">
              <a:buFont typeface="Arial" panose="020B0604020202020204" pitchFamily="34" charset="0"/>
              <a:buChar char="•"/>
            </a:pPr>
            <a:r>
              <a:rPr lang="en-US" sz="2700" dirty="0"/>
              <a:t>Mona </a:t>
            </a:r>
            <a:r>
              <a:rPr lang="en-US" sz="2700" dirty="0" err="1"/>
              <a:t>Aldib</a:t>
            </a:r>
            <a:r>
              <a:rPr lang="en-US" sz="2700" dirty="0"/>
              <a:t>: </a:t>
            </a:r>
            <a:r>
              <a:rPr lang="en-US" sz="2700" dirty="0">
                <a:hlinkClick r:id="rId3"/>
              </a:rPr>
              <a:t>aldib@un.org</a:t>
            </a:r>
            <a:r>
              <a:rPr lang="en-US" sz="2700" dirty="0"/>
              <a:t> </a:t>
            </a:r>
          </a:p>
          <a:p>
            <a:pPr lvl="1"/>
            <a:endParaRPr lang="en-US" sz="2700" dirty="0"/>
          </a:p>
          <a:p>
            <a:pPr lvl="1"/>
            <a:r>
              <a:rPr lang="en-US" sz="2700" b="1" dirty="0"/>
              <a:t>Turkey Hub</a:t>
            </a:r>
          </a:p>
          <a:p>
            <a:pPr marL="1371600" lvl="2" indent="-457200">
              <a:buFont typeface="Arial" panose="020B0604020202020204" pitchFamily="34" charset="0"/>
              <a:buChar char="•"/>
            </a:pPr>
            <a:r>
              <a:rPr lang="en-US" sz="2700" dirty="0"/>
              <a:t>Tamara Hallaq: </a:t>
            </a:r>
            <a:r>
              <a:rPr lang="en-US" sz="2700" dirty="0">
                <a:hlinkClick r:id="rId4"/>
              </a:rPr>
              <a:t>hallaq@un.org</a:t>
            </a:r>
            <a:r>
              <a:rPr lang="en-US" sz="2700" dirty="0"/>
              <a:t> </a:t>
            </a:r>
          </a:p>
          <a:p>
            <a:pPr marL="1371600" lvl="2" indent="-457200">
              <a:buFont typeface="Arial" panose="020B0604020202020204" pitchFamily="34" charset="0"/>
              <a:buChar char="•"/>
            </a:pPr>
            <a:r>
              <a:rPr lang="en-US" sz="2700" dirty="0"/>
              <a:t>Rawad El Zir: </a:t>
            </a:r>
            <a:r>
              <a:rPr lang="en-US" sz="2700" dirty="0">
                <a:hlinkClick r:id="rId5"/>
              </a:rPr>
              <a:t>elzir@un.org</a:t>
            </a:r>
            <a:r>
              <a:rPr lang="en-US" sz="2700" dirty="0"/>
              <a:t> </a:t>
            </a:r>
          </a:p>
          <a:p>
            <a:pPr lvl="1"/>
            <a:endParaRPr lang="en-US" sz="2700" dirty="0"/>
          </a:p>
          <a:p>
            <a:pPr lvl="1"/>
            <a:r>
              <a:rPr lang="en-US" sz="2700" b="1" dirty="0"/>
              <a:t>Jordan Hub</a:t>
            </a:r>
          </a:p>
          <a:p>
            <a:pPr marL="1371600" lvl="2" indent="-457200">
              <a:buFont typeface="Arial" panose="020B0604020202020204" pitchFamily="34" charset="0"/>
              <a:buChar char="•"/>
            </a:pPr>
            <a:r>
              <a:rPr lang="en-US" sz="2700" dirty="0" err="1"/>
              <a:t>Zein</a:t>
            </a:r>
            <a:r>
              <a:rPr lang="en-US" sz="2700" dirty="0"/>
              <a:t> al-</a:t>
            </a:r>
            <a:r>
              <a:rPr lang="en-US" sz="2700" dirty="0" err="1"/>
              <a:t>Tayyeb</a:t>
            </a:r>
            <a:r>
              <a:rPr lang="en-US" sz="2700" dirty="0"/>
              <a:t>: </a:t>
            </a:r>
            <a:r>
              <a:rPr lang="en-US" sz="2700" dirty="0">
                <a:hlinkClick r:id="rId6"/>
              </a:rPr>
              <a:t>tayyeb@un.org</a:t>
            </a:r>
            <a:r>
              <a:rPr lang="en-US" sz="2700" dirty="0"/>
              <a:t> </a:t>
            </a:r>
          </a:p>
        </p:txBody>
      </p:sp>
      <p:sp>
        <p:nvSpPr>
          <p:cNvPr id="3" name="Rectangle 2"/>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t>OCHA FOCAL POINTS FOR FTS</a:t>
            </a:r>
          </a:p>
        </p:txBody>
      </p:sp>
    </p:spTree>
    <p:extLst>
      <p:ext uri="{BB962C8B-B14F-4D97-AF65-F5344CB8AC3E}">
        <p14:creationId xmlns:p14="http://schemas.microsoft.com/office/powerpoint/2010/main" val="128977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598" y="1812133"/>
            <a:ext cx="9806799" cy="1692771"/>
          </a:xfrm>
          <a:prstGeom prst="rect">
            <a:avLst/>
          </a:prstGeom>
        </p:spPr>
        <p:txBody>
          <a:bodyPr wrap="square">
            <a:spAutoFit/>
          </a:bodyPr>
          <a:lstStyle/>
          <a:p>
            <a:pPr algn="ctr"/>
            <a:r>
              <a:rPr lang="en-GB" sz="2800" dirty="0"/>
              <a:t>The FTS team is fully open to help and support stakeholders to ensure a smooth reporting process.</a:t>
            </a:r>
          </a:p>
          <a:p>
            <a:pPr algn="ctr"/>
            <a:endParaRPr lang="en-GB" sz="2000" dirty="0"/>
          </a:p>
          <a:p>
            <a:pPr algn="ctr">
              <a:spcAft>
                <a:spcPts val="1200"/>
              </a:spcAft>
            </a:pPr>
            <a:r>
              <a:rPr lang="en-GB" sz="2800" dirty="0"/>
              <a:t>Please contact FTS by email if you have any questions: </a:t>
            </a:r>
            <a:r>
              <a:rPr lang="en-GB" sz="2800" dirty="0">
                <a:hlinkClick r:id="rId2"/>
              </a:rPr>
              <a:t>fts@un.org</a:t>
            </a:r>
            <a:endParaRPr lang="en-GB" sz="2800" dirty="0"/>
          </a:p>
        </p:txBody>
      </p:sp>
      <p:sp>
        <p:nvSpPr>
          <p:cNvPr id="3" name="Rectangle 2"/>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r>
              <a:rPr lang="en-US" sz="3600" b="1" dirty="0">
                <a:solidFill>
                  <a:schemeClr val="bg1"/>
                </a:solidFill>
              </a:rPr>
              <a:t>THANK YOU</a:t>
            </a:r>
            <a:endParaRPr lang="en-US" sz="3600" dirty="0"/>
          </a:p>
        </p:txBody>
      </p:sp>
      <p:pic>
        <p:nvPicPr>
          <p:cNvPr id="4" name="Picture 4" descr="https://fts.unocha.org/sites/all/themes/custom/fts_public_v2/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4199" y="5185573"/>
            <a:ext cx="2723595" cy="12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6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8DCD"/>
        </a:solidFill>
        <a:effectLst/>
      </p:bgPr>
    </p:bg>
    <p:spTree>
      <p:nvGrpSpPr>
        <p:cNvPr id="1" name=""/>
        <p:cNvGrpSpPr/>
        <p:nvPr/>
      </p:nvGrpSpPr>
      <p:grpSpPr>
        <a:xfrm>
          <a:off x="0" y="0"/>
          <a:ext cx="0" cy="0"/>
          <a:chOff x="0" y="0"/>
          <a:chExt cx="0" cy="0"/>
        </a:xfrm>
      </p:grpSpPr>
      <p:pic>
        <p:nvPicPr>
          <p:cNvPr id="3" name="Picture 2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4048" y="1684999"/>
            <a:ext cx="6119037" cy="37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7256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a:xfrm>
            <a:off x="774700" y="2708693"/>
            <a:ext cx="5181600" cy="3964621"/>
          </a:xfrm>
        </p:spPr>
        <p:txBody>
          <a:bodyPr>
            <a:normAutofit/>
          </a:bodyPr>
          <a:lstStyle/>
          <a:p>
            <a:pPr marL="0" indent="0">
              <a:buNone/>
            </a:pPr>
            <a:r>
              <a:rPr lang="en-GB" dirty="0"/>
              <a:t>The Financial Tracking System (FTS) aims to present a complete picture of all international humanitarian funding flows.</a:t>
            </a:r>
          </a:p>
          <a:p>
            <a:pPr marL="0" indent="0">
              <a:buNone/>
            </a:pPr>
            <a:r>
              <a:rPr lang="en-GB" dirty="0"/>
              <a:t>It is managed by the UN Office for the Coordination of Humanitarian Affairs (OCHA).</a:t>
            </a:r>
          </a:p>
        </p:txBody>
      </p:sp>
      <p:pic>
        <p:nvPicPr>
          <p:cNvPr id="1026" name="Picture 2" descr="https://fts.unocha.org/sites/default/files/styles/panopoly_image_original/public/fts_fact_sheet_0.png?itok=KEEMN1-g"/>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7097591" y="2587638"/>
            <a:ext cx="3879259" cy="4085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WHAT IS THE FINANCIAL TRACKING SYSTEM ?</a:t>
            </a:r>
            <a:endParaRPr lang="en-US" sz="3600" dirty="0"/>
          </a:p>
        </p:txBody>
      </p:sp>
      <p:sp>
        <p:nvSpPr>
          <p:cNvPr id="2" name="TextBox 1"/>
          <p:cNvSpPr txBox="1"/>
          <p:nvPr/>
        </p:nvSpPr>
        <p:spPr>
          <a:xfrm>
            <a:off x="-139700" y="1215675"/>
            <a:ext cx="12192000" cy="954107"/>
          </a:xfrm>
          <a:prstGeom prst="rect">
            <a:avLst/>
          </a:prstGeom>
          <a:noFill/>
        </p:spPr>
        <p:txBody>
          <a:bodyPr wrap="square" rtlCol="0">
            <a:spAutoFit/>
          </a:bodyPr>
          <a:lstStyle/>
          <a:p>
            <a:pPr algn="ctr"/>
            <a:r>
              <a:rPr lang="en-US" sz="2800" b="1" dirty="0">
                <a:solidFill>
                  <a:srgbClr val="CE4F07"/>
                </a:solidFill>
              </a:rPr>
              <a:t>A global, on-line, real-time overview of humanitarian funding needs and </a:t>
            </a:r>
          </a:p>
          <a:p>
            <a:pPr algn="ctr"/>
            <a:r>
              <a:rPr lang="en-US" sz="2800" b="1" dirty="0">
                <a:solidFill>
                  <a:srgbClr val="CE4F07"/>
                </a:solidFill>
              </a:rPr>
              <a:t>international funding flows.</a:t>
            </a:r>
            <a:endParaRPr lang="en-US" sz="2400" b="1" dirty="0">
              <a:solidFill>
                <a:srgbClr val="CE4F07"/>
              </a:solidFill>
            </a:endParaRPr>
          </a:p>
        </p:txBody>
      </p:sp>
    </p:spTree>
    <p:extLst>
      <p:ext uri="{BB962C8B-B14F-4D97-AF65-F5344CB8AC3E}">
        <p14:creationId xmlns:p14="http://schemas.microsoft.com/office/powerpoint/2010/main" val="39292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a:xfrm>
            <a:off x="838200" y="1371600"/>
            <a:ext cx="5181600" cy="4805363"/>
          </a:xfrm>
        </p:spPr>
        <p:txBody>
          <a:bodyPr>
            <a:normAutofit/>
          </a:bodyPr>
          <a:lstStyle/>
          <a:p>
            <a:r>
              <a:rPr lang="en-GB" dirty="0"/>
              <a:t>FTS counts on multiple sources of reporting: governments, the European Union, UN Agencies, NGOs, CERF and CBPFs, the private sector, charities and foundations.</a:t>
            </a:r>
          </a:p>
          <a:p>
            <a:r>
              <a:rPr lang="en-GB" dirty="0"/>
              <a:t>All humanitarian actors should report their funding to FTS on a regular basis.</a:t>
            </a:r>
          </a:p>
          <a:p>
            <a:pPr marL="0" indent="0">
              <a:buNone/>
            </a:pPr>
            <a:endParaRPr lang="en-US" dirty="0"/>
          </a:p>
        </p:txBody>
      </p:sp>
      <p:sp>
        <p:nvSpPr>
          <p:cNvPr id="13" name="Content Placeholder 12"/>
          <p:cNvSpPr>
            <a:spLocks noGrp="1"/>
          </p:cNvSpPr>
          <p:nvPr>
            <p:ph sz="half" idx="2"/>
          </p:nvPr>
        </p:nvSpPr>
        <p:spPr>
          <a:xfrm>
            <a:off x="6172200" y="1371600"/>
            <a:ext cx="5181600" cy="4805363"/>
          </a:xfrm>
        </p:spPr>
        <p:txBody>
          <a:bodyPr>
            <a:normAutofit/>
          </a:bodyPr>
          <a:lstStyle/>
          <a:p>
            <a:r>
              <a:rPr lang="en-GB" dirty="0"/>
              <a:t>CERF and Country Based Pool Fund (CBPF) contributions do not need to be reported to FTS. FTS receives the data directly through the CERF Secretariat and OCHA systems.</a:t>
            </a:r>
            <a:endParaRPr lang="en-US" dirty="0"/>
          </a:p>
          <a:p>
            <a:endParaRPr lang="en-US" dirty="0"/>
          </a:p>
        </p:txBody>
      </p:sp>
      <p:pic>
        <p:nvPicPr>
          <p:cNvPr id="4100" name="Picture 4" descr="https://fts.unocha.org/sites/default/files/styles/panopoly_image_original/public/how_fts_works_resized_0.png?itok=lMawW5iw"/>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88188" y="5081248"/>
            <a:ext cx="9368024" cy="17767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WHO REPORTS TO THE FTS ?</a:t>
            </a:r>
            <a:endParaRPr lang="en-US" sz="3600" dirty="0"/>
          </a:p>
        </p:txBody>
      </p:sp>
    </p:spTree>
    <p:extLst>
      <p:ext uri="{BB962C8B-B14F-4D97-AF65-F5344CB8AC3E}">
        <p14:creationId xmlns:p14="http://schemas.microsoft.com/office/powerpoint/2010/main" val="204602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p:txBody>
          <a:bodyPr>
            <a:normAutofit/>
          </a:bodyPr>
          <a:lstStyle/>
          <a:p>
            <a:r>
              <a:rPr lang="en-GB" dirty="0"/>
              <a:t>The FTS dataset is fed by reports on funding flows and pledges provided by donors and recipient organizations.</a:t>
            </a:r>
          </a:p>
          <a:p>
            <a:pPr marL="0" indent="0">
              <a:buNone/>
            </a:pPr>
            <a:endParaRPr lang="en-US" dirty="0"/>
          </a:p>
        </p:txBody>
      </p:sp>
      <p:sp>
        <p:nvSpPr>
          <p:cNvPr id="13" name="Content Placeholder 12"/>
          <p:cNvSpPr>
            <a:spLocks noGrp="1"/>
          </p:cNvSpPr>
          <p:nvPr>
            <p:ph sz="half" idx="2"/>
          </p:nvPr>
        </p:nvSpPr>
        <p:spPr/>
        <p:txBody>
          <a:bodyPr>
            <a:normAutofit/>
          </a:bodyPr>
          <a:lstStyle/>
          <a:p>
            <a:r>
              <a:rPr lang="en-GB" dirty="0"/>
              <a:t>FTS verifies and cross-check these reports using a consistent methodology, ensuring that data is fully comparable and presented as a seamless whole.</a:t>
            </a:r>
          </a:p>
          <a:p>
            <a:pPr marL="0" indent="0">
              <a:buNone/>
            </a:pPr>
            <a:endParaRPr lang="en-US" dirty="0"/>
          </a:p>
        </p:txBody>
      </p:sp>
      <p:pic>
        <p:nvPicPr>
          <p:cNvPr id="5122" name="Picture 2" descr="https://fts.unocha.org/sites/default/files/styles/panopoly_image_original/public/how_fts_works_resized_0.png?itok=lMawW5iw"/>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30353" y="3770309"/>
            <a:ext cx="7931295" cy="30876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HOW DOES THE FTS WORK ?</a:t>
            </a:r>
            <a:endParaRPr lang="en-US" sz="3600" dirty="0"/>
          </a:p>
        </p:txBody>
      </p:sp>
    </p:spTree>
    <p:extLst>
      <p:ext uri="{BB962C8B-B14F-4D97-AF65-F5344CB8AC3E}">
        <p14:creationId xmlns:p14="http://schemas.microsoft.com/office/powerpoint/2010/main" val="335412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p:txBody>
          <a:bodyPr>
            <a:normAutofit/>
          </a:bodyPr>
          <a:lstStyle/>
          <a:p>
            <a:r>
              <a:rPr lang="en-GB" dirty="0"/>
              <a:t>FTS supports the transparency and accountability of the humanitarian system and facilitates resource mobilisation.</a:t>
            </a:r>
            <a:endParaRPr lang="en-US" dirty="0"/>
          </a:p>
        </p:txBody>
      </p:sp>
      <p:sp>
        <p:nvSpPr>
          <p:cNvPr id="13" name="Content Placeholder 12"/>
          <p:cNvSpPr>
            <a:spLocks noGrp="1"/>
          </p:cNvSpPr>
          <p:nvPr>
            <p:ph sz="half" idx="2"/>
          </p:nvPr>
        </p:nvSpPr>
        <p:spPr/>
        <p:txBody>
          <a:bodyPr>
            <a:normAutofit/>
          </a:bodyPr>
          <a:lstStyle/>
          <a:p>
            <a:r>
              <a:rPr lang="en-GB" dirty="0"/>
              <a:t>FTS informs real-time decision-making at both national and global levels across all humanitarian emergencies and actors.</a:t>
            </a:r>
            <a:endParaRPr lang="en-US" dirty="0"/>
          </a:p>
        </p:txBody>
      </p:sp>
      <p:pic>
        <p:nvPicPr>
          <p:cNvPr id="6146" name="Picture 2" descr="https://fts.unocha.org/sites/default/files/styles/panopoly_image_original/public/how_fts_works_resized_0.png?itok=lMawW5iw"/>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57470" y="3773703"/>
            <a:ext cx="8029459" cy="30842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WHAT DOES THE FTS DO WITH THE DATA ?</a:t>
            </a:r>
            <a:endParaRPr lang="en-US" sz="3600" dirty="0"/>
          </a:p>
        </p:txBody>
      </p:sp>
    </p:spTree>
    <p:extLst>
      <p:ext uri="{BB962C8B-B14F-4D97-AF65-F5344CB8AC3E}">
        <p14:creationId xmlns:p14="http://schemas.microsoft.com/office/powerpoint/2010/main" val="93567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WHY REPORT CONTRIBUTIONS TO THE FTS ?</a:t>
            </a:r>
            <a:endParaRPr lang="en-US" sz="3600" dirty="0"/>
          </a:p>
        </p:txBody>
      </p:sp>
      <p:sp>
        <p:nvSpPr>
          <p:cNvPr id="2" name="Content Placeholder 1"/>
          <p:cNvSpPr>
            <a:spLocks noGrp="1"/>
          </p:cNvSpPr>
          <p:nvPr>
            <p:ph sz="half" idx="1"/>
          </p:nvPr>
        </p:nvSpPr>
        <p:spPr>
          <a:xfrm>
            <a:off x="838200" y="1423358"/>
            <a:ext cx="5181600" cy="4753605"/>
          </a:xfrm>
        </p:spPr>
        <p:txBody>
          <a:bodyPr>
            <a:normAutofit lnSpcReduction="10000"/>
          </a:bodyPr>
          <a:lstStyle/>
          <a:p>
            <a:r>
              <a:rPr lang="en-US" sz="2500" dirty="0"/>
              <a:t>FTS </a:t>
            </a:r>
            <a:r>
              <a:rPr lang="en-US" sz="2500" b="1" dirty="0">
                <a:solidFill>
                  <a:srgbClr val="CE4F07"/>
                </a:solidFill>
              </a:rPr>
              <a:t>improves resource allocation decisions and advocacy </a:t>
            </a:r>
            <a:r>
              <a:rPr lang="en-US" sz="2500" dirty="0"/>
              <a:t>by clearly indicating to what extent humanitarian funding are received, especially against the requirements of the HRP.</a:t>
            </a:r>
          </a:p>
          <a:p>
            <a:r>
              <a:rPr lang="en-US" sz="2500" dirty="0"/>
              <a:t>FTS </a:t>
            </a:r>
            <a:r>
              <a:rPr lang="en-US" sz="2500" b="1" dirty="0">
                <a:solidFill>
                  <a:srgbClr val="CE4F07"/>
                </a:solidFill>
              </a:rPr>
              <a:t>allows donors to direct funds </a:t>
            </a:r>
            <a:r>
              <a:rPr lang="en-US" sz="2500" dirty="0"/>
              <a:t>to where they are most needed by providing an overview of who is doing what to respond to crises and highlighting under-funded projects, </a:t>
            </a:r>
            <a:r>
              <a:rPr lang="en-US" sz="2500" dirty="0" err="1"/>
              <a:t>organisations</a:t>
            </a:r>
            <a:r>
              <a:rPr lang="en-US" sz="2500" dirty="0"/>
              <a:t> and sectors.</a:t>
            </a:r>
          </a:p>
        </p:txBody>
      </p:sp>
      <p:sp>
        <p:nvSpPr>
          <p:cNvPr id="4" name="Content Placeholder 3"/>
          <p:cNvSpPr>
            <a:spLocks noGrp="1"/>
          </p:cNvSpPr>
          <p:nvPr>
            <p:ph sz="half" idx="2"/>
          </p:nvPr>
        </p:nvSpPr>
        <p:spPr>
          <a:xfrm>
            <a:off x="6172200" y="1423358"/>
            <a:ext cx="5181600" cy="4753605"/>
          </a:xfrm>
        </p:spPr>
        <p:txBody>
          <a:bodyPr>
            <a:normAutofit lnSpcReduction="10000"/>
          </a:bodyPr>
          <a:lstStyle/>
          <a:p>
            <a:r>
              <a:rPr lang="en-US" sz="2700" dirty="0"/>
              <a:t>FTS </a:t>
            </a:r>
            <a:r>
              <a:rPr lang="en-US" sz="2700" b="1" dirty="0">
                <a:solidFill>
                  <a:srgbClr val="CE4F07"/>
                </a:solidFill>
              </a:rPr>
              <a:t>supports the transparency and accountability</a:t>
            </a:r>
            <a:r>
              <a:rPr lang="en-US" sz="2700" dirty="0">
                <a:solidFill>
                  <a:srgbClr val="CE4F07"/>
                </a:solidFill>
              </a:rPr>
              <a:t> </a:t>
            </a:r>
            <a:r>
              <a:rPr lang="en-US" sz="2700" dirty="0"/>
              <a:t>of the humanitarian system : it informs real-time decision-making at both national and global levels across all humanitarian emergencies and actors, so that decisions won’t just be based on the amount of money received, but on how this relates to progress against our stated objectives, and ultimately to the impact on the needs of beneficiaries.</a:t>
            </a:r>
            <a:endParaRPr lang="en-US" sz="2700" b="1" dirty="0"/>
          </a:p>
          <a:p>
            <a:endParaRPr lang="en-US" dirty="0"/>
          </a:p>
        </p:txBody>
      </p:sp>
    </p:spTree>
    <p:extLst>
      <p:ext uri="{BB962C8B-B14F-4D97-AF65-F5344CB8AC3E}">
        <p14:creationId xmlns:p14="http://schemas.microsoft.com/office/powerpoint/2010/main" val="196678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1"/>
          </p:nvPr>
        </p:nvSpPr>
        <p:spPr>
          <a:xfrm>
            <a:off x="838200" y="1468732"/>
            <a:ext cx="5181600" cy="4708231"/>
          </a:xfrm>
        </p:spPr>
        <p:txBody>
          <a:bodyPr>
            <a:normAutofit fontScale="92500" lnSpcReduction="10000"/>
          </a:bodyPr>
          <a:lstStyle/>
          <a:p>
            <a:pPr lvl="0"/>
            <a:r>
              <a:rPr lang="en-US" sz="2600" dirty="0"/>
              <a:t>All partners commit to reporting to FTS when they include their projects on OPS.</a:t>
            </a:r>
          </a:p>
          <a:p>
            <a:pPr lvl="0"/>
            <a:r>
              <a:rPr lang="en-US" sz="2600" dirty="0"/>
              <a:t>For the Whole of Syria response, the Humanitarian Coordinator and Regional Humanitarian Coordinator have requested that  periodic reviews of funding and activities be implemented. </a:t>
            </a:r>
          </a:p>
          <a:p>
            <a:pPr lvl="0"/>
            <a:r>
              <a:rPr lang="en-US" sz="2600" dirty="0"/>
              <a:t>Lack of reporting can lead to requests to lower funding requirements mid-year, giving the impression that targets are met with less funding received</a:t>
            </a:r>
          </a:p>
        </p:txBody>
      </p:sp>
      <p:pic>
        <p:nvPicPr>
          <p:cNvPr id="9" name="Picture 4" descr="https://fts.unocha.org/sites/default/files/styles/panopoly_image_original/public/fts_benefits.png?itok=n8-R4v2-"/>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6982691" y="1468732"/>
            <a:ext cx="4412852" cy="4708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WHY REPORT CONTRIBUTIONS TO THE FTS ?</a:t>
            </a:r>
            <a:endParaRPr lang="en-US" sz="3600" dirty="0"/>
          </a:p>
        </p:txBody>
      </p:sp>
    </p:spTree>
    <p:extLst>
      <p:ext uri="{BB962C8B-B14F-4D97-AF65-F5344CB8AC3E}">
        <p14:creationId xmlns:p14="http://schemas.microsoft.com/office/powerpoint/2010/main" val="404565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097"/>
            <a:ext cx="12192000" cy="978217"/>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b="1" dirty="0">
                <a:solidFill>
                  <a:schemeClr val="bg1"/>
                </a:solidFill>
              </a:rPr>
              <a:t>WHY REPORT CONTRIBUTIONS TO THE FTS ?</a:t>
            </a:r>
            <a:endParaRPr lang="en-US" sz="3600" dirty="0"/>
          </a:p>
        </p:txBody>
      </p:sp>
      <p:pic>
        <p:nvPicPr>
          <p:cNvPr id="3" name="Picture 2"/>
          <p:cNvPicPr>
            <a:picLocks noChangeAspect="1"/>
          </p:cNvPicPr>
          <p:nvPr/>
        </p:nvPicPr>
        <p:blipFill>
          <a:blip r:embed="rId2"/>
          <a:stretch>
            <a:fillRect/>
          </a:stretch>
        </p:blipFill>
        <p:spPr>
          <a:xfrm>
            <a:off x="8259769" y="1223010"/>
            <a:ext cx="3733765" cy="528066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1758" y="1211580"/>
            <a:ext cx="3728484" cy="528066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086" y="1211580"/>
            <a:ext cx="3736891" cy="52806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6291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A59D0E98334042B29D620C87E59911" ma:contentTypeVersion="11" ma:contentTypeDescription="Create a new document." ma:contentTypeScope="" ma:versionID="b5d19cb9a224f92056234a87adcab2d7">
  <xsd:schema xmlns:xsd="http://www.w3.org/2001/XMLSchema" xmlns:xs="http://www.w3.org/2001/XMLSchema" xmlns:p="http://schemas.microsoft.com/office/2006/metadata/properties" xmlns:ns2="968a2caf-c465-4522-8e6d-ab5e7cc06e67" xmlns:ns3="8687d7a2-52f3-4734-bf71-7070c2f04360" targetNamespace="http://schemas.microsoft.com/office/2006/metadata/properties" ma:root="true" ma:fieldsID="f710c32b4328b78cdc08895eb564b9b4" ns2:_="" ns3:_="">
    <xsd:import namespace="968a2caf-c465-4522-8e6d-ab5e7cc06e67"/>
    <xsd:import namespace="8687d7a2-52f3-4734-bf71-7070c2f043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a2caf-c465-4522-8e6d-ab5e7cc06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D21226-1F0C-459B-83B1-975A376C4DFF}">
  <ds:schemaRefs>
    <ds:schemaRef ds:uri="http://schemas.microsoft.com/sharepoint/v3/contenttype/forms"/>
  </ds:schemaRefs>
</ds:datastoreItem>
</file>

<file path=customXml/itemProps2.xml><?xml version="1.0" encoding="utf-8"?>
<ds:datastoreItem xmlns:ds="http://schemas.openxmlformats.org/officeDocument/2006/customXml" ds:itemID="{ABB7AC54-1DB5-476A-B822-6450F0792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a2caf-c465-4522-8e6d-ab5e7cc06e67"/>
    <ds:schemaRef ds:uri="8687d7a2-52f3-4734-bf71-7070c2f04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963129-5C79-4E93-AE0D-C998D2692A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4589</TotalTime>
  <Words>1788</Words>
  <Application>Microsoft Office PowerPoint</Application>
  <PresentationFormat>Widescreen</PresentationFormat>
  <Paragraphs>152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FINANCIAL TRACKING SYSTEM (FTS)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FTS Website</vt:lpstr>
      <vt:lpstr>Donor and Recipient Information</vt:lpstr>
      <vt:lpstr>Funding Details</vt:lpstr>
      <vt:lpstr>Project Details</vt:lpstr>
      <vt:lpstr>Project Details</vt:lpstr>
      <vt:lpstr>Project Details</vt:lpstr>
      <vt:lpstr>Project Details</vt:lpstr>
      <vt:lpstr>Project Details</vt:lpstr>
      <vt:lpstr>Additional Funding Information</vt:lpstr>
      <vt:lpstr>Contact Details (for FTS internal use only)</vt:lpstr>
      <vt:lpstr>Submit the information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TRACKING SYSTEM</dc:title>
  <dc:creator>Benjamin Van Parys</dc:creator>
  <cp:lastModifiedBy>ALHAIQUE</cp:lastModifiedBy>
  <cp:revision>65</cp:revision>
  <dcterms:created xsi:type="dcterms:W3CDTF">2018-01-31T10:13:38Z</dcterms:created>
  <dcterms:modified xsi:type="dcterms:W3CDTF">2021-01-21T16:52:21Z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0x010100ACA59D0E98334042B29D620C87E59911</vt:lpwstr>
  </property>
</Properties>
</file>