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4"/>
  </p:sldMasterIdLst>
  <p:notesMasterIdLst>
    <p:notesMasterId r:id="rId12"/>
  </p:notesMasterIdLst>
  <p:handoutMasterIdLst>
    <p:handoutMasterId r:id="rId13"/>
  </p:handoutMasterIdLst>
  <p:sldIdLst>
    <p:sldId id="371" r:id="rId5"/>
    <p:sldId id="476" r:id="rId6"/>
    <p:sldId id="517" r:id="rId7"/>
    <p:sldId id="518" r:id="rId8"/>
    <p:sldId id="516" r:id="rId9"/>
    <p:sldId id="522" r:id="rId10"/>
    <p:sldId id="520"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orient="horz" pos="4115">
          <p15:clr>
            <a:srgbClr val="A4A3A4"/>
          </p15:clr>
        </p15:guide>
        <p15:guide id="3" orient="horz" pos="2183" userDrawn="1">
          <p15:clr>
            <a:srgbClr val="A4A3A4"/>
          </p15:clr>
        </p15:guide>
        <p15:guide id="4" orient="horz" pos="4319">
          <p15:clr>
            <a:srgbClr val="A4A3A4"/>
          </p15:clr>
        </p15:guide>
        <p15:guide id="5" orient="horz" pos="3929" userDrawn="1">
          <p15:clr>
            <a:srgbClr val="A4A3A4"/>
          </p15:clr>
        </p15:guide>
        <p15:guide id="6" orient="horz" pos="1389">
          <p15:clr>
            <a:srgbClr val="A4A3A4"/>
          </p15:clr>
        </p15:guide>
        <p15:guide id="7" orient="horz" pos="368" userDrawn="1">
          <p15:clr>
            <a:srgbClr val="A4A3A4"/>
          </p15:clr>
        </p15:guide>
        <p15:guide id="8" orient="horz" pos="1616" userDrawn="1">
          <p15:clr>
            <a:srgbClr val="A4A3A4"/>
          </p15:clr>
        </p15:guide>
        <p15:guide id="9" orient="horz" pos="856">
          <p15:clr>
            <a:srgbClr val="A4A3A4"/>
          </p15:clr>
        </p15:guide>
        <p15:guide id="10" orient="horz" pos="2685">
          <p15:clr>
            <a:srgbClr val="A4A3A4"/>
          </p15:clr>
        </p15:guide>
        <p15:guide id="11" pos="317" userDrawn="1">
          <p15:clr>
            <a:srgbClr val="A4A3A4"/>
          </p15:clr>
        </p15:guide>
        <p15:guide id="12" pos="5448">
          <p15:clr>
            <a:srgbClr val="A4A3A4"/>
          </p15:clr>
        </p15:guide>
        <p15:guide id="13" pos="2794">
          <p15:clr>
            <a:srgbClr val="A4A3A4"/>
          </p15:clr>
        </p15:guide>
        <p15:guide id="14" pos="2789"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F1F9"/>
    <a:srgbClr val="EDE1F3"/>
    <a:srgbClr val="E0CDEB"/>
    <a:srgbClr val="763F98"/>
    <a:srgbClr val="78368C"/>
    <a:srgbClr val="62B445"/>
    <a:srgbClr val="EE7325"/>
    <a:srgbClr val="1065AF"/>
    <a:srgbClr val="026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36" autoAdjust="0"/>
    <p:restoredTop sz="47573" autoAdjust="0"/>
  </p:normalViewPr>
  <p:slideViewPr>
    <p:cSldViewPr snapToGrid="0" showGuides="1">
      <p:cViewPr varScale="1">
        <p:scale>
          <a:sx n="34" d="100"/>
          <a:sy n="34" d="100"/>
        </p:scale>
        <p:origin x="2682" y="48"/>
      </p:cViewPr>
      <p:guideLst>
        <p:guide orient="horz" pos="2364"/>
        <p:guide orient="horz" pos="4115"/>
        <p:guide orient="horz" pos="2183"/>
        <p:guide orient="horz" pos="4319"/>
        <p:guide orient="horz" pos="3929"/>
        <p:guide orient="horz" pos="1389"/>
        <p:guide orient="horz" pos="368"/>
        <p:guide orient="horz" pos="1616"/>
        <p:guide orient="horz" pos="856"/>
        <p:guide orient="horz" pos="2685"/>
        <p:guide pos="317"/>
        <p:guide pos="5448"/>
        <p:guide pos="2794"/>
        <p:guide pos="2789"/>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showGuides="1">
      <p:cViewPr>
        <p:scale>
          <a:sx n="125" d="100"/>
          <a:sy n="125" d="100"/>
        </p:scale>
        <p:origin x="-1980" y="4212"/>
      </p:cViewPr>
      <p:guideLst>
        <p:guide orient="horz" pos="3025"/>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169920" cy="480059"/>
          </a:xfrm>
          <a:prstGeom prst="rect">
            <a:avLst/>
          </a:prstGeom>
        </p:spPr>
        <p:txBody>
          <a:bodyPr vert="horz" lIns="94759" tIns="47380" rIns="94759" bIns="47380" rtlCol="0"/>
          <a:lstStyle>
            <a:lvl1pPr algn="l">
              <a:defRPr sz="1200"/>
            </a:lvl1pPr>
          </a:lstStyle>
          <a:p>
            <a:r>
              <a:rPr lang="en-AU"/>
              <a:t>Notes</a:t>
            </a:r>
          </a:p>
        </p:txBody>
      </p:sp>
      <p:sp>
        <p:nvSpPr>
          <p:cNvPr id="3" name="Date Placeholder 2"/>
          <p:cNvSpPr>
            <a:spLocks noGrp="1"/>
          </p:cNvSpPr>
          <p:nvPr>
            <p:ph type="dt" sz="quarter" idx="1"/>
          </p:nvPr>
        </p:nvSpPr>
        <p:spPr>
          <a:xfrm>
            <a:off x="4143591" y="1"/>
            <a:ext cx="3169920" cy="480059"/>
          </a:xfrm>
          <a:prstGeom prst="rect">
            <a:avLst/>
          </a:prstGeom>
        </p:spPr>
        <p:txBody>
          <a:bodyPr vert="horz" lIns="94759" tIns="47380" rIns="94759" bIns="47380" rtlCol="0"/>
          <a:lstStyle>
            <a:lvl1pPr algn="r">
              <a:defRPr sz="1200"/>
            </a:lvl1pPr>
          </a:lstStyle>
          <a:p>
            <a:fld id="{DDA76F0A-980D-4F30-A34C-6192C86BCEB5}" type="datetimeFigureOut">
              <a:rPr lang="en-AU" smtClean="0"/>
              <a:pPr/>
              <a:t>21/01/2021</a:t>
            </a:fld>
            <a:endParaRPr lang="en-AU"/>
          </a:p>
        </p:txBody>
      </p:sp>
      <p:sp>
        <p:nvSpPr>
          <p:cNvPr id="4" name="Footer Placeholder 3"/>
          <p:cNvSpPr>
            <a:spLocks noGrp="1"/>
          </p:cNvSpPr>
          <p:nvPr>
            <p:ph type="ftr" sz="quarter" idx="2"/>
          </p:nvPr>
        </p:nvSpPr>
        <p:spPr>
          <a:xfrm>
            <a:off x="3" y="9119476"/>
            <a:ext cx="3169920" cy="480059"/>
          </a:xfrm>
          <a:prstGeom prst="rect">
            <a:avLst/>
          </a:prstGeom>
        </p:spPr>
        <p:txBody>
          <a:bodyPr vert="horz" lIns="94759" tIns="47380" rIns="94759" bIns="47380" rtlCol="0" anchor="b"/>
          <a:lstStyle>
            <a:lvl1pPr algn="l">
              <a:defRPr sz="1200"/>
            </a:lvl1pPr>
          </a:lstStyle>
          <a:p>
            <a:endParaRPr lang="en-AU"/>
          </a:p>
        </p:txBody>
      </p:sp>
      <p:sp>
        <p:nvSpPr>
          <p:cNvPr id="5" name="Slide Number Placeholder 4"/>
          <p:cNvSpPr>
            <a:spLocks noGrp="1"/>
          </p:cNvSpPr>
          <p:nvPr>
            <p:ph type="sldNum" sz="quarter" idx="3"/>
          </p:nvPr>
        </p:nvSpPr>
        <p:spPr>
          <a:xfrm>
            <a:off x="4143591" y="9119476"/>
            <a:ext cx="3169920" cy="480059"/>
          </a:xfrm>
          <a:prstGeom prst="rect">
            <a:avLst/>
          </a:prstGeom>
        </p:spPr>
        <p:txBody>
          <a:bodyPr vert="horz" lIns="94759" tIns="47380" rIns="94759" bIns="47380" rtlCol="0" anchor="b"/>
          <a:lstStyle>
            <a:lvl1pPr algn="r">
              <a:defRPr sz="1200"/>
            </a:lvl1pPr>
          </a:lstStyle>
          <a:p>
            <a:fld id="{F949D1AD-A2E5-4307-8578-41102CA0F1E9}" type="slidenum">
              <a:rPr lang="en-AU" smtClean="0"/>
              <a:pPr/>
              <a:t>‹#›</a:t>
            </a:fld>
            <a:endParaRPr lang="en-AU"/>
          </a:p>
        </p:txBody>
      </p:sp>
    </p:spTree>
    <p:extLst>
      <p:ext uri="{BB962C8B-B14F-4D97-AF65-F5344CB8AC3E}">
        <p14:creationId xmlns:p14="http://schemas.microsoft.com/office/powerpoint/2010/main" val="264828181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169920" cy="480059"/>
          </a:xfrm>
          <a:prstGeom prst="rect">
            <a:avLst/>
          </a:prstGeom>
        </p:spPr>
        <p:txBody>
          <a:bodyPr vert="horz" lIns="94759" tIns="47380" rIns="94759" bIns="47380" rtlCol="0"/>
          <a:lstStyle>
            <a:lvl1pPr algn="l">
              <a:defRPr sz="1200">
                <a:latin typeface="Arial" pitchFamily="34" charset="0"/>
                <a:cs typeface="Arial" pitchFamily="34" charset="0"/>
              </a:defRPr>
            </a:lvl1pPr>
          </a:lstStyle>
          <a:p>
            <a:r>
              <a:rPr lang="en-AU"/>
              <a:t>Notes</a:t>
            </a:r>
          </a:p>
        </p:txBody>
      </p:sp>
      <p:sp>
        <p:nvSpPr>
          <p:cNvPr id="3" name="Date Placeholder 2"/>
          <p:cNvSpPr>
            <a:spLocks noGrp="1"/>
          </p:cNvSpPr>
          <p:nvPr>
            <p:ph type="dt" idx="1"/>
          </p:nvPr>
        </p:nvSpPr>
        <p:spPr>
          <a:xfrm>
            <a:off x="4143591" y="1"/>
            <a:ext cx="3169920" cy="480059"/>
          </a:xfrm>
          <a:prstGeom prst="rect">
            <a:avLst/>
          </a:prstGeom>
        </p:spPr>
        <p:txBody>
          <a:bodyPr vert="horz" lIns="94759" tIns="47380" rIns="94759" bIns="47380" rtlCol="0"/>
          <a:lstStyle>
            <a:lvl1pPr algn="r">
              <a:defRPr sz="1200">
                <a:latin typeface="Arial" pitchFamily="34" charset="0"/>
                <a:cs typeface="Arial" pitchFamily="34" charset="0"/>
              </a:defRPr>
            </a:lvl1pPr>
          </a:lstStyle>
          <a:p>
            <a:fld id="{16A5F483-3392-4357-8BB8-81BAE864DE40}" type="datetimeFigureOut">
              <a:rPr lang="en-AU" smtClean="0"/>
              <a:pPr/>
              <a:t>21/01/2021</a:t>
            </a:fld>
            <a:endParaRPr lang="en-AU"/>
          </a:p>
        </p:txBody>
      </p:sp>
      <p:sp>
        <p:nvSpPr>
          <p:cNvPr id="4" name="Slide Image Placeholder 3"/>
          <p:cNvSpPr>
            <a:spLocks noGrp="1" noRot="1" noChangeAspect="1"/>
          </p:cNvSpPr>
          <p:nvPr>
            <p:ph type="sldImg" idx="2"/>
          </p:nvPr>
        </p:nvSpPr>
        <p:spPr>
          <a:xfrm>
            <a:off x="1258888" y="492125"/>
            <a:ext cx="4797425" cy="3598863"/>
          </a:xfrm>
          <a:prstGeom prst="rect">
            <a:avLst/>
          </a:prstGeom>
          <a:noFill/>
          <a:ln w="12700">
            <a:solidFill>
              <a:prstClr val="black"/>
            </a:solidFill>
          </a:ln>
        </p:spPr>
        <p:txBody>
          <a:bodyPr vert="horz" lIns="94759" tIns="47380" rIns="94759" bIns="47380" rtlCol="0" anchor="ctr"/>
          <a:lstStyle/>
          <a:p>
            <a:endParaRPr lang="en-AU"/>
          </a:p>
        </p:txBody>
      </p:sp>
      <p:sp>
        <p:nvSpPr>
          <p:cNvPr id="5" name="Notes Placeholder 4"/>
          <p:cNvSpPr>
            <a:spLocks noGrp="1"/>
          </p:cNvSpPr>
          <p:nvPr>
            <p:ph type="body" sz="quarter" idx="3"/>
          </p:nvPr>
        </p:nvSpPr>
        <p:spPr>
          <a:xfrm>
            <a:off x="731521" y="4346949"/>
            <a:ext cx="5852160" cy="4534161"/>
          </a:xfrm>
          <a:prstGeom prst="rect">
            <a:avLst/>
          </a:prstGeom>
        </p:spPr>
        <p:txBody>
          <a:bodyPr vert="horz" lIns="94759" tIns="47380" rIns="94759" bIns="473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3" y="9119476"/>
            <a:ext cx="3169920" cy="480059"/>
          </a:xfrm>
          <a:prstGeom prst="rect">
            <a:avLst/>
          </a:prstGeom>
        </p:spPr>
        <p:txBody>
          <a:bodyPr vert="horz" lIns="94759" tIns="47380" rIns="94759" bIns="47380" rtlCol="0" anchor="b"/>
          <a:lstStyle>
            <a:lvl1pPr algn="l">
              <a:defRPr sz="1200">
                <a:latin typeface="Arial" pitchFamily="34" charset="0"/>
                <a:cs typeface="Arial" pitchFamily="34" charset="0"/>
              </a:defRPr>
            </a:lvl1pPr>
          </a:lstStyle>
          <a:p>
            <a:endParaRPr lang="en-AU"/>
          </a:p>
        </p:txBody>
      </p:sp>
      <p:sp>
        <p:nvSpPr>
          <p:cNvPr id="7" name="Slide Number Placeholder 6"/>
          <p:cNvSpPr>
            <a:spLocks noGrp="1"/>
          </p:cNvSpPr>
          <p:nvPr>
            <p:ph type="sldNum" sz="quarter" idx="5"/>
          </p:nvPr>
        </p:nvSpPr>
        <p:spPr>
          <a:xfrm>
            <a:off x="4143591" y="9119476"/>
            <a:ext cx="3169920" cy="480059"/>
          </a:xfrm>
          <a:prstGeom prst="rect">
            <a:avLst/>
          </a:prstGeom>
        </p:spPr>
        <p:txBody>
          <a:bodyPr vert="horz" lIns="94759" tIns="47380" rIns="94759" bIns="47380" rtlCol="0" anchor="b"/>
          <a:lstStyle>
            <a:lvl1pPr algn="r">
              <a:defRPr sz="1200">
                <a:latin typeface="Arial" pitchFamily="34" charset="0"/>
                <a:cs typeface="Arial" pitchFamily="34" charset="0"/>
              </a:defRPr>
            </a:lvl1pPr>
          </a:lstStyle>
          <a:p>
            <a:fld id="{B4ED1CF7-524F-44E0-A189-DE865D5A874F}" type="slidenum">
              <a:rPr lang="en-AU" smtClean="0"/>
              <a:pPr/>
              <a:t>‹#›</a:t>
            </a:fld>
            <a:endParaRPr lang="en-AU"/>
          </a:p>
        </p:txBody>
      </p:sp>
    </p:spTree>
    <p:extLst>
      <p:ext uri="{BB962C8B-B14F-4D97-AF65-F5344CB8AC3E}">
        <p14:creationId xmlns:p14="http://schemas.microsoft.com/office/powerpoint/2010/main" val="1030119450"/>
      </p:ext>
    </p:extLst>
  </p:cSld>
  <p:clrMap bg1="lt1" tx1="dk1" bg2="lt2" tx2="dk2" accent1="accent1" accent2="accent2" accent3="accent3" accent4="accent4" accent5="accent5" accent6="accent6" hlink="hlink" folHlink="folHlink"/>
  <p:hf ftr="0" dt="0"/>
  <p:notesStyle>
    <a:lvl1pPr marL="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1pPr>
    <a:lvl2pPr marL="4572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2pPr>
    <a:lvl3pPr marL="9144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3pPr>
    <a:lvl4pPr marL="13716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4pPr>
    <a:lvl5pPr marL="18288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674" indent="-177674" defTabSz="947593">
              <a:spcBef>
                <a:spcPts val="1244"/>
              </a:spcBef>
              <a:buFont typeface="Arial" panose="020B0604020202020204" pitchFamily="34" charset="0"/>
              <a:buChar char="•"/>
            </a:pPr>
            <a:endParaRPr lang="en-GB" sz="1100" dirty="0"/>
          </a:p>
        </p:txBody>
      </p:sp>
      <p:sp>
        <p:nvSpPr>
          <p:cNvPr id="4" name="Header Placeholder 3"/>
          <p:cNvSpPr>
            <a:spLocks noGrp="1"/>
          </p:cNvSpPr>
          <p:nvPr>
            <p:ph type="hdr" sz="quarter" idx="10"/>
          </p:nvPr>
        </p:nvSpPr>
        <p:spPr/>
        <p:txBody>
          <a:bodyPr/>
          <a:lstStyle/>
          <a:p>
            <a:r>
              <a:rPr lang="en-AU"/>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a:t>
            </a:fld>
            <a:endParaRPr lang="en-AU"/>
          </a:p>
        </p:txBody>
      </p:sp>
    </p:spTree>
    <p:extLst>
      <p:ext uri="{BB962C8B-B14F-4D97-AF65-F5344CB8AC3E}">
        <p14:creationId xmlns:p14="http://schemas.microsoft.com/office/powerpoint/2010/main" val="376843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674" indent="-177674">
              <a:buFont typeface="Arial" panose="020B0604020202020204" pitchFamily="34" charset="0"/>
              <a:buChar char="•"/>
            </a:pPr>
            <a:r>
              <a:rPr lang="en-US" sz="1100" dirty="0"/>
              <a:t>FTS started 27 years ago, as</a:t>
            </a:r>
            <a:r>
              <a:rPr lang="en-US" sz="1100" baseline="0" dirty="0"/>
              <a:t> a follow up to the </a:t>
            </a:r>
            <a:r>
              <a:rPr lang="en-US" sz="1100" dirty="0"/>
              <a:t>resolution 46/182 which created the humanitarian coordination framework we still</a:t>
            </a:r>
            <a:r>
              <a:rPr lang="en-US" sz="1100" baseline="0" dirty="0"/>
              <a:t> </a:t>
            </a:r>
            <a:r>
              <a:rPr lang="en-US" sz="1100" dirty="0"/>
              <a:t>use today. </a:t>
            </a:r>
          </a:p>
          <a:p>
            <a:pPr marL="177674" indent="-177674">
              <a:buFont typeface="Arial" panose="020B0604020202020204" pitchFamily="34" charset="0"/>
              <a:buChar char="•"/>
            </a:pPr>
            <a:endParaRPr lang="en-US" sz="1100" dirty="0"/>
          </a:p>
          <a:p>
            <a:pPr marL="177674" marR="0" lvl="0" indent="-177674" algn="l" defTabSz="914400" rtl="0" eaLnBrk="1" fontAlgn="auto" latinLnBrk="0" hangingPunct="1">
              <a:lnSpc>
                <a:spcPct val="114000"/>
              </a:lnSpc>
              <a:spcBef>
                <a:spcPts val="1200"/>
              </a:spcBef>
              <a:spcAft>
                <a:spcPts val="0"/>
              </a:spcAft>
              <a:buClrTx/>
              <a:buSzTx/>
              <a:buFont typeface="Arial" panose="020B0604020202020204" pitchFamily="34" charset="0"/>
              <a:buChar char="•"/>
              <a:tabLst/>
              <a:defRPr/>
            </a:pPr>
            <a:r>
              <a:rPr lang="en-US" sz="1100" baseline="0" dirty="0"/>
              <a:t>FTS registers any humanitarian funding directed to UN, NGOs, the Red Cross movements from government donors or private entities, or funding provided bilaterally to the affected governments. FTS does not cover resilience/development and longer term funding unless it is part of an interagency humanitarian response plan. It also does not cover internal spending of the government for humanitarian purposes. </a:t>
            </a:r>
            <a:endParaRPr lang="en-US" sz="1100" dirty="0"/>
          </a:p>
          <a:p>
            <a:pPr marL="0" indent="0">
              <a:buFont typeface="Arial" panose="020B0604020202020204" pitchFamily="34" charset="0"/>
              <a:buNone/>
            </a:pPr>
            <a:endParaRPr lang="en-US" sz="1100" dirty="0"/>
          </a:p>
          <a:p>
            <a:pPr marL="177674" indent="-177674">
              <a:buFont typeface="Arial" panose="020B0604020202020204" pitchFamily="34" charset="0"/>
              <a:buChar char="•"/>
            </a:pPr>
            <a:r>
              <a:rPr lang="en-US" sz="1100" baseline="0" dirty="0"/>
              <a:t>FTS is a unique service, too easy for us to take for granted given its age. However, our colleagues on the development side have never had an equivalent information source to support their work.</a:t>
            </a:r>
          </a:p>
          <a:p>
            <a:pPr marL="177674" indent="-177674">
              <a:buFont typeface="Arial" panose="020B0604020202020204" pitchFamily="34" charset="0"/>
              <a:buChar char="•"/>
            </a:pPr>
            <a:endParaRPr lang="en-US" sz="1100" baseline="0" dirty="0"/>
          </a:p>
          <a:p>
            <a:pPr marL="177674" indent="-177674">
              <a:buFont typeface="Arial" panose="020B0604020202020204" pitchFamily="34" charset="0"/>
              <a:buChar char="•"/>
            </a:pPr>
            <a:r>
              <a:rPr lang="en-US" sz="1100" baseline="0" dirty="0"/>
              <a:t>There are four key elements that make FTS so unique. </a:t>
            </a:r>
          </a:p>
          <a:p>
            <a:pPr marL="177674" indent="-177674">
              <a:buFont typeface="Arial" panose="020B0604020202020204" pitchFamily="34" charset="0"/>
              <a:buChar char="•"/>
            </a:pPr>
            <a:endParaRPr lang="en-US" sz="1100" baseline="0" dirty="0"/>
          </a:p>
          <a:p>
            <a:pPr marL="0" indent="0">
              <a:buFont typeface="Arial" panose="020B0604020202020204" pitchFamily="34" charset="0"/>
              <a:buNone/>
            </a:pPr>
            <a:r>
              <a:rPr lang="en-US" sz="1100" baseline="0" dirty="0"/>
              <a:t>1) it provides </a:t>
            </a:r>
            <a:r>
              <a:rPr lang="en-US" sz="1100" b="1" baseline="0" dirty="0"/>
              <a:t>globally comparable data. </a:t>
            </a:r>
            <a:r>
              <a:rPr lang="en-US" sz="1100" baseline="0" dirty="0"/>
              <a:t>It’s a central clearing house of information that allows us to ensure that we use the same standards and methodologies when processing the data from many different sources. This means that we don’t end up comparing apples and oranges, and can use its data to make informed decisions not just within, but across humanitarian crises.</a:t>
            </a:r>
          </a:p>
          <a:p>
            <a:pPr marL="0" indent="0">
              <a:buFont typeface="Arial" panose="020B0604020202020204" pitchFamily="34" charset="0"/>
              <a:buNone/>
            </a:pPr>
            <a:endParaRPr lang="en-US" sz="1100" baseline="0" dirty="0"/>
          </a:p>
          <a:p>
            <a:pPr marL="0" indent="0">
              <a:buFont typeface="Arial" panose="020B0604020202020204" pitchFamily="34" charset="0"/>
              <a:buNone/>
            </a:pPr>
            <a:r>
              <a:rPr lang="en-US" sz="1100" dirty="0"/>
              <a:t>2) it</a:t>
            </a:r>
            <a:r>
              <a:rPr lang="en-US" sz="1100" baseline="0" dirty="0"/>
              <a:t> is </a:t>
            </a:r>
            <a:r>
              <a:rPr lang="en-US" sz="1100" b="1" baseline="0" dirty="0"/>
              <a:t>continuously updated. </a:t>
            </a:r>
            <a:r>
              <a:rPr lang="en-US" sz="1100" baseline="0" dirty="0"/>
              <a:t>There are several platforms or services which provide an after-the-fact account of what happened – including the OECD-DAC database on ODA. However, to be useful for coordination and decision-making, we need information in as close to real time as possible. </a:t>
            </a:r>
          </a:p>
          <a:p>
            <a:pPr marL="0" indent="0">
              <a:buFont typeface="Arial" panose="020B0604020202020204" pitchFamily="34" charset="0"/>
              <a:buNone/>
            </a:pPr>
            <a:endParaRPr lang="en-US" sz="1100" baseline="0" dirty="0"/>
          </a:p>
          <a:p>
            <a:pPr marL="0" indent="0">
              <a:buFont typeface="Arial" panose="020B0604020202020204" pitchFamily="34" charset="0"/>
              <a:buNone/>
            </a:pPr>
            <a:r>
              <a:rPr lang="en-US" sz="1100" baseline="0" dirty="0"/>
              <a:t>3) FTS is not just a platform or a database, but </a:t>
            </a:r>
            <a:r>
              <a:rPr lang="en-US" sz="1100" b="1" baseline="0" dirty="0"/>
              <a:t>a service. </a:t>
            </a:r>
            <a:r>
              <a:rPr lang="en-US" sz="1100" baseline="0" dirty="0"/>
              <a:t>In order to create the best possible ‘bigger picture’ of global funding flows, we </a:t>
            </a:r>
            <a:r>
              <a:rPr lang="en-US" sz="1100" b="1" baseline="0" dirty="0"/>
              <a:t>piece together data from many different sources</a:t>
            </a:r>
            <a:r>
              <a:rPr lang="en-US" sz="1100" baseline="0" dirty="0"/>
              <a:t>, each of which report in a different format and with varying degrees of accuracy, quality and timeliness. The information is processed by a team of data experts who verify, triangulate and cross-check all the reports before anything is published.</a:t>
            </a:r>
          </a:p>
          <a:p>
            <a:pPr marL="0" indent="0">
              <a:buFont typeface="Arial" panose="020B0604020202020204" pitchFamily="34" charset="0"/>
              <a:buNone/>
            </a:pPr>
            <a:endParaRPr lang="en-US" sz="1100" baseline="0" dirty="0"/>
          </a:p>
          <a:p>
            <a:pPr marL="0" indent="0">
              <a:buFont typeface="Arial" panose="020B0604020202020204" pitchFamily="34" charset="0"/>
              <a:buNone/>
            </a:pPr>
            <a:r>
              <a:rPr lang="en-US" sz="1100" baseline="0" dirty="0"/>
              <a:t>4) FTS doesn’t just report on funding flows, but focuses on how these flows are allocated and used – which </a:t>
            </a:r>
            <a:r>
              <a:rPr lang="en-US" sz="1100" b="1" baseline="0" dirty="0"/>
              <a:t>organizations, projects and sectors </a:t>
            </a:r>
            <a:r>
              <a:rPr lang="en-US" sz="1100" baseline="0" dirty="0"/>
              <a:t>are supported, particularly (but not only) within the framework of </a:t>
            </a:r>
            <a:r>
              <a:rPr lang="en-US" sz="1100" b="1" baseline="0" dirty="0"/>
              <a:t>Humanitarian Response Plans. </a:t>
            </a:r>
          </a:p>
          <a:p>
            <a:pPr marL="177674" indent="-177674">
              <a:buFont typeface="Arial" panose="020B0604020202020204" pitchFamily="34" charset="0"/>
              <a:buChar char="•"/>
            </a:pPr>
            <a:endParaRPr lang="en-US" sz="1100" dirty="0"/>
          </a:p>
        </p:txBody>
      </p:sp>
      <p:sp>
        <p:nvSpPr>
          <p:cNvPr id="4" name="Header Placeholder 3"/>
          <p:cNvSpPr>
            <a:spLocks noGrp="1"/>
          </p:cNvSpPr>
          <p:nvPr>
            <p:ph type="hdr" sz="quarter" idx="10"/>
          </p:nvPr>
        </p:nvSpPr>
        <p:spPr/>
        <p:txBody>
          <a:bodyPr/>
          <a:lstStyle/>
          <a:p>
            <a:r>
              <a:rPr lang="en-AU"/>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2</a:t>
            </a:fld>
            <a:endParaRPr lang="en-AU"/>
          </a:p>
        </p:txBody>
      </p:sp>
    </p:spTree>
    <p:extLst>
      <p:ext uri="{BB962C8B-B14F-4D97-AF65-F5344CB8AC3E}">
        <p14:creationId xmlns:p14="http://schemas.microsoft.com/office/powerpoint/2010/main" val="309324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Funding can be reported to FTS by a donor, by the recipient organization or by both.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Being a voluntary mechanism, not everybody is reporting and therefore, sources complement or substitute for each other.</a:t>
            </a: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FTS processes between 1,500 and 2,000 new contributions each month,</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each record can be amended multiple times as more data is received to complement the initial information. E.g.</a:t>
            </a:r>
            <a:r>
              <a:rPr lang="en-GB" sz="1200" b="0" i="0" kern="1200" baseline="0" dirty="0">
                <a:solidFill>
                  <a:schemeClr val="tx1"/>
                </a:solidFill>
                <a:effectLst/>
                <a:latin typeface="+mn-lt"/>
                <a:ea typeface="+mn-ea"/>
                <a:cs typeface="+mn-cs"/>
              </a:rPr>
              <a:t> a </a:t>
            </a:r>
            <a:r>
              <a:rPr lang="en-GB" sz="1200" b="0" i="0" kern="1200" dirty="0">
                <a:solidFill>
                  <a:schemeClr val="tx1"/>
                </a:solidFill>
                <a:effectLst/>
                <a:latin typeface="+mn-lt"/>
                <a:ea typeface="+mn-ea"/>
                <a:cs typeface="+mn-cs"/>
              </a:rPr>
              <a:t>donor reports an </a:t>
            </a:r>
            <a:r>
              <a:rPr lang="en-GB" sz="1200" b="0" i="0" kern="1200" dirty="0" err="1">
                <a:solidFill>
                  <a:schemeClr val="tx1"/>
                </a:solidFill>
                <a:effectLst/>
                <a:latin typeface="+mn-lt"/>
                <a:ea typeface="+mn-ea"/>
                <a:cs typeface="+mn-cs"/>
              </a:rPr>
              <a:t>unearmarked</a:t>
            </a:r>
            <a:r>
              <a:rPr lang="en-GB" sz="1200" b="0" i="0" kern="1200" dirty="0">
                <a:solidFill>
                  <a:schemeClr val="tx1"/>
                </a:solidFill>
                <a:effectLst/>
                <a:latin typeface="+mn-lt"/>
                <a:ea typeface="+mn-ea"/>
                <a:cs typeface="+mn-cs"/>
              </a:rPr>
              <a:t> contribution, which will in turn be</a:t>
            </a:r>
            <a:r>
              <a:rPr lang="en-GB" sz="1200" b="0" i="0" kern="1200" baseline="0" dirty="0">
                <a:solidFill>
                  <a:schemeClr val="tx1"/>
                </a:solidFill>
                <a:effectLst/>
                <a:latin typeface="+mn-lt"/>
                <a:ea typeface="+mn-ea"/>
                <a:cs typeface="+mn-cs"/>
              </a:rPr>
              <a:t> reported by </a:t>
            </a:r>
            <a:r>
              <a:rPr lang="en-GB" sz="1200" b="0" i="0" kern="1200" dirty="0">
                <a:solidFill>
                  <a:schemeClr val="tx1"/>
                </a:solidFill>
                <a:effectLst/>
                <a:latin typeface="+mn-lt"/>
                <a:ea typeface="+mn-ea"/>
                <a:cs typeface="+mn-cs"/>
              </a:rPr>
              <a:t>the receiving organization  with specific project details or sectoral breakdowns. </a:t>
            </a:r>
            <a:endParaRPr lang="en-US" sz="1200" b="0" i="0" kern="1200" baseline="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en-US" dirty="0"/>
              <a:t>Information can be received in different</a:t>
            </a:r>
            <a:r>
              <a:rPr lang="en-US" baseline="0" dirty="0"/>
              <a:t> formats:  by email, EDRIS automatic system from ECHO and EU member states, via an online reporting form. </a:t>
            </a:r>
          </a:p>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en-US" baseline="0" dirty="0"/>
              <a:t>The use of IATI standard to fulfill the reporting obligation is part of a pilot projects with a small number of participants. </a:t>
            </a:r>
          </a:p>
          <a:p>
            <a:pPr marL="0" marR="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en-GB" sz="1200" dirty="0"/>
              <a:t>No</a:t>
            </a:r>
            <a:r>
              <a:rPr lang="en-GB" sz="1200" baseline="0" dirty="0"/>
              <a:t> matter the level of </a:t>
            </a:r>
            <a:r>
              <a:rPr lang="en-GB" sz="1200" baseline="0" dirty="0" err="1"/>
              <a:t>automatisation</a:t>
            </a:r>
            <a:r>
              <a:rPr lang="en-GB" sz="1200" baseline="0" dirty="0"/>
              <a:t>, </a:t>
            </a:r>
            <a:r>
              <a:rPr lang="en-GB" sz="1200" b="1" baseline="0" dirty="0"/>
              <a:t>all data is manually </a:t>
            </a:r>
            <a:r>
              <a:rPr lang="en-US" sz="1200" b="1" dirty="0"/>
              <a:t>reviewed,</a:t>
            </a:r>
            <a:r>
              <a:rPr lang="en-US" sz="1200" b="1" baseline="0" dirty="0"/>
              <a:t> verified, and triangulated before being posted online</a:t>
            </a:r>
            <a:r>
              <a:rPr lang="en-US" sz="1200" baseline="0" dirty="0"/>
              <a:t>.</a:t>
            </a:r>
          </a:p>
          <a:p>
            <a:pPr marL="285750" indent="-285750">
              <a:buClr>
                <a:schemeClr val="accent1"/>
              </a:buClr>
              <a:buSzPct val="100000"/>
              <a:buFont typeface="Arial" panose="020B0604020202020204" pitchFamily="34" charset="0"/>
              <a:buChar char="•"/>
            </a:pPr>
            <a:endParaRPr lang="en-US" sz="1200" baseline="0" dirty="0"/>
          </a:p>
          <a:p>
            <a:pPr marL="0" marR="0" lvl="0" indent="0" algn="l" defTabSz="914400" rtl="0" eaLnBrk="1" fontAlgn="auto" latinLnBrk="0" hangingPunct="1">
              <a:lnSpc>
                <a:spcPct val="114000"/>
              </a:lnSpc>
              <a:spcBef>
                <a:spcPts val="1200"/>
              </a:spcBef>
              <a:spcAft>
                <a:spcPts val="0"/>
              </a:spcAft>
              <a:buClr>
                <a:schemeClr val="accent1"/>
              </a:buClr>
              <a:buSzPct val="100000"/>
              <a:buFont typeface="Arial" panose="020B0604020202020204" pitchFamily="34" charset="0"/>
              <a:buNone/>
              <a:tabLst/>
              <a:defRPr/>
            </a:pPr>
            <a:r>
              <a:rPr lang="en-US" sz="1200" baseline="0" dirty="0"/>
              <a:t>Major donors report through an officially designated focal point in mission/capitals. </a:t>
            </a:r>
          </a:p>
          <a:p>
            <a:pPr marL="285750" indent="-285750">
              <a:buClr>
                <a:schemeClr val="accent1"/>
              </a:buClr>
              <a:buSzPct val="100000"/>
              <a:buFont typeface="Arial" panose="020B0604020202020204" pitchFamily="34" charset="0"/>
              <a:buChar char="•"/>
            </a:pPr>
            <a:endParaRPr lang="en-US" sz="1200" baseline="0" dirty="0"/>
          </a:p>
          <a:p>
            <a:r>
              <a:rPr lang="en-GB" sz="1200" b="1" i="0" u="none" strike="noStrike" kern="1200" baseline="0" dirty="0">
                <a:solidFill>
                  <a:schemeClr val="tx1"/>
                </a:solidFill>
                <a:latin typeface="+mn-lt"/>
                <a:ea typeface="+mn-ea"/>
                <a:cs typeface="+mn-cs"/>
              </a:rPr>
              <a:t>UN Agencies:  </a:t>
            </a:r>
            <a:r>
              <a:rPr lang="en-GB" sz="1200" b="0" i="0" u="none" strike="noStrike" kern="1200" baseline="0" dirty="0">
                <a:solidFill>
                  <a:schemeClr val="tx1"/>
                </a:solidFill>
                <a:latin typeface="+mn-lt"/>
                <a:ea typeface="+mn-ea"/>
                <a:cs typeface="+mn-cs"/>
              </a:rPr>
              <a:t>WHO, UNFPA, WFP, UNHCR, UNICEF, have </a:t>
            </a:r>
            <a:r>
              <a:rPr lang="en-GB" sz="1200" b="1" i="0" u="sng" strike="noStrike" kern="1200" baseline="0" dirty="0">
                <a:solidFill>
                  <a:schemeClr val="tx1"/>
                </a:solidFill>
                <a:latin typeface="+mn-lt"/>
                <a:ea typeface="+mn-ea"/>
                <a:cs typeface="+mn-cs"/>
              </a:rPr>
              <a:t>centralized reporting </a:t>
            </a:r>
            <a:r>
              <a:rPr lang="en-GB" sz="1200" b="0" i="0" u="sng" strike="noStrike" kern="1200" baseline="0" dirty="0">
                <a:solidFill>
                  <a:schemeClr val="tx1"/>
                </a:solidFill>
                <a:latin typeface="+mn-lt"/>
                <a:ea typeface="+mn-ea"/>
                <a:cs typeface="+mn-cs"/>
              </a:rPr>
              <a:t>structures. Official reports can only come from their HQs. FTS is therefore not allowed to publish any figure reported from their country offices without the agency HQ verification and consent.</a:t>
            </a:r>
          </a:p>
          <a:p>
            <a:endParaRPr lang="en-US" sz="1200" b="0" i="0" u="sng"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FAO and UNDP and IOM have </a:t>
            </a:r>
            <a:r>
              <a:rPr lang="en-GB" sz="1200" b="1" i="0" u="sng" strike="noStrike" kern="1200" baseline="0" dirty="0">
                <a:solidFill>
                  <a:schemeClr val="tx1"/>
                </a:solidFill>
                <a:latin typeface="+mn-lt"/>
                <a:ea typeface="+mn-ea"/>
                <a:cs typeface="+mn-cs"/>
              </a:rPr>
              <a:t>decentralized reporting </a:t>
            </a:r>
            <a:r>
              <a:rPr lang="en-GB" sz="1200" b="0" i="0" u="sng" strike="noStrike" kern="1200" baseline="0" dirty="0">
                <a:solidFill>
                  <a:schemeClr val="tx1"/>
                </a:solidFill>
                <a:latin typeface="+mn-lt"/>
                <a:ea typeface="+mn-ea"/>
                <a:cs typeface="+mn-cs"/>
              </a:rPr>
              <a:t>structures, therefore their country representatives should report to FTS.</a:t>
            </a:r>
          </a:p>
          <a:p>
            <a:endParaRPr lang="en-GB" sz="1200" b="0" i="0" u="sng"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Arial" pitchFamily="34" charset="0"/>
                <a:ea typeface="+mn-ea"/>
                <a:cs typeface="Arial" pitchFamily="34" charset="0"/>
              </a:rPr>
              <a:t>NGOs report from </a:t>
            </a:r>
            <a:r>
              <a:rPr lang="en-US" sz="1200" b="1" i="0" u="none" strike="noStrike" kern="1200" baseline="0" dirty="0">
                <a:solidFill>
                  <a:schemeClr val="tx1"/>
                </a:solidFill>
                <a:latin typeface="Arial" pitchFamily="34" charset="0"/>
                <a:ea typeface="+mn-ea"/>
                <a:cs typeface="Arial" pitchFamily="34" charset="0"/>
              </a:rPr>
              <a:t>HQ or field</a:t>
            </a:r>
            <a:r>
              <a:rPr lang="en-US" sz="1200" b="0" i="0" u="none" strike="noStrike" kern="1200" baseline="0" dirty="0">
                <a:solidFill>
                  <a:schemeClr val="tx1"/>
                </a:solidFill>
                <a:latin typeface="Arial" pitchFamily="34" charset="0"/>
                <a:ea typeface="+mn-ea"/>
                <a:cs typeface="Arial" pitchFamily="34" charset="0"/>
              </a:rPr>
              <a:t>.</a:t>
            </a:r>
          </a:p>
          <a:p>
            <a:endParaRPr lang="en-US" sz="1200" b="0" i="0" u="sng" strike="noStrike" kern="1200" baseline="0" dirty="0">
              <a:solidFill>
                <a:schemeClr val="tx1"/>
              </a:solidFill>
              <a:latin typeface="Arial" pitchFamily="34" charset="0"/>
              <a:ea typeface="+mn-ea"/>
              <a:cs typeface="Arial" pitchFamily="34" charset="0"/>
            </a:endParaRPr>
          </a:p>
          <a:p>
            <a:r>
              <a:rPr lang="en-US" sz="1200" b="1" i="0" u="none" strike="noStrike" kern="1200" baseline="0" dirty="0">
                <a:solidFill>
                  <a:schemeClr val="tx1"/>
                </a:solidFill>
                <a:latin typeface="Arial" pitchFamily="34" charset="0"/>
                <a:ea typeface="+mn-ea"/>
                <a:cs typeface="Arial" pitchFamily="34" charset="0"/>
              </a:rPr>
              <a:t>Press releases </a:t>
            </a:r>
            <a:r>
              <a:rPr lang="en-US" sz="1200" b="0" i="0" u="none" strike="noStrike" kern="1200" baseline="0" dirty="0">
                <a:solidFill>
                  <a:schemeClr val="tx1"/>
                </a:solidFill>
                <a:latin typeface="Arial" pitchFamily="34" charset="0"/>
                <a:ea typeface="+mn-ea"/>
                <a:cs typeface="Arial" pitchFamily="34" charset="0"/>
              </a:rPr>
              <a:t>might be accepted on </a:t>
            </a:r>
            <a:r>
              <a:rPr lang="en-US" sz="1200" b="1" i="0" u="none" strike="noStrike" kern="1200" baseline="0" dirty="0">
                <a:solidFill>
                  <a:schemeClr val="tx1"/>
                </a:solidFill>
                <a:latin typeface="Arial" pitchFamily="34" charset="0"/>
                <a:ea typeface="+mn-ea"/>
                <a:cs typeface="Arial" pitchFamily="34" charset="0"/>
              </a:rPr>
              <a:t>exceptional</a:t>
            </a:r>
            <a:r>
              <a:rPr lang="en-US" sz="1200" b="0" i="0" u="none" strike="noStrike" kern="1200" baseline="0" dirty="0">
                <a:solidFill>
                  <a:schemeClr val="tx1"/>
                </a:solidFill>
                <a:latin typeface="Arial" pitchFamily="34" charset="0"/>
                <a:ea typeface="+mn-ea"/>
                <a:cs typeface="Arial" pitchFamily="34" charset="0"/>
              </a:rPr>
              <a:t> circumstances (usually in natural disasters), only if issued by the donor or by the recipient, provided that they contain data required by FTS for verification and posting.</a:t>
            </a:r>
          </a:p>
          <a:p>
            <a:endParaRPr lang="en-US" sz="1200" b="0" i="0" u="none" strike="noStrike" kern="1200" baseline="0" dirty="0">
              <a:solidFill>
                <a:schemeClr val="tx1"/>
              </a:solidFill>
              <a:latin typeface="Arial" pitchFamily="34" charset="0"/>
              <a:ea typeface="+mn-ea"/>
              <a:cs typeface="Arial" pitchFamily="34" charset="0"/>
            </a:endParaRPr>
          </a:p>
          <a:p>
            <a:r>
              <a:rPr lang="en-US" sz="1200" b="0" i="0" u="none" strike="noStrike" kern="1200" baseline="0" dirty="0">
                <a:solidFill>
                  <a:schemeClr val="tx1"/>
                </a:solidFill>
                <a:latin typeface="Arial" pitchFamily="34" charset="0"/>
                <a:ea typeface="+mn-ea"/>
                <a:cs typeface="Arial" pitchFamily="34" charset="0"/>
              </a:rPr>
              <a:t>Donors should encourage recipients organization to also report on a regular basis to FTS in order to improve details related to the use of the funding. </a:t>
            </a:r>
            <a:endParaRPr lang="en-GB" sz="1200" u="none" dirty="0"/>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E79C9C18-8CA6-4AB2-89BD-7F1473D674A1}" type="slidenum">
              <a:rPr lang="en-GB" smtClean="0"/>
              <a:t>3</a:t>
            </a:fld>
            <a:endParaRPr lang="en-GB"/>
          </a:p>
        </p:txBody>
      </p:sp>
    </p:spTree>
    <p:extLst>
      <p:ext uri="{BB962C8B-B14F-4D97-AF65-F5344CB8AC3E}">
        <p14:creationId xmlns:p14="http://schemas.microsoft.com/office/powerpoint/2010/main" val="218663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674" marR="0" lvl="0" indent="-177674" algn="l" defTabSz="914400" rtl="0" eaLnBrk="1" fontAlgn="auto" latinLnBrk="0" hangingPunct="1">
              <a:lnSpc>
                <a:spcPct val="114000"/>
              </a:lnSpc>
              <a:spcBef>
                <a:spcPts val="1200"/>
              </a:spcBef>
              <a:spcAft>
                <a:spcPts val="0"/>
              </a:spcAft>
              <a:buClrTx/>
              <a:buSzTx/>
              <a:buFont typeface="Arial" panose="020B0604020202020204" pitchFamily="34" charset="0"/>
              <a:buChar char="•"/>
              <a:tabLst/>
              <a:defRPr/>
            </a:pPr>
            <a:r>
              <a:rPr lang="en-US" sz="1100" b="1" dirty="0"/>
              <a:t>A massive transformation</a:t>
            </a:r>
            <a:r>
              <a:rPr lang="en-US" sz="1100" b="1" baseline="0" dirty="0"/>
              <a:t> </a:t>
            </a:r>
            <a:r>
              <a:rPr lang="en-US" sz="1100" b="1" dirty="0"/>
              <a:t> </a:t>
            </a:r>
            <a:r>
              <a:rPr lang="en-US" sz="1100" dirty="0"/>
              <a:t>to the database in 2017 took place </a:t>
            </a:r>
            <a:r>
              <a:rPr lang="en-US" sz="1100" baseline="0" dirty="0"/>
              <a:t>to make it fit for the future. The upgrade was necessary to better cope with the </a:t>
            </a:r>
            <a:r>
              <a:rPr lang="en-US" sz="1100" b="1" baseline="0" dirty="0"/>
              <a:t>evolving data needs and tracking requirements</a:t>
            </a:r>
            <a:r>
              <a:rPr lang="en-US" sz="1100" baseline="0" dirty="0"/>
              <a:t>, in particular those emerged from  WHS and Grand Bargain.  </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endParaRPr lang="en-US" sz="1100" baseline="0" dirty="0"/>
          </a:p>
          <a:p>
            <a:pPr marL="177674" marR="0" lvl="0" indent="-177674" algn="l" defTabSz="914400" rtl="0" eaLnBrk="1" fontAlgn="auto" latinLnBrk="0" hangingPunct="1">
              <a:lnSpc>
                <a:spcPct val="114000"/>
              </a:lnSpc>
              <a:spcBef>
                <a:spcPts val="1200"/>
              </a:spcBef>
              <a:spcAft>
                <a:spcPts val="0"/>
              </a:spcAft>
              <a:buClrTx/>
              <a:buSzTx/>
              <a:buFont typeface="Arial" panose="020B0604020202020204" pitchFamily="34" charset="0"/>
              <a:buChar char="•"/>
              <a:tabLst/>
              <a:defRPr/>
            </a:pPr>
            <a:r>
              <a:rPr lang="en-US" sz="1100" b="1" baseline="0" dirty="0"/>
              <a:t>FTS initially upgraded the way it looked, </a:t>
            </a:r>
            <a:r>
              <a:rPr lang="en-US" sz="1100" baseline="0" dirty="0"/>
              <a:t>with more interactive pages, more graphs, ready to use material that can be customized by non IM experts. Fundamentally 3 levels,  1) key figures  with visuals, 2) easier access to data through the data tab allowing some minimum customization and search, and 3) full data search. </a:t>
            </a:r>
          </a:p>
          <a:p>
            <a:pPr marL="177674" marR="0" lvl="0" indent="-177674" algn="l" defTabSz="914400" rtl="0" eaLnBrk="1" fontAlgn="auto" latinLnBrk="0" hangingPunct="1">
              <a:lnSpc>
                <a:spcPct val="114000"/>
              </a:lnSpc>
              <a:spcBef>
                <a:spcPts val="1200"/>
              </a:spcBef>
              <a:spcAft>
                <a:spcPts val="0"/>
              </a:spcAft>
              <a:buClrTx/>
              <a:buSzTx/>
              <a:buFont typeface="Arial" panose="020B0604020202020204" pitchFamily="34" charset="0"/>
              <a:buChar char="•"/>
              <a:tabLst/>
              <a:defRPr/>
            </a:pPr>
            <a:endParaRPr lang="en-US" sz="1100" dirty="0"/>
          </a:p>
          <a:p>
            <a:pPr marL="177674" indent="-177674">
              <a:buFont typeface="Arial" panose="020B0604020202020204" pitchFamily="34" charset="0"/>
              <a:buChar char="•"/>
            </a:pPr>
            <a:r>
              <a:rPr lang="en-US" sz="1100" b="1" baseline="0" dirty="0"/>
              <a:t>The new database is based on a ‘flow model’. </a:t>
            </a:r>
            <a:r>
              <a:rPr lang="en-US" sz="1100" baseline="0" dirty="0"/>
              <a:t>Basically, every piece of data is treated as a financial flow from a source to destination. The destination can be anything – an organization, country, sector, plan, project, or any combination of them. This means that FTS can better reflect partial or incomplete information</a:t>
            </a:r>
            <a:r>
              <a:rPr lang="en-GB" sz="1100" dirty="0"/>
              <a:t> </a:t>
            </a:r>
            <a:r>
              <a:rPr lang="en-US" sz="1100" dirty="0"/>
              <a:t>– vital for a continuously updated service</a:t>
            </a:r>
            <a:r>
              <a:rPr lang="en-US" sz="1100" baseline="0" dirty="0"/>
              <a:t>. It also means that FTS can link flows together, which is essential to be able to trace flows through successive implementing partners until the final recipient.</a:t>
            </a:r>
          </a:p>
          <a:p>
            <a:pPr marL="0" indent="0">
              <a:buFont typeface="Arial" panose="020B0604020202020204" pitchFamily="34" charset="0"/>
              <a:buNone/>
            </a:pPr>
            <a:endParaRPr lang="en-US" sz="1100" baseline="0" dirty="0"/>
          </a:p>
          <a:p>
            <a:pPr marL="177674" indent="-177674">
              <a:buFont typeface="Arial" panose="020B0604020202020204" pitchFamily="34" charset="0"/>
              <a:buChar char="•"/>
            </a:pPr>
            <a:r>
              <a:rPr lang="en-US" sz="1100" baseline="0" dirty="0"/>
              <a:t>Beforehand, FTS only tracked the top-level flows, which means that it could simply add everything together to get the big picture. Now, </a:t>
            </a:r>
            <a:r>
              <a:rPr lang="en-US" sz="1100" b="1" baseline="0" dirty="0"/>
              <a:t>tracking pass-through funding </a:t>
            </a:r>
            <a:r>
              <a:rPr lang="en-US" sz="1100" baseline="0" dirty="0"/>
              <a:t>means that there additional layers of complexity to be carefully considered to avoid double counting. The model helps  doing this by showing which flows are incoming, internal or outgoing for any particular organization or plan.</a:t>
            </a:r>
            <a:endParaRPr lang="en-US" sz="1100" dirty="0"/>
          </a:p>
        </p:txBody>
      </p:sp>
      <p:sp>
        <p:nvSpPr>
          <p:cNvPr id="4" name="Header Placeholder 3"/>
          <p:cNvSpPr>
            <a:spLocks noGrp="1"/>
          </p:cNvSpPr>
          <p:nvPr>
            <p:ph type="hdr" sz="quarter" idx="10"/>
          </p:nvPr>
        </p:nvSpPr>
        <p:spPr/>
        <p:txBody>
          <a:bodyPr/>
          <a:lstStyle/>
          <a:p>
            <a:r>
              <a:rPr lang="en-AU"/>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4</a:t>
            </a:fld>
            <a:endParaRPr lang="en-AU"/>
          </a:p>
        </p:txBody>
      </p:sp>
    </p:spTree>
    <p:extLst>
      <p:ext uri="{BB962C8B-B14F-4D97-AF65-F5344CB8AC3E}">
        <p14:creationId xmlns:p14="http://schemas.microsoft.com/office/powerpoint/2010/main" val="136750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SzPct val="100000"/>
              <a:buFont typeface="Arial" panose="020B0604020202020204" pitchFamily="34" charset="0"/>
              <a:buChar char="•"/>
            </a:pPr>
            <a:endParaRPr lang="en-US" altLang="en-US" sz="1200" dirty="0">
              <a:sym typeface="Arial" charset="0"/>
            </a:endParaRPr>
          </a:p>
          <a:p>
            <a:pPr marL="285750" marR="0" lvl="0" indent="-285750" algn="l" defTabSz="914400" rtl="0" eaLnBrk="1" fontAlgn="auto" latinLnBrk="0" hangingPunct="1">
              <a:lnSpc>
                <a:spcPct val="114000"/>
              </a:lnSpc>
              <a:spcBef>
                <a:spcPts val="1200"/>
              </a:spcBef>
              <a:spcAft>
                <a:spcPts val="0"/>
              </a:spcAft>
              <a:buClrTx/>
              <a:buSzPct val="100000"/>
              <a:buFont typeface="Arial" panose="020B0604020202020204" pitchFamily="34" charset="0"/>
              <a:buChar char="•"/>
              <a:tabLst/>
              <a:defRPr/>
            </a:pPr>
            <a:r>
              <a:rPr lang="en-US" altLang="en-US" sz="1200" dirty="0">
                <a:sym typeface="Arial" charset="0"/>
              </a:rPr>
              <a:t>It helps in monitoring </a:t>
            </a:r>
            <a:r>
              <a:rPr lang="en-GB" sz="1200" b="1" i="0" u="none" strike="noStrike" kern="1200" baseline="0" dirty="0">
                <a:solidFill>
                  <a:schemeClr val="tx1"/>
                </a:solidFill>
                <a:latin typeface="Arial" pitchFamily="34" charset="0"/>
                <a:ea typeface="+mn-ea"/>
                <a:cs typeface="Arial" pitchFamily="34" charset="0"/>
              </a:rPr>
              <a:t>where and how humanitarian funding is used</a:t>
            </a:r>
          </a:p>
          <a:p>
            <a:pPr marL="285750" marR="0" lvl="0" indent="-285750" algn="l" defTabSz="914400" rtl="0" eaLnBrk="1" fontAlgn="auto" latinLnBrk="0" hangingPunct="1">
              <a:lnSpc>
                <a:spcPct val="114000"/>
              </a:lnSpc>
              <a:spcBef>
                <a:spcPts val="1200"/>
              </a:spcBef>
              <a:spcAft>
                <a:spcPts val="0"/>
              </a:spcAft>
              <a:buClrTx/>
              <a:buSzPct val="100000"/>
              <a:buFont typeface="Arial" panose="020B0604020202020204" pitchFamily="34" charset="0"/>
              <a:buChar char="•"/>
              <a:tabLst/>
              <a:defRPr/>
            </a:pPr>
            <a:r>
              <a:rPr lang="en-US" altLang="en-US" sz="1200" dirty="0">
                <a:sym typeface="Arial" charset="0"/>
              </a:rPr>
              <a:t>It assists with </a:t>
            </a:r>
            <a:r>
              <a:rPr lang="en-US" altLang="en-US" sz="1200" b="1" dirty="0">
                <a:sym typeface="Arial" charset="0"/>
              </a:rPr>
              <a:t>advocacy and resource mobilization </a:t>
            </a:r>
            <a:r>
              <a:rPr lang="en-US" altLang="en-US" sz="1200" dirty="0">
                <a:sym typeface="Arial" charset="0"/>
              </a:rPr>
              <a:t>efforts by </a:t>
            </a:r>
            <a:r>
              <a:rPr lang="en-US" altLang="en-US" sz="1200" b="1" dirty="0">
                <a:sym typeface="Arial" charset="0"/>
              </a:rPr>
              <a:t>highlighting funding gaps , especially against the</a:t>
            </a:r>
            <a:r>
              <a:rPr lang="en-US" altLang="en-US" sz="1200" b="1" baseline="0" dirty="0">
                <a:sym typeface="Arial" charset="0"/>
              </a:rPr>
              <a:t> requirements of an HRP</a:t>
            </a:r>
            <a:endParaRPr lang="en-US" altLang="en-US" sz="1200" b="1" dirty="0">
              <a:sym typeface="Arial" charset="0"/>
            </a:endParaRPr>
          </a:p>
          <a:p>
            <a:pPr marL="285750" indent="-285750">
              <a:buSzPct val="100000"/>
              <a:buFont typeface="Arial" panose="020B0604020202020204" pitchFamily="34" charset="0"/>
              <a:buChar char="•"/>
            </a:pPr>
            <a:r>
              <a:rPr lang="en-US" altLang="en-US" sz="1200" dirty="0">
                <a:sym typeface="Arial" charset="0"/>
              </a:rPr>
              <a:t>It facilitates resource allocation decisions. It allows </a:t>
            </a:r>
            <a:r>
              <a:rPr lang="en-US" altLang="en-US" sz="1200" b="1" dirty="0">
                <a:sym typeface="Arial" charset="0"/>
              </a:rPr>
              <a:t>donors to direct funding to where it is most needed</a:t>
            </a:r>
            <a:r>
              <a:rPr lang="en-US" altLang="en-US" sz="1200" dirty="0">
                <a:sym typeface="Arial" charset="0"/>
              </a:rPr>
              <a:t>, providing an overview of who is doing</a:t>
            </a:r>
            <a:r>
              <a:rPr lang="en-US" altLang="en-US" sz="1200" baseline="0" dirty="0">
                <a:sym typeface="Arial" charset="0"/>
              </a:rPr>
              <a:t> what  to respond to crises and highlighting under funded sectors or projects.</a:t>
            </a:r>
          </a:p>
          <a:p>
            <a:pPr marL="285750" marR="0" lvl="0" indent="-285750" algn="l" defTabSz="914400" rtl="0" eaLnBrk="1" fontAlgn="auto" latinLnBrk="0" hangingPunct="1">
              <a:lnSpc>
                <a:spcPct val="114000"/>
              </a:lnSpc>
              <a:spcBef>
                <a:spcPts val="1200"/>
              </a:spcBef>
              <a:spcAft>
                <a:spcPts val="0"/>
              </a:spcAft>
              <a:buClrTx/>
              <a:buSzPct val="100000"/>
              <a:buFont typeface="Arial" panose="020B0604020202020204" pitchFamily="34" charset="0"/>
              <a:buChar char="•"/>
              <a:tabLst/>
              <a:defRPr/>
            </a:pPr>
            <a:r>
              <a:rPr lang="en-US" altLang="en-US" sz="1200" dirty="0">
                <a:sym typeface="Arial" charset="0"/>
              </a:rPr>
              <a:t>It helps in analyzing funding trends – by donor, sector, emergency, or recipient agency</a:t>
            </a:r>
          </a:p>
          <a:p>
            <a:pPr marL="285750" indent="-285750">
              <a:buSzPct val="100000"/>
              <a:buFont typeface="Arial" panose="020B0604020202020204" pitchFamily="34" charset="0"/>
              <a:buChar char="•"/>
            </a:pPr>
            <a:r>
              <a:rPr lang="en-US" sz="1200" dirty="0"/>
              <a:t>FTS </a:t>
            </a:r>
            <a:r>
              <a:rPr lang="en-US" sz="1200" b="1" dirty="0">
                <a:solidFill>
                  <a:srgbClr val="CE4F07"/>
                </a:solidFill>
              </a:rPr>
              <a:t>supports the transparency and accountability</a:t>
            </a:r>
            <a:r>
              <a:rPr lang="en-US" sz="1200" dirty="0">
                <a:solidFill>
                  <a:srgbClr val="CE4F07"/>
                </a:solidFill>
              </a:rPr>
              <a:t> </a:t>
            </a:r>
            <a:r>
              <a:rPr lang="en-US" sz="1200" dirty="0"/>
              <a:t>of the humanitarian system : it informs real-time decision-making at both national and global levels across all humanitarian emergencies and actors.</a:t>
            </a:r>
            <a:endParaRPr lang="en-GB" sz="1200" b="0" i="0" u="none" strike="noStrike" kern="1200" baseline="0" dirty="0">
              <a:solidFill>
                <a:schemeClr val="tx1"/>
              </a:solidFill>
              <a:latin typeface="Arial" pitchFamily="34" charset="0"/>
              <a:ea typeface="+mn-ea"/>
              <a:cs typeface="Arial" pitchFamily="34" charset="0"/>
            </a:endParaRPr>
          </a:p>
          <a:p>
            <a:pPr marL="0" indent="0">
              <a:buSzPct val="100000"/>
              <a:buFont typeface="Arial" panose="020B0604020202020204" pitchFamily="34" charset="0"/>
              <a:buNone/>
            </a:pPr>
            <a:endParaRPr lang="en-US" altLang="en-US" sz="1200" dirty="0">
              <a:sym typeface="Arial" charset="0"/>
            </a:endParaRPr>
          </a:p>
        </p:txBody>
      </p:sp>
      <p:sp>
        <p:nvSpPr>
          <p:cNvPr id="4" name="Slide Number Placeholder 3"/>
          <p:cNvSpPr>
            <a:spLocks noGrp="1"/>
          </p:cNvSpPr>
          <p:nvPr>
            <p:ph type="sldNum" sz="quarter" idx="10"/>
          </p:nvPr>
        </p:nvSpPr>
        <p:spPr/>
        <p:txBody>
          <a:bodyPr/>
          <a:lstStyle/>
          <a:p>
            <a:fld id="{E79C9C18-8CA6-4AB2-89BD-7F1473D674A1}" type="slidenum">
              <a:rPr lang="en-GB" smtClean="0"/>
              <a:t>5</a:t>
            </a:fld>
            <a:endParaRPr lang="en-GB"/>
          </a:p>
        </p:txBody>
      </p:sp>
    </p:spTree>
    <p:extLst>
      <p:ext uri="{BB962C8B-B14F-4D97-AF65-F5344CB8AC3E}">
        <p14:creationId xmlns:p14="http://schemas.microsoft.com/office/powerpoint/2010/main" val="308373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dirty="0"/>
              <a:t>FTS</a:t>
            </a:r>
            <a:r>
              <a:rPr lang="en-US" sz="1200" baseline="0" dirty="0"/>
              <a:t> data is used for various type of internal and external analysis and products.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baseline="0" dirty="0"/>
              <a:t>It feeds key OCHA public products, like funding overviews, the global humanitarian overview report, but it is also used by external partners, the media, research institutes and the general public.</a:t>
            </a:r>
            <a:endParaRPr lang="en-US" sz="1200" dirty="0"/>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E79C9C18-8CA6-4AB2-89BD-7F1473D674A1}" type="slidenum">
              <a:rPr lang="en-GB" smtClean="0"/>
              <a:t>6</a:t>
            </a:fld>
            <a:endParaRPr lang="en-GB"/>
          </a:p>
        </p:txBody>
      </p:sp>
    </p:spTree>
    <p:extLst>
      <p:ext uri="{BB962C8B-B14F-4D97-AF65-F5344CB8AC3E}">
        <p14:creationId xmlns:p14="http://schemas.microsoft.com/office/powerpoint/2010/main" val="4009733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baseline="0" dirty="0"/>
          </a:p>
        </p:txBody>
      </p:sp>
      <p:sp>
        <p:nvSpPr>
          <p:cNvPr id="4" name="Header Placeholder 3"/>
          <p:cNvSpPr>
            <a:spLocks noGrp="1"/>
          </p:cNvSpPr>
          <p:nvPr>
            <p:ph type="hdr" sz="quarter" idx="10"/>
          </p:nvPr>
        </p:nvSpPr>
        <p:spPr/>
        <p:txBody>
          <a:bodyPr/>
          <a:lstStyle/>
          <a:p>
            <a:r>
              <a:rPr lang="en-AU"/>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7</a:t>
            </a:fld>
            <a:endParaRPr lang="en-AU"/>
          </a:p>
        </p:txBody>
      </p:sp>
    </p:spTree>
    <p:extLst>
      <p:ext uri="{BB962C8B-B14F-4D97-AF65-F5344CB8AC3E}">
        <p14:creationId xmlns:p14="http://schemas.microsoft.com/office/powerpoint/2010/main" val="30055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99746" name="Rectangle 2"/>
          <p:cNvSpPr>
            <a:spLocks noChangeArrowheads="1"/>
          </p:cNvSpPr>
          <p:nvPr userDrawn="1"/>
        </p:nvSpPr>
        <p:spPr bwMode="auto">
          <a:xfrm>
            <a:off x="0" y="0"/>
            <a:ext cx="9144000" cy="781050"/>
          </a:xfrm>
          <a:prstGeom prst="rect">
            <a:avLst/>
          </a:prstGeom>
          <a:no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799748" name="Rectangle 4"/>
          <p:cNvSpPr>
            <a:spLocks noGrp="1" noChangeArrowheads="1"/>
          </p:cNvSpPr>
          <p:nvPr>
            <p:ph type="subTitle" sz="quarter" idx="1"/>
          </p:nvPr>
        </p:nvSpPr>
        <p:spPr>
          <a:xfrm>
            <a:off x="1371600" y="3429000"/>
            <a:ext cx="6400800" cy="387798"/>
          </a:xfrm>
        </p:spPr>
        <p:txBody>
          <a:bodyPr/>
          <a:lstStyle>
            <a:lvl1pPr marL="0" indent="0" algn="ctr">
              <a:spcBef>
                <a:spcPct val="0"/>
              </a:spcBef>
              <a:buFontTx/>
              <a:buNone/>
              <a:defRPr sz="1600" b="1">
                <a:solidFill>
                  <a:schemeClr val="hlink"/>
                </a:solidFill>
              </a:defRPr>
            </a:lvl1pPr>
          </a:lstStyle>
          <a:p>
            <a:r>
              <a:rPr lang="en-US" dirty="0"/>
              <a:t>Click to edit Master subtitle style</a:t>
            </a:r>
            <a:endParaRPr lang="en-GB" dirty="0"/>
          </a:p>
        </p:txBody>
      </p:sp>
      <p:sp>
        <p:nvSpPr>
          <p:cNvPr id="799749" name="Line 5"/>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Line 9"/>
          <p:cNvSpPr>
            <a:spLocks noChangeShapeType="1"/>
          </p:cNvSpPr>
          <p:nvPr userDrawn="1"/>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2" name="Title 1"/>
          <p:cNvSpPr>
            <a:spLocks noGrp="1"/>
          </p:cNvSpPr>
          <p:nvPr>
            <p:ph type="title"/>
          </p:nvPr>
        </p:nvSpPr>
        <p:spPr>
          <a:xfrm>
            <a:off x="1375045" y="2801040"/>
            <a:ext cx="6388563" cy="584775"/>
          </a:xfrm>
        </p:spPr>
        <p:txBody>
          <a:bodyPr/>
          <a:lstStyle>
            <a:lvl1pPr algn="ctr">
              <a:defRPr sz="3200">
                <a:solidFill>
                  <a:schemeClr val="tx2"/>
                </a:solidFill>
              </a:defRPr>
            </a:lvl1pPr>
          </a:lstStyle>
          <a:p>
            <a:r>
              <a:rPr lang="en-US" dirty="0"/>
              <a:t>Click to edit Master title style</a:t>
            </a:r>
            <a:endParaRPr lang="en-GB" dirty="0"/>
          </a:p>
        </p:txBody>
      </p:sp>
      <p:sp>
        <p:nvSpPr>
          <p:cNvPr id="6" name="Date Placeholder 5"/>
          <p:cNvSpPr>
            <a:spLocks noGrp="1"/>
          </p:cNvSpPr>
          <p:nvPr>
            <p:ph type="dt" sz="half" idx="10"/>
          </p:nvPr>
        </p:nvSpPr>
        <p:spPr/>
        <p:txBody>
          <a:bodyPr/>
          <a:lstStyle/>
          <a:p>
            <a:pPr fontAlgn="base">
              <a:spcBef>
                <a:spcPct val="0"/>
              </a:spcBef>
              <a:spcAft>
                <a:spcPct val="0"/>
              </a:spcAft>
              <a:defRPr/>
            </a:pPr>
            <a:r>
              <a:rPr lang="en-US">
                <a:solidFill>
                  <a:srgbClr val="000000">
                    <a:lumMod val="65000"/>
                    <a:lumOff val="35000"/>
                  </a:srgbClr>
                </a:solidFill>
              </a:rPr>
              <a:t>January 2018</a:t>
            </a:r>
            <a:endParaRPr lang="en-GB" dirty="0">
              <a:solidFill>
                <a:srgbClr val="000000">
                  <a:lumMod val="65000"/>
                  <a:lumOff val="35000"/>
                </a:srgbClr>
              </a:solidFill>
            </a:endParaRPr>
          </a:p>
        </p:txBody>
      </p:sp>
      <p:sp>
        <p:nvSpPr>
          <p:cNvPr id="8" name="Slide Number Placeholder 7"/>
          <p:cNvSpPr>
            <a:spLocks noGrp="1"/>
          </p:cNvSpPr>
          <p:nvPr>
            <p:ph type="sldNum" sz="quarter" idx="12"/>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3320821069"/>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lumMod val="75000"/>
                    <a:lumOff val="25000"/>
                  </a:schemeClr>
                </a:solidFill>
                <a:latin typeface="+mn-lt"/>
                <a:ea typeface="+mn-ea"/>
                <a:cs typeface="+mn-cs"/>
              </a:defRPr>
            </a:lvl1pPr>
            <a:lvl2pPr algn="l" rtl="0" fontAlgn="base">
              <a:spcBef>
                <a:spcPct val="35000"/>
              </a:spcBef>
              <a:spcAft>
                <a:spcPct val="0"/>
              </a:spcAft>
              <a:buClr>
                <a:schemeClr val="tx1"/>
              </a:buClr>
              <a:defRPr lang="en-US" smtClean="0">
                <a:solidFill>
                  <a:schemeClr val="tx1">
                    <a:lumMod val="75000"/>
                    <a:lumOff val="25000"/>
                  </a:schemeClr>
                </a:solidFill>
                <a:latin typeface="+mn-lt"/>
                <a:ea typeface="+mn-ea"/>
                <a:cs typeface="+mn-cs"/>
              </a:defRPr>
            </a:lvl2pPr>
            <a:lvl3pPr algn="l" rtl="0" fontAlgn="base">
              <a:spcBef>
                <a:spcPct val="35000"/>
              </a:spcBef>
              <a:spcAft>
                <a:spcPct val="0"/>
              </a:spcAft>
              <a:buClr>
                <a:schemeClr val="tx1"/>
              </a:buClr>
              <a:defRPr lang="en-US" smtClean="0">
                <a:solidFill>
                  <a:schemeClr val="tx1">
                    <a:lumMod val="75000"/>
                    <a:lumOff val="25000"/>
                  </a:schemeClr>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4"/>
          </p:nvPr>
        </p:nvSpPr>
        <p:spPr/>
        <p:txBody>
          <a:bodyPr/>
          <a:lstStyle/>
          <a:p>
            <a:pPr fontAlgn="base">
              <a:spcBef>
                <a:spcPct val="0"/>
              </a:spcBef>
              <a:spcAft>
                <a:spcPct val="0"/>
              </a:spcAft>
              <a:defRPr/>
            </a:pPr>
            <a:r>
              <a:rPr lang="en-US">
                <a:solidFill>
                  <a:srgbClr val="000000">
                    <a:lumMod val="65000"/>
                    <a:lumOff val="35000"/>
                  </a:srgbClr>
                </a:solidFill>
              </a:rPr>
              <a:t>January 2018</a:t>
            </a:r>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2588702844"/>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28625" y="1828800"/>
            <a:ext cx="8220075" cy="424732"/>
          </a:xfrm>
        </p:spPr>
        <p:txBody>
          <a:bodyPr/>
          <a:lstStyle>
            <a:lvl1pPr marL="0" indent="0">
              <a:buNone/>
              <a:defRPr b="1">
                <a:solidFill>
                  <a:schemeClr val="accent4"/>
                </a:solidFill>
              </a:defRPr>
            </a:lvl1pPr>
          </a:lstStyle>
          <a:p>
            <a:pPr lvl="0"/>
            <a:r>
              <a:rPr lang="en-US" dirty="0"/>
              <a:t>Click to edit Master text styles</a:t>
            </a:r>
            <a:endParaRPr lang="en-GB" dirty="0"/>
          </a:p>
        </p:txBody>
      </p:sp>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lumMod val="75000"/>
                    <a:lumOff val="25000"/>
                  </a:schemeClr>
                </a:solidFill>
                <a:latin typeface="+mn-lt"/>
                <a:ea typeface="+mn-ea"/>
                <a:cs typeface="+mn-cs"/>
              </a:defRPr>
            </a:lvl1pPr>
            <a:lvl2pPr algn="l" rtl="0" fontAlgn="base">
              <a:spcBef>
                <a:spcPct val="35000"/>
              </a:spcBef>
              <a:spcAft>
                <a:spcPct val="0"/>
              </a:spcAft>
              <a:buClr>
                <a:schemeClr val="tx1"/>
              </a:buClr>
              <a:defRPr lang="en-US" smtClean="0">
                <a:solidFill>
                  <a:schemeClr val="tx1">
                    <a:lumMod val="75000"/>
                    <a:lumOff val="25000"/>
                  </a:schemeClr>
                </a:solidFill>
                <a:latin typeface="+mn-lt"/>
                <a:ea typeface="+mn-ea"/>
                <a:cs typeface="+mn-cs"/>
              </a:defRPr>
            </a:lvl2pPr>
            <a:lvl3pPr algn="l" rtl="0" fontAlgn="base">
              <a:spcBef>
                <a:spcPct val="35000"/>
              </a:spcBef>
              <a:spcAft>
                <a:spcPct val="0"/>
              </a:spcAft>
              <a:buClr>
                <a:schemeClr val="tx1"/>
              </a:buClr>
              <a:defRPr lang="en-US" smtClean="0">
                <a:solidFill>
                  <a:schemeClr val="tx1">
                    <a:lumMod val="75000"/>
                    <a:lumOff val="25000"/>
                  </a:schemeClr>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4"/>
          </p:nvPr>
        </p:nvSpPr>
        <p:spPr/>
        <p:txBody>
          <a:bodyPr/>
          <a:lstStyle/>
          <a:p>
            <a:pPr fontAlgn="base">
              <a:spcBef>
                <a:spcPct val="0"/>
              </a:spcBef>
              <a:spcAft>
                <a:spcPct val="0"/>
              </a:spcAft>
              <a:defRPr/>
            </a:pPr>
            <a:r>
              <a:rPr lang="en-US">
                <a:solidFill>
                  <a:srgbClr val="000000">
                    <a:lumMod val="65000"/>
                    <a:lumOff val="35000"/>
                  </a:srgbClr>
                </a:solidFill>
              </a:rPr>
              <a:t>January 2018</a:t>
            </a:r>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6" name="Line 5"/>
          <p:cNvSpPr>
            <a:spLocks noChangeShapeType="1"/>
          </p:cNvSpPr>
          <p:nvPr userDrawn="1"/>
        </p:nvSpPr>
        <p:spPr bwMode="auto">
          <a:xfrm>
            <a:off x="520700" y="2204435"/>
            <a:ext cx="8129588" cy="0"/>
          </a:xfrm>
          <a:prstGeom prst="line">
            <a:avLst/>
          </a:prstGeom>
          <a:noFill/>
          <a:ln w="28575">
            <a:solidFill>
              <a:schemeClr val="accent1"/>
            </a:solidFill>
            <a:round/>
            <a:headEnd/>
            <a:tailEnd type="none" w="lg" len="med"/>
          </a:ln>
          <a:effectLst/>
        </p:spPr>
        <p:txBody>
          <a:bodyPr/>
          <a:lstStyle/>
          <a:p>
            <a:endParaRPr lang="en-GB"/>
          </a:p>
        </p:txBody>
      </p:sp>
    </p:spTree>
    <p:extLst>
      <p:ext uri="{BB962C8B-B14F-4D97-AF65-F5344CB8AC3E}">
        <p14:creationId xmlns:p14="http://schemas.microsoft.com/office/powerpoint/2010/main" val="914531036"/>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599440"/>
            <a:ext cx="2255520" cy="855958"/>
          </a:xfrm>
          <a:solidFill>
            <a:schemeClr val="bg1">
              <a:alpha val="70000"/>
            </a:schemeClr>
          </a:solidFill>
        </p:spPr>
        <p:txBody>
          <a:bodyPr lIns="504000" tIns="216000" bIns="144000"/>
          <a:lstStyle>
            <a:lvl1pPr>
              <a:defRPr sz="1600">
                <a:solidFill>
                  <a:schemeClr val="tx2"/>
                </a:solidFill>
              </a:defRPr>
            </a:lvl1p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fontAlgn="base">
              <a:spcBef>
                <a:spcPct val="0"/>
              </a:spcBef>
              <a:spcAft>
                <a:spcPct val="0"/>
              </a:spcAft>
              <a:defRPr/>
            </a:pPr>
            <a:r>
              <a:rPr lang="en-GB" b="1"/>
              <a:t> Slide </a:t>
            </a:r>
            <a:fld id="{DD40D7FE-4A1C-4A14-8D76-23A33224EFB9}" type="slidenum">
              <a:rPr lang="en-GB" b="1" smtClean="0"/>
              <a:pPr fontAlgn="base">
                <a:spcBef>
                  <a:spcPct val="0"/>
                </a:spcBef>
                <a:spcAft>
                  <a:spcPct val="0"/>
                </a:spcAft>
                <a:defRPr/>
              </a:pPr>
              <a:t>‹#›</a:t>
            </a:fld>
            <a:endParaRPr lang="en-GB" b="1"/>
          </a:p>
        </p:txBody>
      </p:sp>
      <p:sp>
        <p:nvSpPr>
          <p:cNvPr id="4" name="Date Placeholder 3"/>
          <p:cNvSpPr>
            <a:spLocks noGrp="1"/>
          </p:cNvSpPr>
          <p:nvPr>
            <p:ph type="dt" sz="half" idx="11"/>
          </p:nvPr>
        </p:nvSpPr>
        <p:spPr/>
        <p:txBody>
          <a:bodyPr/>
          <a:lstStyle>
            <a:lvl1pPr>
              <a:defRPr>
                <a:solidFill>
                  <a:schemeClr val="tx1"/>
                </a:solidFill>
              </a:defRPr>
            </a:lvl1pPr>
          </a:lstStyle>
          <a:p>
            <a:pPr fontAlgn="base">
              <a:spcBef>
                <a:spcPct val="0"/>
              </a:spcBef>
              <a:spcAft>
                <a:spcPct val="0"/>
              </a:spcAft>
              <a:defRPr/>
            </a:pPr>
            <a:r>
              <a:rPr lang="en-US"/>
              <a:t>January 2018</a:t>
            </a:r>
            <a:endParaRPr lang="en-GB"/>
          </a:p>
        </p:txBody>
      </p:sp>
      <p:pic>
        <p:nvPicPr>
          <p:cNvPr id="5" name="Picture 2" descr="Financial Tracking Service "/>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9653"/>
          <a:stretch/>
        </p:blipFill>
        <p:spPr bwMode="auto">
          <a:xfrm>
            <a:off x="376237" y="287338"/>
            <a:ext cx="684943" cy="41338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2"/>
          <p:cNvSpPr>
            <a:spLocks noGrp="1"/>
          </p:cNvSpPr>
          <p:nvPr>
            <p:ph type="body" sz="quarter" idx="13"/>
          </p:nvPr>
        </p:nvSpPr>
        <p:spPr>
          <a:xfrm>
            <a:off x="1" y="1780949"/>
            <a:ext cx="2255520" cy="1338828"/>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6652019"/>
      </p:ext>
    </p:extLst>
  </p:cSld>
  <p:clrMapOvr>
    <a:overrideClrMapping bg1="lt1" tx1="dk1" bg2="lt2" tx2="dk2" accent1="accent1" accent2="accent2" accent3="accent3" accent4="accent4" accent5="accent5" accent6="accent6" hlink="hlink" folHlink="folHlink"/>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4403"/>
          </a:xfrm>
          <a:solidFill>
            <a:schemeClr val="bg1">
              <a:alpha val="70000"/>
            </a:schemeClr>
          </a:solidFill>
        </p:spPr>
        <p:txBody>
          <a:bodyPr lIns="504000" tIns="216000" bIns="144000"/>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fontAlgn="base">
              <a:spcBef>
                <a:spcPct val="0"/>
              </a:spcBef>
              <a:spcAft>
                <a:spcPct val="0"/>
              </a:spcAft>
              <a:defRPr/>
            </a:pPr>
            <a:r>
              <a:rPr lang="en-GB" b="1"/>
              <a:t> Slide </a:t>
            </a:r>
            <a:fld id="{DD40D7FE-4A1C-4A14-8D76-23A33224EFB9}" type="slidenum">
              <a:rPr lang="en-GB" b="1" smtClean="0"/>
              <a:pPr fontAlgn="base">
                <a:spcBef>
                  <a:spcPct val="0"/>
                </a:spcBef>
                <a:spcAft>
                  <a:spcPct val="0"/>
                </a:spcAft>
                <a:defRPr/>
              </a:pPr>
              <a:t>‹#›</a:t>
            </a:fld>
            <a:endParaRPr lang="en-GB" b="1"/>
          </a:p>
        </p:txBody>
      </p:sp>
      <p:sp>
        <p:nvSpPr>
          <p:cNvPr id="4" name="Date Placeholder 3"/>
          <p:cNvSpPr>
            <a:spLocks noGrp="1"/>
          </p:cNvSpPr>
          <p:nvPr>
            <p:ph type="dt" sz="half" idx="11"/>
          </p:nvPr>
        </p:nvSpPr>
        <p:spPr/>
        <p:txBody>
          <a:bodyPr/>
          <a:lstStyle>
            <a:lvl1pPr>
              <a:defRPr>
                <a:solidFill>
                  <a:schemeClr val="tx1"/>
                </a:solidFill>
              </a:defRPr>
            </a:lvl1pPr>
          </a:lstStyle>
          <a:p>
            <a:pPr fontAlgn="base">
              <a:spcBef>
                <a:spcPct val="0"/>
              </a:spcBef>
              <a:spcAft>
                <a:spcPct val="0"/>
              </a:spcAft>
              <a:defRPr/>
            </a:pPr>
            <a:r>
              <a:rPr lang="en-US"/>
              <a:t>January 2018</a:t>
            </a:r>
            <a:endParaRPr lang="en-GB"/>
          </a:p>
        </p:txBody>
      </p:sp>
    </p:spTree>
    <p:extLst>
      <p:ext uri="{BB962C8B-B14F-4D97-AF65-F5344CB8AC3E}">
        <p14:creationId xmlns:p14="http://schemas.microsoft.com/office/powerpoint/2010/main" val="118928407"/>
      </p:ext>
    </p:extLst>
  </p:cSld>
  <p:clrMapOvr>
    <a:overrideClrMapping bg1="dk1" tx1="lt1" bg2="dk2" tx2="lt2" accent1="accent1" accent2="accent2" accent3="accent3" accent4="accent4" accent5="accent5" accent6="accent6" hlink="hlink" folHlink="folHlink"/>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1226403"/>
            <a:ext cx="2949179" cy="830997"/>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7"/>
            <a:ext cx="4629151" cy="18997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2" y="2057400"/>
            <a:ext cx="2949179" cy="31393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3028951" y="6356353"/>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1EF1639A-6769-4357-BC21-04DCADE1ADA5}" type="slidenum">
              <a:rPr lang="en-GB" smtClean="0"/>
              <a:t>‹#›</a:t>
            </a:fld>
            <a:endParaRPr lang="en-GB"/>
          </a:p>
        </p:txBody>
      </p:sp>
    </p:spTree>
    <p:extLst>
      <p:ext uri="{BB962C8B-B14F-4D97-AF65-F5344CB8AC3E}">
        <p14:creationId xmlns:p14="http://schemas.microsoft.com/office/powerpoint/2010/main" val="318049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3028951" y="6356353"/>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1EF1639A-6769-4357-BC21-04DCADE1ADA5}" type="slidenum">
              <a:rPr lang="en-GB" smtClean="0"/>
              <a:t>‹#›</a:t>
            </a:fld>
            <a:endParaRPr lang="en-GB"/>
          </a:p>
        </p:txBody>
      </p:sp>
    </p:spTree>
    <p:extLst>
      <p:ext uri="{BB962C8B-B14F-4D97-AF65-F5344CB8AC3E}">
        <p14:creationId xmlns:p14="http://schemas.microsoft.com/office/powerpoint/2010/main" val="3824966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userDrawn="1"/>
        </p:nvSpPr>
        <p:spPr>
          <a:xfrm>
            <a:off x="7628469" y="238729"/>
            <a:ext cx="1096775" cy="461665"/>
          </a:xfrm>
          <a:prstGeom prst="rect">
            <a:avLst/>
          </a:prstGeom>
          <a:noFill/>
        </p:spPr>
        <p:txBody>
          <a:bodyPr wrap="none" rtlCol="0">
            <a:spAutoFit/>
          </a:bodyPr>
          <a:lstStyle/>
          <a:p>
            <a:r>
              <a:rPr lang="en-US" sz="2400" b="0" dirty="0">
                <a:solidFill>
                  <a:srgbClr val="026CB6"/>
                </a:solidFill>
                <a:latin typeface="Avenir LT 55 Roman" pitchFamily="34" charset="0"/>
              </a:rPr>
              <a:t>OCHA</a:t>
            </a:r>
            <a:endParaRPr lang="en-GB" sz="2400" b="0" dirty="0">
              <a:solidFill>
                <a:srgbClr val="026CB6"/>
              </a:solidFill>
              <a:latin typeface="Avenir LT 55 Roman" pitchFamily="34" charset="0"/>
            </a:endParaRPr>
          </a:p>
        </p:txBody>
      </p:sp>
      <p:sp>
        <p:nvSpPr>
          <p:cNvPr id="798727" name="Line 7"/>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798732" name="Rectangle 12"/>
          <p:cNvSpPr>
            <a:spLocks noGrp="1" noChangeArrowheads="1"/>
          </p:cNvSpPr>
          <p:nvPr>
            <p:ph type="title"/>
          </p:nvPr>
        </p:nvSpPr>
        <p:spPr bwMode="auto">
          <a:xfrm>
            <a:off x="417513" y="963613"/>
            <a:ext cx="8231187" cy="519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Heading 1</a:t>
            </a:r>
          </a:p>
        </p:txBody>
      </p:sp>
      <p:sp>
        <p:nvSpPr>
          <p:cNvPr id="798733" name="Rectangle 13"/>
          <p:cNvSpPr>
            <a:spLocks noGrp="1" noChangeArrowheads="1"/>
          </p:cNvSpPr>
          <p:nvPr>
            <p:ph type="body" idx="1"/>
          </p:nvPr>
        </p:nvSpPr>
        <p:spPr bwMode="auto">
          <a:xfrm>
            <a:off x="422275" y="2320925"/>
            <a:ext cx="8226425" cy="998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Click to edit Master text styles</a:t>
            </a:r>
          </a:p>
          <a:p>
            <a:pPr lvl="1"/>
            <a:r>
              <a:rPr lang="en-GB" dirty="0"/>
              <a:t>Second level</a:t>
            </a:r>
          </a:p>
          <a:p>
            <a:pPr lvl="2"/>
            <a:r>
              <a:rPr lang="en-GB" dirty="0"/>
              <a:t>Third Level</a:t>
            </a:r>
          </a:p>
        </p:txBody>
      </p:sp>
      <p:sp>
        <p:nvSpPr>
          <p:cNvPr id="13" name="Line 9"/>
          <p:cNvSpPr>
            <a:spLocks noChangeShapeType="1"/>
          </p:cNvSpPr>
          <p:nvPr/>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Rectangle 4"/>
          <p:cNvSpPr>
            <a:spLocks noGrp="1" noChangeArrowheads="1"/>
          </p:cNvSpPr>
          <p:nvPr>
            <p:ph type="sldNum" sz="quarter" idx="4"/>
          </p:nvPr>
        </p:nvSpPr>
        <p:spPr bwMode="auto">
          <a:xfrm>
            <a:off x="7569200" y="6527800"/>
            <a:ext cx="1165225" cy="333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100">
                <a:solidFill>
                  <a:schemeClr val="tx1">
                    <a:lumMod val="65000"/>
                    <a:lumOff val="35000"/>
                  </a:schemeClr>
                </a:solidFill>
              </a:defRPr>
            </a:lvl1p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16" name="Date Placeholder 8"/>
          <p:cNvSpPr>
            <a:spLocks noGrp="1" noChangeArrowheads="1"/>
          </p:cNvSpPr>
          <p:nvPr>
            <p:ph type="dt" sz="half" idx="2"/>
          </p:nvPr>
        </p:nvSpPr>
        <p:spPr bwMode="auto">
          <a:xfrm>
            <a:off x="428625" y="6565900"/>
            <a:ext cx="1296988"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bodyPr>
          <a:lstStyle>
            <a:lvl1pPr>
              <a:defRPr sz="1100" b="0">
                <a:solidFill>
                  <a:schemeClr val="tx1">
                    <a:lumMod val="65000"/>
                    <a:lumOff val="35000"/>
                  </a:schemeClr>
                </a:solidFill>
              </a:defRPr>
            </a:lvl1pPr>
          </a:lstStyle>
          <a:p>
            <a:pPr fontAlgn="base">
              <a:spcBef>
                <a:spcPct val="0"/>
              </a:spcBef>
              <a:spcAft>
                <a:spcPct val="0"/>
              </a:spcAft>
              <a:defRPr/>
            </a:pPr>
            <a:r>
              <a:rPr lang="en-US">
                <a:solidFill>
                  <a:srgbClr val="000000">
                    <a:lumMod val="65000"/>
                    <a:lumOff val="35000"/>
                  </a:srgbClr>
                </a:solidFill>
              </a:rPr>
              <a:t>January 2018</a:t>
            </a:r>
            <a:endParaRPr lang="en-GB" dirty="0">
              <a:solidFill>
                <a:srgbClr val="000000">
                  <a:lumMod val="65000"/>
                  <a:lumOff val="35000"/>
                </a:srgbClr>
              </a:solidFill>
            </a:endParaRPr>
          </a:p>
        </p:txBody>
      </p:sp>
      <p:grpSp>
        <p:nvGrpSpPr>
          <p:cNvPr id="3" name="Group 4"/>
          <p:cNvGrpSpPr>
            <a:grpSpLocks noChangeAspect="1"/>
          </p:cNvGrpSpPr>
          <p:nvPr userDrawn="1"/>
        </p:nvGrpSpPr>
        <p:grpSpPr bwMode="auto">
          <a:xfrm>
            <a:off x="7132637" y="273050"/>
            <a:ext cx="481013" cy="403225"/>
            <a:chOff x="4403" y="172"/>
            <a:chExt cx="303" cy="254"/>
          </a:xfrm>
          <a:solidFill>
            <a:srgbClr val="026CB6"/>
          </a:solidFill>
        </p:grpSpPr>
        <p:sp>
          <p:nvSpPr>
            <p:cNvPr id="5" name="Freeform 5"/>
            <p:cNvSpPr>
              <a:spLocks noEditPoints="1"/>
            </p:cNvSpPr>
            <p:nvPr userDrawn="1"/>
          </p:nvSpPr>
          <p:spPr bwMode="auto">
            <a:xfrm>
              <a:off x="4439" y="172"/>
              <a:ext cx="224" cy="219"/>
            </a:xfrm>
            <a:custGeom>
              <a:avLst/>
              <a:gdLst>
                <a:gd name="T0" fmla="*/ 638 w 1226"/>
                <a:gd name="T1" fmla="*/ 28 h 1198"/>
                <a:gd name="T2" fmla="*/ 905 w 1226"/>
                <a:gd name="T3" fmla="*/ 182 h 1198"/>
                <a:gd name="T4" fmla="*/ 242 w 1226"/>
                <a:gd name="T5" fmla="*/ 182 h 1198"/>
                <a:gd name="T6" fmla="*/ 663 w 1226"/>
                <a:gd name="T7" fmla="*/ 93 h 1198"/>
                <a:gd name="T8" fmla="*/ 638 w 1226"/>
                <a:gd name="T9" fmla="*/ 233 h 1198"/>
                <a:gd name="T10" fmla="*/ 865 w 1226"/>
                <a:gd name="T11" fmla="*/ 306 h 1198"/>
                <a:gd name="T12" fmla="*/ 948 w 1226"/>
                <a:gd name="T13" fmla="*/ 424 h 1198"/>
                <a:gd name="T14" fmla="*/ 951 w 1226"/>
                <a:gd name="T15" fmla="*/ 522 h 1198"/>
                <a:gd name="T16" fmla="*/ 1002 w 1226"/>
                <a:gd name="T17" fmla="*/ 408 h 1198"/>
                <a:gd name="T18" fmla="*/ 834 w 1226"/>
                <a:gd name="T19" fmla="*/ 219 h 1198"/>
                <a:gd name="T20" fmla="*/ 899 w 1226"/>
                <a:gd name="T21" fmla="*/ 147 h 1198"/>
                <a:gd name="T22" fmla="*/ 1023 w 1226"/>
                <a:gd name="T23" fmla="*/ 198 h 1198"/>
                <a:gd name="T24" fmla="*/ 1180 w 1226"/>
                <a:gd name="T25" fmla="*/ 565 h 1198"/>
                <a:gd name="T26" fmla="*/ 286 w 1226"/>
                <a:gd name="T27" fmla="*/ 266 h 1198"/>
                <a:gd name="T28" fmla="*/ 607 w 1226"/>
                <a:gd name="T29" fmla="*/ 347 h 1198"/>
                <a:gd name="T30" fmla="*/ 842 w 1226"/>
                <a:gd name="T31" fmla="*/ 344 h 1198"/>
                <a:gd name="T32" fmla="*/ 277 w 1226"/>
                <a:gd name="T33" fmla="*/ 571 h 1198"/>
                <a:gd name="T34" fmla="*/ 816 w 1226"/>
                <a:gd name="T35" fmla="*/ 439 h 1198"/>
                <a:gd name="T36" fmla="*/ 939 w 1226"/>
                <a:gd name="T37" fmla="*/ 504 h 1198"/>
                <a:gd name="T38" fmla="*/ 334 w 1226"/>
                <a:gd name="T39" fmla="*/ 553 h 1198"/>
                <a:gd name="T40" fmla="*/ 638 w 1226"/>
                <a:gd name="T41" fmla="*/ 376 h 1198"/>
                <a:gd name="T42" fmla="*/ 709 w 1226"/>
                <a:gd name="T43" fmla="*/ 483 h 1198"/>
                <a:gd name="T44" fmla="*/ 512 w 1226"/>
                <a:gd name="T45" fmla="*/ 452 h 1198"/>
                <a:gd name="T46" fmla="*/ 611 w 1226"/>
                <a:gd name="T47" fmla="*/ 442 h 1198"/>
                <a:gd name="T48" fmla="*/ 547 w 1226"/>
                <a:gd name="T49" fmla="*/ 597 h 1198"/>
                <a:gd name="T50" fmla="*/ 540 w 1226"/>
                <a:gd name="T51" fmla="*/ 608 h 1198"/>
                <a:gd name="T52" fmla="*/ 548 w 1226"/>
                <a:gd name="T53" fmla="*/ 641 h 1198"/>
                <a:gd name="T54" fmla="*/ 647 w 1226"/>
                <a:gd name="T55" fmla="*/ 658 h 1198"/>
                <a:gd name="T56" fmla="*/ 636 w 1226"/>
                <a:gd name="T57" fmla="*/ 513 h 1198"/>
                <a:gd name="T58" fmla="*/ 329 w 1226"/>
                <a:gd name="T59" fmla="*/ 624 h 1198"/>
                <a:gd name="T60" fmla="*/ 444 w 1226"/>
                <a:gd name="T61" fmla="*/ 742 h 1198"/>
                <a:gd name="T62" fmla="*/ 369 w 1226"/>
                <a:gd name="T63" fmla="*/ 627 h 1198"/>
                <a:gd name="T64" fmla="*/ 914 w 1226"/>
                <a:gd name="T65" fmla="*/ 567 h 1198"/>
                <a:gd name="T66" fmla="*/ 1089 w 1226"/>
                <a:gd name="T67" fmla="*/ 596 h 1198"/>
                <a:gd name="T68" fmla="*/ 1094 w 1226"/>
                <a:gd name="T69" fmla="*/ 599 h 1198"/>
                <a:gd name="T70" fmla="*/ 913 w 1226"/>
                <a:gd name="T71" fmla="*/ 836 h 1198"/>
                <a:gd name="T72" fmla="*/ 306 w 1226"/>
                <a:gd name="T73" fmla="*/ 605 h 1198"/>
                <a:gd name="T74" fmla="*/ 144 w 1226"/>
                <a:gd name="T75" fmla="*/ 856 h 1198"/>
                <a:gd name="T76" fmla="*/ 190 w 1226"/>
                <a:gd name="T77" fmla="*/ 820 h 1198"/>
                <a:gd name="T78" fmla="*/ 133 w 1226"/>
                <a:gd name="T79" fmla="*/ 705 h 1198"/>
                <a:gd name="T80" fmla="*/ 162 w 1226"/>
                <a:gd name="T81" fmla="*/ 599 h 1198"/>
                <a:gd name="T82" fmla="*/ 235 w 1226"/>
                <a:gd name="T83" fmla="*/ 649 h 1198"/>
                <a:gd name="T84" fmla="*/ 484 w 1226"/>
                <a:gd name="T85" fmla="*/ 659 h 1198"/>
                <a:gd name="T86" fmla="*/ 503 w 1226"/>
                <a:gd name="T87" fmla="*/ 676 h 1198"/>
                <a:gd name="T88" fmla="*/ 753 w 1226"/>
                <a:gd name="T89" fmla="*/ 678 h 1198"/>
                <a:gd name="T90" fmla="*/ 823 w 1226"/>
                <a:gd name="T91" fmla="*/ 718 h 1198"/>
                <a:gd name="T92" fmla="*/ 821 w 1226"/>
                <a:gd name="T93" fmla="*/ 799 h 1198"/>
                <a:gd name="T94" fmla="*/ 889 w 1226"/>
                <a:gd name="T95" fmla="*/ 767 h 1198"/>
                <a:gd name="T96" fmla="*/ 609 w 1226"/>
                <a:gd name="T97" fmla="*/ 735 h 1198"/>
                <a:gd name="T98" fmla="*/ 711 w 1226"/>
                <a:gd name="T99" fmla="*/ 733 h 1198"/>
                <a:gd name="T100" fmla="*/ 657 w 1226"/>
                <a:gd name="T101" fmla="*/ 762 h 1198"/>
                <a:gd name="T102" fmla="*/ 697 w 1226"/>
                <a:gd name="T103" fmla="*/ 809 h 1198"/>
                <a:gd name="T104" fmla="*/ 537 w 1226"/>
                <a:gd name="T105" fmla="*/ 854 h 1198"/>
                <a:gd name="T106" fmla="*/ 885 w 1226"/>
                <a:gd name="T107" fmla="*/ 894 h 1198"/>
                <a:gd name="T108" fmla="*/ 401 w 1226"/>
                <a:gd name="T109" fmla="*/ 854 h 1198"/>
                <a:gd name="T110" fmla="*/ 398 w 1226"/>
                <a:gd name="T111" fmla="*/ 897 h 1198"/>
                <a:gd name="T112" fmla="*/ 948 w 1226"/>
                <a:gd name="T113" fmla="*/ 923 h 1198"/>
                <a:gd name="T114" fmla="*/ 640 w 1226"/>
                <a:gd name="T115" fmla="*/ 1138 h 1198"/>
                <a:gd name="T116" fmla="*/ 606 w 1226"/>
                <a:gd name="T117" fmla="*/ 1131 h 1198"/>
                <a:gd name="T118" fmla="*/ 697 w 1226"/>
                <a:gd name="T119" fmla="*/ 1003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1198">
                  <a:moveTo>
                    <a:pt x="1148" y="331"/>
                  </a:moveTo>
                  <a:cubicBezTo>
                    <a:pt x="1209" y="447"/>
                    <a:pt x="1226" y="607"/>
                    <a:pt x="1187" y="738"/>
                  </a:cubicBezTo>
                  <a:cubicBezTo>
                    <a:pt x="1147" y="893"/>
                    <a:pt x="1016" y="1050"/>
                    <a:pt x="865" y="1114"/>
                  </a:cubicBezTo>
                  <a:cubicBezTo>
                    <a:pt x="693" y="1198"/>
                    <a:pt x="451" y="1177"/>
                    <a:pt x="298" y="1067"/>
                  </a:cubicBezTo>
                  <a:cubicBezTo>
                    <a:pt x="86" y="922"/>
                    <a:pt x="0" y="672"/>
                    <a:pt x="64" y="425"/>
                  </a:cubicBezTo>
                  <a:cubicBezTo>
                    <a:pt x="102" y="278"/>
                    <a:pt x="219" y="130"/>
                    <a:pt x="362" y="62"/>
                  </a:cubicBezTo>
                  <a:cubicBezTo>
                    <a:pt x="442" y="22"/>
                    <a:pt x="530" y="1"/>
                    <a:pt x="626" y="0"/>
                  </a:cubicBezTo>
                  <a:cubicBezTo>
                    <a:pt x="845" y="0"/>
                    <a:pt x="1053" y="128"/>
                    <a:pt x="1148" y="331"/>
                  </a:cubicBezTo>
                  <a:close/>
                  <a:moveTo>
                    <a:pt x="638" y="28"/>
                  </a:moveTo>
                  <a:cubicBezTo>
                    <a:pt x="641" y="51"/>
                    <a:pt x="640" y="82"/>
                    <a:pt x="638" y="108"/>
                  </a:cubicBezTo>
                  <a:cubicBezTo>
                    <a:pt x="638" y="105"/>
                    <a:pt x="640" y="103"/>
                    <a:pt x="641" y="101"/>
                  </a:cubicBezTo>
                  <a:cubicBezTo>
                    <a:pt x="645" y="99"/>
                    <a:pt x="649" y="102"/>
                    <a:pt x="650" y="105"/>
                  </a:cubicBezTo>
                  <a:cubicBezTo>
                    <a:pt x="651" y="109"/>
                    <a:pt x="652" y="116"/>
                    <a:pt x="649" y="118"/>
                  </a:cubicBezTo>
                  <a:cubicBezTo>
                    <a:pt x="652" y="119"/>
                    <a:pt x="654" y="116"/>
                    <a:pt x="657" y="116"/>
                  </a:cubicBezTo>
                  <a:cubicBezTo>
                    <a:pt x="724" y="121"/>
                    <a:pt x="785" y="141"/>
                    <a:pt x="840" y="172"/>
                  </a:cubicBezTo>
                  <a:cubicBezTo>
                    <a:pt x="840" y="171"/>
                    <a:pt x="840" y="171"/>
                    <a:pt x="840" y="171"/>
                  </a:cubicBezTo>
                  <a:cubicBezTo>
                    <a:pt x="851" y="165"/>
                    <a:pt x="866" y="158"/>
                    <a:pt x="878" y="168"/>
                  </a:cubicBezTo>
                  <a:cubicBezTo>
                    <a:pt x="891" y="162"/>
                    <a:pt x="894" y="180"/>
                    <a:pt x="905" y="182"/>
                  </a:cubicBezTo>
                  <a:cubicBezTo>
                    <a:pt x="919" y="190"/>
                    <a:pt x="934" y="205"/>
                    <a:pt x="936" y="221"/>
                  </a:cubicBezTo>
                  <a:cubicBezTo>
                    <a:pt x="939" y="226"/>
                    <a:pt x="947" y="230"/>
                    <a:pt x="948" y="235"/>
                  </a:cubicBezTo>
                  <a:cubicBezTo>
                    <a:pt x="957" y="215"/>
                    <a:pt x="976" y="202"/>
                    <a:pt x="992" y="184"/>
                  </a:cubicBezTo>
                  <a:cubicBezTo>
                    <a:pt x="1002" y="180"/>
                    <a:pt x="1002" y="180"/>
                    <a:pt x="1002" y="180"/>
                  </a:cubicBezTo>
                  <a:cubicBezTo>
                    <a:pt x="914" y="97"/>
                    <a:pt x="810" y="51"/>
                    <a:pt x="694" y="35"/>
                  </a:cubicBezTo>
                  <a:cubicBezTo>
                    <a:pt x="676" y="32"/>
                    <a:pt x="655" y="33"/>
                    <a:pt x="638" y="28"/>
                  </a:cubicBezTo>
                  <a:close/>
                  <a:moveTo>
                    <a:pt x="605" y="31"/>
                  </a:moveTo>
                  <a:cubicBezTo>
                    <a:pt x="489" y="35"/>
                    <a:pt x="385" y="75"/>
                    <a:pt x="293" y="141"/>
                  </a:cubicBezTo>
                  <a:cubicBezTo>
                    <a:pt x="275" y="153"/>
                    <a:pt x="260" y="172"/>
                    <a:pt x="242" y="182"/>
                  </a:cubicBezTo>
                  <a:cubicBezTo>
                    <a:pt x="244" y="182"/>
                    <a:pt x="244" y="182"/>
                    <a:pt x="244" y="182"/>
                  </a:cubicBezTo>
                  <a:cubicBezTo>
                    <a:pt x="267" y="199"/>
                    <a:pt x="289" y="223"/>
                    <a:pt x="309" y="244"/>
                  </a:cubicBezTo>
                  <a:cubicBezTo>
                    <a:pt x="310" y="240"/>
                    <a:pt x="310" y="240"/>
                    <a:pt x="310" y="240"/>
                  </a:cubicBezTo>
                  <a:cubicBezTo>
                    <a:pt x="395" y="163"/>
                    <a:pt x="493" y="121"/>
                    <a:pt x="606" y="115"/>
                  </a:cubicBezTo>
                  <a:cubicBezTo>
                    <a:pt x="604" y="109"/>
                    <a:pt x="604" y="109"/>
                    <a:pt x="604" y="109"/>
                  </a:cubicBezTo>
                  <a:cubicBezTo>
                    <a:pt x="603" y="39"/>
                    <a:pt x="603" y="39"/>
                    <a:pt x="603" y="39"/>
                  </a:cubicBezTo>
                  <a:lnTo>
                    <a:pt x="605" y="31"/>
                  </a:lnTo>
                  <a:close/>
                  <a:moveTo>
                    <a:pt x="705" y="75"/>
                  </a:moveTo>
                  <a:cubicBezTo>
                    <a:pt x="663" y="93"/>
                    <a:pt x="663" y="93"/>
                    <a:pt x="663" y="93"/>
                  </a:cubicBezTo>
                  <a:cubicBezTo>
                    <a:pt x="659" y="91"/>
                    <a:pt x="653" y="89"/>
                    <a:pt x="650" y="94"/>
                  </a:cubicBezTo>
                  <a:cubicBezTo>
                    <a:pt x="649" y="95"/>
                    <a:pt x="650" y="98"/>
                    <a:pt x="651" y="99"/>
                  </a:cubicBezTo>
                  <a:cubicBezTo>
                    <a:pt x="666" y="119"/>
                    <a:pt x="693" y="108"/>
                    <a:pt x="712" y="104"/>
                  </a:cubicBezTo>
                  <a:cubicBezTo>
                    <a:pt x="726" y="110"/>
                    <a:pt x="739" y="103"/>
                    <a:pt x="750" y="94"/>
                  </a:cubicBezTo>
                  <a:cubicBezTo>
                    <a:pt x="750" y="92"/>
                    <a:pt x="750" y="92"/>
                    <a:pt x="750" y="92"/>
                  </a:cubicBezTo>
                  <a:cubicBezTo>
                    <a:pt x="740" y="78"/>
                    <a:pt x="721" y="76"/>
                    <a:pt x="705" y="75"/>
                  </a:cubicBezTo>
                  <a:close/>
                  <a:moveTo>
                    <a:pt x="637" y="146"/>
                  </a:moveTo>
                  <a:cubicBezTo>
                    <a:pt x="640" y="152"/>
                    <a:pt x="640" y="152"/>
                    <a:pt x="640" y="152"/>
                  </a:cubicBezTo>
                  <a:cubicBezTo>
                    <a:pt x="639" y="179"/>
                    <a:pt x="641" y="207"/>
                    <a:pt x="638" y="233"/>
                  </a:cubicBezTo>
                  <a:cubicBezTo>
                    <a:pt x="649" y="229"/>
                    <a:pt x="661" y="233"/>
                    <a:pt x="672" y="234"/>
                  </a:cubicBezTo>
                  <a:cubicBezTo>
                    <a:pt x="729" y="243"/>
                    <a:pt x="782" y="261"/>
                    <a:pt x="828" y="296"/>
                  </a:cubicBezTo>
                  <a:cubicBezTo>
                    <a:pt x="822" y="291"/>
                    <a:pt x="816" y="284"/>
                    <a:pt x="814" y="275"/>
                  </a:cubicBezTo>
                  <a:cubicBezTo>
                    <a:pt x="815" y="274"/>
                    <a:pt x="816" y="274"/>
                    <a:pt x="818" y="274"/>
                  </a:cubicBezTo>
                  <a:cubicBezTo>
                    <a:pt x="818" y="265"/>
                    <a:pt x="809" y="261"/>
                    <a:pt x="807" y="253"/>
                  </a:cubicBezTo>
                  <a:cubicBezTo>
                    <a:pt x="809" y="251"/>
                    <a:pt x="811" y="249"/>
                    <a:pt x="814" y="250"/>
                  </a:cubicBezTo>
                  <a:cubicBezTo>
                    <a:pt x="824" y="259"/>
                    <a:pt x="832" y="269"/>
                    <a:pt x="839" y="280"/>
                  </a:cubicBezTo>
                  <a:cubicBezTo>
                    <a:pt x="846" y="277"/>
                    <a:pt x="851" y="281"/>
                    <a:pt x="856" y="285"/>
                  </a:cubicBezTo>
                  <a:cubicBezTo>
                    <a:pt x="864" y="290"/>
                    <a:pt x="859" y="300"/>
                    <a:pt x="865" y="306"/>
                  </a:cubicBezTo>
                  <a:cubicBezTo>
                    <a:pt x="866" y="323"/>
                    <a:pt x="887" y="333"/>
                    <a:pt x="886" y="350"/>
                  </a:cubicBezTo>
                  <a:cubicBezTo>
                    <a:pt x="886" y="354"/>
                    <a:pt x="891" y="351"/>
                    <a:pt x="893" y="353"/>
                  </a:cubicBezTo>
                  <a:cubicBezTo>
                    <a:pt x="910" y="374"/>
                    <a:pt x="910" y="374"/>
                    <a:pt x="910" y="374"/>
                  </a:cubicBezTo>
                  <a:cubicBezTo>
                    <a:pt x="907" y="378"/>
                    <a:pt x="910" y="383"/>
                    <a:pt x="913" y="386"/>
                  </a:cubicBezTo>
                  <a:cubicBezTo>
                    <a:pt x="921" y="390"/>
                    <a:pt x="925" y="380"/>
                    <a:pt x="933" y="381"/>
                  </a:cubicBezTo>
                  <a:cubicBezTo>
                    <a:pt x="945" y="388"/>
                    <a:pt x="931" y="395"/>
                    <a:pt x="933" y="402"/>
                  </a:cubicBezTo>
                  <a:cubicBezTo>
                    <a:pt x="937" y="402"/>
                    <a:pt x="943" y="399"/>
                    <a:pt x="946" y="403"/>
                  </a:cubicBezTo>
                  <a:cubicBezTo>
                    <a:pt x="947" y="409"/>
                    <a:pt x="941" y="413"/>
                    <a:pt x="938" y="418"/>
                  </a:cubicBezTo>
                  <a:cubicBezTo>
                    <a:pt x="938" y="424"/>
                    <a:pt x="943" y="422"/>
                    <a:pt x="948" y="424"/>
                  </a:cubicBezTo>
                  <a:cubicBezTo>
                    <a:pt x="953" y="424"/>
                    <a:pt x="956" y="430"/>
                    <a:pt x="955" y="434"/>
                  </a:cubicBezTo>
                  <a:cubicBezTo>
                    <a:pt x="969" y="449"/>
                    <a:pt x="951" y="466"/>
                    <a:pt x="958" y="482"/>
                  </a:cubicBezTo>
                  <a:cubicBezTo>
                    <a:pt x="962" y="492"/>
                    <a:pt x="956" y="502"/>
                    <a:pt x="950" y="510"/>
                  </a:cubicBezTo>
                  <a:cubicBezTo>
                    <a:pt x="950" y="523"/>
                    <a:pt x="939" y="531"/>
                    <a:pt x="934" y="541"/>
                  </a:cubicBezTo>
                  <a:cubicBezTo>
                    <a:pt x="919" y="544"/>
                    <a:pt x="919" y="544"/>
                    <a:pt x="919" y="544"/>
                  </a:cubicBezTo>
                  <a:cubicBezTo>
                    <a:pt x="911" y="552"/>
                    <a:pt x="926" y="562"/>
                    <a:pt x="918" y="567"/>
                  </a:cubicBezTo>
                  <a:cubicBezTo>
                    <a:pt x="951" y="567"/>
                    <a:pt x="951" y="567"/>
                    <a:pt x="951" y="567"/>
                  </a:cubicBezTo>
                  <a:cubicBezTo>
                    <a:pt x="947" y="564"/>
                    <a:pt x="947" y="564"/>
                    <a:pt x="947" y="564"/>
                  </a:cubicBezTo>
                  <a:cubicBezTo>
                    <a:pt x="943" y="551"/>
                    <a:pt x="944" y="534"/>
                    <a:pt x="951" y="522"/>
                  </a:cubicBezTo>
                  <a:cubicBezTo>
                    <a:pt x="956" y="512"/>
                    <a:pt x="958" y="500"/>
                    <a:pt x="967" y="491"/>
                  </a:cubicBezTo>
                  <a:cubicBezTo>
                    <a:pt x="969" y="490"/>
                    <a:pt x="973" y="486"/>
                    <a:pt x="974" y="491"/>
                  </a:cubicBezTo>
                  <a:cubicBezTo>
                    <a:pt x="975" y="500"/>
                    <a:pt x="974" y="512"/>
                    <a:pt x="969" y="520"/>
                  </a:cubicBezTo>
                  <a:cubicBezTo>
                    <a:pt x="979" y="534"/>
                    <a:pt x="978" y="551"/>
                    <a:pt x="978" y="568"/>
                  </a:cubicBezTo>
                  <a:cubicBezTo>
                    <a:pt x="1007" y="566"/>
                    <a:pt x="1035" y="565"/>
                    <a:pt x="1063" y="566"/>
                  </a:cubicBezTo>
                  <a:cubicBezTo>
                    <a:pt x="1061" y="560"/>
                    <a:pt x="1061" y="560"/>
                    <a:pt x="1061" y="560"/>
                  </a:cubicBezTo>
                  <a:cubicBezTo>
                    <a:pt x="1056" y="507"/>
                    <a:pt x="1045" y="456"/>
                    <a:pt x="1023" y="410"/>
                  </a:cubicBezTo>
                  <a:cubicBezTo>
                    <a:pt x="1017" y="410"/>
                    <a:pt x="1013" y="415"/>
                    <a:pt x="1006" y="413"/>
                  </a:cubicBezTo>
                  <a:cubicBezTo>
                    <a:pt x="1003" y="413"/>
                    <a:pt x="1002" y="410"/>
                    <a:pt x="1002" y="408"/>
                  </a:cubicBezTo>
                  <a:cubicBezTo>
                    <a:pt x="991" y="397"/>
                    <a:pt x="983" y="382"/>
                    <a:pt x="970" y="372"/>
                  </a:cubicBezTo>
                  <a:cubicBezTo>
                    <a:pt x="956" y="374"/>
                    <a:pt x="949" y="357"/>
                    <a:pt x="936" y="355"/>
                  </a:cubicBezTo>
                  <a:cubicBezTo>
                    <a:pt x="924" y="350"/>
                    <a:pt x="932" y="331"/>
                    <a:pt x="915" y="336"/>
                  </a:cubicBezTo>
                  <a:cubicBezTo>
                    <a:pt x="906" y="333"/>
                    <a:pt x="898" y="326"/>
                    <a:pt x="896" y="317"/>
                  </a:cubicBezTo>
                  <a:cubicBezTo>
                    <a:pt x="896" y="302"/>
                    <a:pt x="894" y="285"/>
                    <a:pt x="880" y="275"/>
                  </a:cubicBezTo>
                  <a:cubicBezTo>
                    <a:pt x="869" y="272"/>
                    <a:pt x="865" y="286"/>
                    <a:pt x="855" y="283"/>
                  </a:cubicBezTo>
                  <a:cubicBezTo>
                    <a:pt x="849" y="280"/>
                    <a:pt x="851" y="273"/>
                    <a:pt x="850" y="268"/>
                  </a:cubicBezTo>
                  <a:cubicBezTo>
                    <a:pt x="848" y="264"/>
                    <a:pt x="843" y="260"/>
                    <a:pt x="844" y="255"/>
                  </a:cubicBezTo>
                  <a:cubicBezTo>
                    <a:pt x="857" y="237"/>
                    <a:pt x="827" y="237"/>
                    <a:pt x="834" y="219"/>
                  </a:cubicBezTo>
                  <a:cubicBezTo>
                    <a:pt x="832" y="207"/>
                    <a:pt x="819" y="202"/>
                    <a:pt x="812" y="191"/>
                  </a:cubicBezTo>
                  <a:cubicBezTo>
                    <a:pt x="767" y="171"/>
                    <a:pt x="722" y="157"/>
                    <a:pt x="672" y="151"/>
                  </a:cubicBezTo>
                  <a:cubicBezTo>
                    <a:pt x="659" y="149"/>
                    <a:pt x="648" y="152"/>
                    <a:pt x="637" y="146"/>
                  </a:cubicBezTo>
                  <a:close/>
                  <a:moveTo>
                    <a:pt x="899" y="147"/>
                  </a:moveTo>
                  <a:cubicBezTo>
                    <a:pt x="893" y="153"/>
                    <a:pt x="888" y="142"/>
                    <a:pt x="882" y="148"/>
                  </a:cubicBezTo>
                  <a:cubicBezTo>
                    <a:pt x="882" y="151"/>
                    <a:pt x="883" y="154"/>
                    <a:pt x="885" y="157"/>
                  </a:cubicBezTo>
                  <a:cubicBezTo>
                    <a:pt x="897" y="161"/>
                    <a:pt x="898" y="179"/>
                    <a:pt x="914" y="175"/>
                  </a:cubicBezTo>
                  <a:cubicBezTo>
                    <a:pt x="918" y="169"/>
                    <a:pt x="911" y="164"/>
                    <a:pt x="912" y="157"/>
                  </a:cubicBezTo>
                  <a:cubicBezTo>
                    <a:pt x="910" y="151"/>
                    <a:pt x="905" y="149"/>
                    <a:pt x="899" y="147"/>
                  </a:cubicBezTo>
                  <a:close/>
                  <a:moveTo>
                    <a:pt x="379" y="225"/>
                  </a:moveTo>
                  <a:cubicBezTo>
                    <a:pt x="361" y="237"/>
                    <a:pt x="344" y="253"/>
                    <a:pt x="326" y="264"/>
                  </a:cubicBezTo>
                  <a:cubicBezTo>
                    <a:pt x="347" y="278"/>
                    <a:pt x="365" y="301"/>
                    <a:pt x="384" y="319"/>
                  </a:cubicBezTo>
                  <a:cubicBezTo>
                    <a:pt x="387" y="324"/>
                    <a:pt x="387" y="324"/>
                    <a:pt x="387" y="324"/>
                  </a:cubicBezTo>
                  <a:cubicBezTo>
                    <a:pt x="436" y="277"/>
                    <a:pt x="496" y="249"/>
                    <a:pt x="560" y="236"/>
                  </a:cubicBezTo>
                  <a:cubicBezTo>
                    <a:pt x="576" y="235"/>
                    <a:pt x="591" y="229"/>
                    <a:pt x="606" y="233"/>
                  </a:cubicBezTo>
                  <a:cubicBezTo>
                    <a:pt x="605" y="205"/>
                    <a:pt x="603" y="176"/>
                    <a:pt x="606" y="149"/>
                  </a:cubicBezTo>
                  <a:cubicBezTo>
                    <a:pt x="522" y="154"/>
                    <a:pt x="446" y="180"/>
                    <a:pt x="379" y="225"/>
                  </a:cubicBezTo>
                  <a:close/>
                  <a:moveTo>
                    <a:pt x="1023" y="198"/>
                  </a:moveTo>
                  <a:cubicBezTo>
                    <a:pt x="1007" y="220"/>
                    <a:pt x="985" y="240"/>
                    <a:pt x="965" y="260"/>
                  </a:cubicBezTo>
                  <a:cubicBezTo>
                    <a:pt x="956" y="262"/>
                    <a:pt x="956" y="262"/>
                    <a:pt x="956" y="262"/>
                  </a:cubicBezTo>
                  <a:cubicBezTo>
                    <a:pt x="962" y="264"/>
                    <a:pt x="963" y="271"/>
                    <a:pt x="967" y="275"/>
                  </a:cubicBezTo>
                  <a:cubicBezTo>
                    <a:pt x="989" y="287"/>
                    <a:pt x="994" y="309"/>
                    <a:pt x="1013" y="322"/>
                  </a:cubicBezTo>
                  <a:cubicBezTo>
                    <a:pt x="1023" y="344"/>
                    <a:pt x="1047" y="361"/>
                    <a:pt x="1048" y="386"/>
                  </a:cubicBezTo>
                  <a:cubicBezTo>
                    <a:pt x="1073" y="441"/>
                    <a:pt x="1090" y="500"/>
                    <a:pt x="1092" y="566"/>
                  </a:cubicBezTo>
                  <a:cubicBezTo>
                    <a:pt x="1090" y="569"/>
                    <a:pt x="1090" y="569"/>
                    <a:pt x="1090" y="569"/>
                  </a:cubicBezTo>
                  <a:cubicBezTo>
                    <a:pt x="1092" y="569"/>
                    <a:pt x="1095" y="568"/>
                    <a:pt x="1097" y="567"/>
                  </a:cubicBezTo>
                  <a:cubicBezTo>
                    <a:pt x="1180" y="565"/>
                    <a:pt x="1180" y="565"/>
                    <a:pt x="1180" y="565"/>
                  </a:cubicBezTo>
                  <a:cubicBezTo>
                    <a:pt x="1175" y="557"/>
                    <a:pt x="1177" y="545"/>
                    <a:pt x="1176" y="535"/>
                  </a:cubicBezTo>
                  <a:cubicBezTo>
                    <a:pt x="1165" y="406"/>
                    <a:pt x="1109" y="296"/>
                    <a:pt x="1023" y="198"/>
                  </a:cubicBezTo>
                  <a:close/>
                  <a:moveTo>
                    <a:pt x="226" y="200"/>
                  </a:moveTo>
                  <a:cubicBezTo>
                    <a:pt x="143" y="292"/>
                    <a:pt x="92" y="397"/>
                    <a:pt x="77" y="517"/>
                  </a:cubicBezTo>
                  <a:cubicBezTo>
                    <a:pt x="74" y="534"/>
                    <a:pt x="76" y="552"/>
                    <a:pt x="73" y="570"/>
                  </a:cubicBezTo>
                  <a:cubicBezTo>
                    <a:pt x="102" y="568"/>
                    <a:pt x="133" y="568"/>
                    <a:pt x="162" y="570"/>
                  </a:cubicBezTo>
                  <a:cubicBezTo>
                    <a:pt x="160" y="559"/>
                    <a:pt x="160" y="559"/>
                    <a:pt x="160" y="559"/>
                  </a:cubicBezTo>
                  <a:cubicBezTo>
                    <a:pt x="166" y="466"/>
                    <a:pt x="195" y="384"/>
                    <a:pt x="247" y="310"/>
                  </a:cubicBezTo>
                  <a:cubicBezTo>
                    <a:pt x="260" y="295"/>
                    <a:pt x="270" y="277"/>
                    <a:pt x="286" y="266"/>
                  </a:cubicBezTo>
                  <a:cubicBezTo>
                    <a:pt x="267" y="248"/>
                    <a:pt x="248" y="228"/>
                    <a:pt x="228" y="208"/>
                  </a:cubicBezTo>
                  <a:lnTo>
                    <a:pt x="226" y="200"/>
                  </a:lnTo>
                  <a:close/>
                  <a:moveTo>
                    <a:pt x="607" y="261"/>
                  </a:moveTo>
                  <a:cubicBezTo>
                    <a:pt x="602" y="264"/>
                    <a:pt x="602" y="264"/>
                    <a:pt x="602" y="264"/>
                  </a:cubicBezTo>
                  <a:cubicBezTo>
                    <a:pt x="529" y="269"/>
                    <a:pt x="465" y="300"/>
                    <a:pt x="409" y="346"/>
                  </a:cubicBezTo>
                  <a:cubicBezTo>
                    <a:pt x="431" y="361"/>
                    <a:pt x="451" y="386"/>
                    <a:pt x="471" y="404"/>
                  </a:cubicBezTo>
                  <a:cubicBezTo>
                    <a:pt x="472" y="402"/>
                    <a:pt x="473" y="400"/>
                    <a:pt x="475" y="397"/>
                  </a:cubicBezTo>
                  <a:cubicBezTo>
                    <a:pt x="502" y="378"/>
                    <a:pt x="531" y="360"/>
                    <a:pt x="563" y="351"/>
                  </a:cubicBezTo>
                  <a:cubicBezTo>
                    <a:pt x="578" y="350"/>
                    <a:pt x="592" y="343"/>
                    <a:pt x="607" y="347"/>
                  </a:cubicBezTo>
                  <a:cubicBezTo>
                    <a:pt x="604" y="319"/>
                    <a:pt x="604" y="289"/>
                    <a:pt x="607" y="261"/>
                  </a:cubicBezTo>
                  <a:close/>
                  <a:moveTo>
                    <a:pt x="638" y="262"/>
                  </a:moveTo>
                  <a:cubicBezTo>
                    <a:pt x="640" y="268"/>
                    <a:pt x="640" y="268"/>
                    <a:pt x="640" y="268"/>
                  </a:cubicBezTo>
                  <a:cubicBezTo>
                    <a:pt x="640" y="347"/>
                    <a:pt x="640" y="347"/>
                    <a:pt x="640" y="347"/>
                  </a:cubicBezTo>
                  <a:cubicBezTo>
                    <a:pt x="647" y="345"/>
                    <a:pt x="647" y="345"/>
                    <a:pt x="647" y="345"/>
                  </a:cubicBezTo>
                  <a:cubicBezTo>
                    <a:pt x="696" y="352"/>
                    <a:pt x="740" y="367"/>
                    <a:pt x="778" y="398"/>
                  </a:cubicBezTo>
                  <a:cubicBezTo>
                    <a:pt x="780" y="404"/>
                    <a:pt x="780" y="404"/>
                    <a:pt x="780" y="404"/>
                  </a:cubicBezTo>
                  <a:cubicBezTo>
                    <a:pt x="793" y="386"/>
                    <a:pt x="812" y="370"/>
                    <a:pt x="828" y="353"/>
                  </a:cubicBezTo>
                  <a:cubicBezTo>
                    <a:pt x="842" y="344"/>
                    <a:pt x="842" y="344"/>
                    <a:pt x="842" y="344"/>
                  </a:cubicBezTo>
                  <a:cubicBezTo>
                    <a:pt x="835" y="342"/>
                    <a:pt x="835" y="342"/>
                    <a:pt x="835" y="342"/>
                  </a:cubicBezTo>
                  <a:cubicBezTo>
                    <a:pt x="803" y="315"/>
                    <a:pt x="769" y="295"/>
                    <a:pt x="731" y="281"/>
                  </a:cubicBezTo>
                  <a:cubicBezTo>
                    <a:pt x="702" y="271"/>
                    <a:pt x="669" y="267"/>
                    <a:pt x="638" y="262"/>
                  </a:cubicBezTo>
                  <a:close/>
                  <a:moveTo>
                    <a:pt x="305" y="283"/>
                  </a:moveTo>
                  <a:cubicBezTo>
                    <a:pt x="304" y="289"/>
                    <a:pt x="304" y="289"/>
                    <a:pt x="304" y="289"/>
                  </a:cubicBezTo>
                  <a:cubicBezTo>
                    <a:pt x="273" y="329"/>
                    <a:pt x="273" y="329"/>
                    <a:pt x="273" y="329"/>
                  </a:cubicBezTo>
                  <a:cubicBezTo>
                    <a:pt x="222" y="399"/>
                    <a:pt x="198" y="480"/>
                    <a:pt x="190" y="569"/>
                  </a:cubicBezTo>
                  <a:cubicBezTo>
                    <a:pt x="270" y="568"/>
                    <a:pt x="270" y="568"/>
                    <a:pt x="270" y="568"/>
                  </a:cubicBezTo>
                  <a:cubicBezTo>
                    <a:pt x="277" y="571"/>
                    <a:pt x="277" y="571"/>
                    <a:pt x="277" y="571"/>
                  </a:cubicBezTo>
                  <a:cubicBezTo>
                    <a:pt x="274" y="569"/>
                    <a:pt x="275" y="565"/>
                    <a:pt x="274" y="562"/>
                  </a:cubicBezTo>
                  <a:cubicBezTo>
                    <a:pt x="280" y="480"/>
                    <a:pt x="309" y="406"/>
                    <a:pt x="366" y="344"/>
                  </a:cubicBezTo>
                  <a:cubicBezTo>
                    <a:pt x="344" y="325"/>
                    <a:pt x="324" y="305"/>
                    <a:pt x="305" y="283"/>
                  </a:cubicBezTo>
                  <a:close/>
                  <a:moveTo>
                    <a:pt x="860" y="364"/>
                  </a:moveTo>
                  <a:cubicBezTo>
                    <a:pt x="858" y="367"/>
                    <a:pt x="858" y="367"/>
                    <a:pt x="858" y="367"/>
                  </a:cubicBezTo>
                  <a:cubicBezTo>
                    <a:pt x="831" y="395"/>
                    <a:pt x="802" y="424"/>
                    <a:pt x="777" y="452"/>
                  </a:cubicBezTo>
                  <a:cubicBezTo>
                    <a:pt x="778" y="456"/>
                    <a:pt x="781" y="459"/>
                    <a:pt x="785" y="461"/>
                  </a:cubicBezTo>
                  <a:cubicBezTo>
                    <a:pt x="786" y="454"/>
                    <a:pt x="789" y="448"/>
                    <a:pt x="790" y="440"/>
                  </a:cubicBezTo>
                  <a:cubicBezTo>
                    <a:pt x="797" y="431"/>
                    <a:pt x="807" y="437"/>
                    <a:pt x="816" y="439"/>
                  </a:cubicBezTo>
                  <a:cubicBezTo>
                    <a:pt x="830" y="436"/>
                    <a:pt x="843" y="442"/>
                    <a:pt x="858" y="442"/>
                  </a:cubicBezTo>
                  <a:cubicBezTo>
                    <a:pt x="868" y="447"/>
                    <a:pt x="869" y="460"/>
                    <a:pt x="878" y="466"/>
                  </a:cubicBezTo>
                  <a:cubicBezTo>
                    <a:pt x="881" y="469"/>
                    <a:pt x="879" y="474"/>
                    <a:pt x="876" y="477"/>
                  </a:cubicBezTo>
                  <a:cubicBezTo>
                    <a:pt x="878" y="498"/>
                    <a:pt x="889" y="471"/>
                    <a:pt x="900" y="476"/>
                  </a:cubicBezTo>
                  <a:cubicBezTo>
                    <a:pt x="905" y="478"/>
                    <a:pt x="910" y="477"/>
                    <a:pt x="914" y="482"/>
                  </a:cubicBezTo>
                  <a:cubicBezTo>
                    <a:pt x="916" y="491"/>
                    <a:pt x="927" y="489"/>
                    <a:pt x="927" y="498"/>
                  </a:cubicBezTo>
                  <a:cubicBezTo>
                    <a:pt x="926" y="502"/>
                    <a:pt x="922" y="504"/>
                    <a:pt x="919" y="506"/>
                  </a:cubicBezTo>
                  <a:cubicBezTo>
                    <a:pt x="921" y="515"/>
                    <a:pt x="910" y="520"/>
                    <a:pt x="914" y="529"/>
                  </a:cubicBezTo>
                  <a:cubicBezTo>
                    <a:pt x="931" y="533"/>
                    <a:pt x="931" y="513"/>
                    <a:pt x="939" y="504"/>
                  </a:cubicBezTo>
                  <a:cubicBezTo>
                    <a:pt x="935" y="489"/>
                    <a:pt x="931" y="474"/>
                    <a:pt x="923" y="461"/>
                  </a:cubicBezTo>
                  <a:cubicBezTo>
                    <a:pt x="913" y="459"/>
                    <a:pt x="907" y="447"/>
                    <a:pt x="898" y="445"/>
                  </a:cubicBezTo>
                  <a:cubicBezTo>
                    <a:pt x="879" y="438"/>
                    <a:pt x="901" y="427"/>
                    <a:pt x="898" y="416"/>
                  </a:cubicBezTo>
                  <a:cubicBezTo>
                    <a:pt x="889" y="397"/>
                    <a:pt x="873" y="380"/>
                    <a:pt x="860" y="364"/>
                  </a:cubicBezTo>
                  <a:close/>
                  <a:moveTo>
                    <a:pt x="388" y="367"/>
                  </a:moveTo>
                  <a:cubicBezTo>
                    <a:pt x="348" y="415"/>
                    <a:pt x="321" y="467"/>
                    <a:pt x="310" y="527"/>
                  </a:cubicBezTo>
                  <a:cubicBezTo>
                    <a:pt x="307" y="541"/>
                    <a:pt x="309" y="558"/>
                    <a:pt x="303" y="571"/>
                  </a:cubicBezTo>
                  <a:cubicBezTo>
                    <a:pt x="313" y="566"/>
                    <a:pt x="328" y="568"/>
                    <a:pt x="339" y="569"/>
                  </a:cubicBezTo>
                  <a:cubicBezTo>
                    <a:pt x="333" y="566"/>
                    <a:pt x="338" y="557"/>
                    <a:pt x="334" y="553"/>
                  </a:cubicBezTo>
                  <a:cubicBezTo>
                    <a:pt x="333" y="545"/>
                    <a:pt x="332" y="536"/>
                    <a:pt x="339" y="532"/>
                  </a:cubicBezTo>
                  <a:cubicBezTo>
                    <a:pt x="338" y="520"/>
                    <a:pt x="351" y="514"/>
                    <a:pt x="352" y="503"/>
                  </a:cubicBezTo>
                  <a:cubicBezTo>
                    <a:pt x="355" y="491"/>
                    <a:pt x="369" y="499"/>
                    <a:pt x="376" y="493"/>
                  </a:cubicBezTo>
                  <a:cubicBezTo>
                    <a:pt x="380" y="490"/>
                    <a:pt x="377" y="486"/>
                    <a:pt x="377" y="483"/>
                  </a:cubicBezTo>
                  <a:cubicBezTo>
                    <a:pt x="382" y="475"/>
                    <a:pt x="391" y="476"/>
                    <a:pt x="398" y="471"/>
                  </a:cubicBezTo>
                  <a:cubicBezTo>
                    <a:pt x="403" y="464"/>
                    <a:pt x="410" y="456"/>
                    <a:pt x="418" y="451"/>
                  </a:cubicBezTo>
                  <a:cubicBezTo>
                    <a:pt x="435" y="451"/>
                    <a:pt x="436" y="427"/>
                    <a:pt x="452" y="427"/>
                  </a:cubicBezTo>
                  <a:cubicBezTo>
                    <a:pt x="429" y="409"/>
                    <a:pt x="408" y="387"/>
                    <a:pt x="388" y="367"/>
                  </a:cubicBezTo>
                  <a:close/>
                  <a:moveTo>
                    <a:pt x="638" y="376"/>
                  </a:moveTo>
                  <a:cubicBezTo>
                    <a:pt x="644" y="393"/>
                    <a:pt x="639" y="417"/>
                    <a:pt x="642" y="436"/>
                  </a:cubicBezTo>
                  <a:cubicBezTo>
                    <a:pt x="663" y="443"/>
                    <a:pt x="663" y="443"/>
                    <a:pt x="663" y="443"/>
                  </a:cubicBezTo>
                  <a:cubicBezTo>
                    <a:pt x="669" y="433"/>
                    <a:pt x="683" y="431"/>
                    <a:pt x="689" y="422"/>
                  </a:cubicBezTo>
                  <a:cubicBezTo>
                    <a:pt x="692" y="418"/>
                    <a:pt x="697" y="422"/>
                    <a:pt x="700" y="425"/>
                  </a:cubicBezTo>
                  <a:cubicBezTo>
                    <a:pt x="700" y="433"/>
                    <a:pt x="698" y="441"/>
                    <a:pt x="696" y="448"/>
                  </a:cubicBezTo>
                  <a:cubicBezTo>
                    <a:pt x="688" y="464"/>
                    <a:pt x="670" y="466"/>
                    <a:pt x="659" y="477"/>
                  </a:cubicBezTo>
                  <a:cubicBezTo>
                    <a:pt x="666" y="481"/>
                    <a:pt x="670" y="474"/>
                    <a:pt x="675" y="473"/>
                  </a:cubicBezTo>
                  <a:cubicBezTo>
                    <a:pt x="683" y="473"/>
                    <a:pt x="690" y="480"/>
                    <a:pt x="695" y="486"/>
                  </a:cubicBezTo>
                  <a:cubicBezTo>
                    <a:pt x="700" y="488"/>
                    <a:pt x="705" y="485"/>
                    <a:pt x="709" y="483"/>
                  </a:cubicBezTo>
                  <a:cubicBezTo>
                    <a:pt x="713" y="459"/>
                    <a:pt x="743" y="462"/>
                    <a:pt x="752" y="440"/>
                  </a:cubicBezTo>
                  <a:cubicBezTo>
                    <a:pt x="746" y="442"/>
                    <a:pt x="746" y="442"/>
                    <a:pt x="746" y="442"/>
                  </a:cubicBezTo>
                  <a:cubicBezTo>
                    <a:pt x="744" y="439"/>
                    <a:pt x="738" y="440"/>
                    <a:pt x="738" y="435"/>
                  </a:cubicBezTo>
                  <a:cubicBezTo>
                    <a:pt x="743" y="430"/>
                    <a:pt x="750" y="423"/>
                    <a:pt x="756" y="421"/>
                  </a:cubicBezTo>
                  <a:cubicBezTo>
                    <a:pt x="730" y="405"/>
                    <a:pt x="703" y="391"/>
                    <a:pt x="673" y="383"/>
                  </a:cubicBezTo>
                  <a:cubicBezTo>
                    <a:pt x="662" y="381"/>
                    <a:pt x="649" y="380"/>
                    <a:pt x="638" y="376"/>
                  </a:cubicBezTo>
                  <a:close/>
                  <a:moveTo>
                    <a:pt x="482" y="437"/>
                  </a:moveTo>
                  <a:cubicBezTo>
                    <a:pt x="489" y="437"/>
                    <a:pt x="489" y="437"/>
                    <a:pt x="489" y="437"/>
                  </a:cubicBezTo>
                  <a:cubicBezTo>
                    <a:pt x="496" y="444"/>
                    <a:pt x="507" y="442"/>
                    <a:pt x="512" y="452"/>
                  </a:cubicBezTo>
                  <a:cubicBezTo>
                    <a:pt x="515" y="457"/>
                    <a:pt x="507" y="456"/>
                    <a:pt x="508" y="461"/>
                  </a:cubicBezTo>
                  <a:cubicBezTo>
                    <a:pt x="509" y="462"/>
                    <a:pt x="511" y="462"/>
                    <a:pt x="512" y="464"/>
                  </a:cubicBezTo>
                  <a:cubicBezTo>
                    <a:pt x="518" y="466"/>
                    <a:pt x="517" y="461"/>
                    <a:pt x="519" y="459"/>
                  </a:cubicBezTo>
                  <a:cubicBezTo>
                    <a:pt x="526" y="451"/>
                    <a:pt x="527" y="466"/>
                    <a:pt x="534" y="466"/>
                  </a:cubicBezTo>
                  <a:cubicBezTo>
                    <a:pt x="539" y="462"/>
                    <a:pt x="546" y="462"/>
                    <a:pt x="549" y="468"/>
                  </a:cubicBezTo>
                  <a:cubicBezTo>
                    <a:pt x="554" y="464"/>
                    <a:pt x="564" y="467"/>
                    <a:pt x="565" y="460"/>
                  </a:cubicBezTo>
                  <a:cubicBezTo>
                    <a:pt x="574" y="450"/>
                    <a:pt x="569" y="436"/>
                    <a:pt x="583" y="429"/>
                  </a:cubicBezTo>
                  <a:cubicBezTo>
                    <a:pt x="587" y="432"/>
                    <a:pt x="582" y="436"/>
                    <a:pt x="584" y="440"/>
                  </a:cubicBezTo>
                  <a:cubicBezTo>
                    <a:pt x="593" y="444"/>
                    <a:pt x="603" y="433"/>
                    <a:pt x="611" y="442"/>
                  </a:cubicBezTo>
                  <a:cubicBezTo>
                    <a:pt x="604" y="423"/>
                    <a:pt x="606" y="400"/>
                    <a:pt x="606" y="379"/>
                  </a:cubicBezTo>
                  <a:cubicBezTo>
                    <a:pt x="560" y="385"/>
                    <a:pt x="517" y="401"/>
                    <a:pt x="482" y="437"/>
                  </a:cubicBezTo>
                  <a:close/>
                  <a:moveTo>
                    <a:pt x="623" y="485"/>
                  </a:moveTo>
                  <a:cubicBezTo>
                    <a:pt x="618" y="480"/>
                    <a:pt x="608" y="483"/>
                    <a:pt x="602" y="485"/>
                  </a:cubicBezTo>
                  <a:cubicBezTo>
                    <a:pt x="608" y="491"/>
                    <a:pt x="606" y="501"/>
                    <a:pt x="609" y="509"/>
                  </a:cubicBezTo>
                  <a:cubicBezTo>
                    <a:pt x="600" y="523"/>
                    <a:pt x="586" y="526"/>
                    <a:pt x="572" y="530"/>
                  </a:cubicBezTo>
                  <a:cubicBezTo>
                    <a:pt x="569" y="535"/>
                    <a:pt x="569" y="545"/>
                    <a:pt x="560" y="544"/>
                  </a:cubicBezTo>
                  <a:cubicBezTo>
                    <a:pt x="558" y="551"/>
                    <a:pt x="548" y="554"/>
                    <a:pt x="551" y="564"/>
                  </a:cubicBezTo>
                  <a:cubicBezTo>
                    <a:pt x="547" y="573"/>
                    <a:pt x="549" y="586"/>
                    <a:pt x="547" y="597"/>
                  </a:cubicBezTo>
                  <a:cubicBezTo>
                    <a:pt x="529" y="608"/>
                    <a:pt x="534" y="583"/>
                    <a:pt x="526" y="578"/>
                  </a:cubicBezTo>
                  <a:cubicBezTo>
                    <a:pt x="523" y="582"/>
                    <a:pt x="523" y="582"/>
                    <a:pt x="523" y="582"/>
                  </a:cubicBezTo>
                  <a:cubicBezTo>
                    <a:pt x="519" y="583"/>
                    <a:pt x="517" y="581"/>
                    <a:pt x="515" y="579"/>
                  </a:cubicBezTo>
                  <a:cubicBezTo>
                    <a:pt x="512" y="578"/>
                    <a:pt x="508" y="577"/>
                    <a:pt x="505" y="580"/>
                  </a:cubicBezTo>
                  <a:cubicBezTo>
                    <a:pt x="502" y="586"/>
                    <a:pt x="496" y="591"/>
                    <a:pt x="497" y="600"/>
                  </a:cubicBezTo>
                  <a:cubicBezTo>
                    <a:pt x="496" y="605"/>
                    <a:pt x="487" y="603"/>
                    <a:pt x="488" y="609"/>
                  </a:cubicBezTo>
                  <a:cubicBezTo>
                    <a:pt x="498" y="609"/>
                    <a:pt x="508" y="607"/>
                    <a:pt x="517" y="605"/>
                  </a:cubicBezTo>
                  <a:cubicBezTo>
                    <a:pt x="524" y="607"/>
                    <a:pt x="529" y="602"/>
                    <a:pt x="536" y="601"/>
                  </a:cubicBezTo>
                  <a:cubicBezTo>
                    <a:pt x="538" y="602"/>
                    <a:pt x="541" y="605"/>
                    <a:pt x="540" y="608"/>
                  </a:cubicBezTo>
                  <a:cubicBezTo>
                    <a:pt x="542" y="608"/>
                    <a:pt x="542" y="608"/>
                    <a:pt x="542" y="608"/>
                  </a:cubicBezTo>
                  <a:cubicBezTo>
                    <a:pt x="547" y="605"/>
                    <a:pt x="549" y="600"/>
                    <a:pt x="547" y="594"/>
                  </a:cubicBezTo>
                  <a:cubicBezTo>
                    <a:pt x="548" y="588"/>
                    <a:pt x="554" y="588"/>
                    <a:pt x="558" y="587"/>
                  </a:cubicBezTo>
                  <a:cubicBezTo>
                    <a:pt x="562" y="588"/>
                    <a:pt x="560" y="592"/>
                    <a:pt x="560" y="595"/>
                  </a:cubicBezTo>
                  <a:cubicBezTo>
                    <a:pt x="573" y="600"/>
                    <a:pt x="557" y="609"/>
                    <a:pt x="556" y="616"/>
                  </a:cubicBezTo>
                  <a:cubicBezTo>
                    <a:pt x="552" y="622"/>
                    <a:pt x="556" y="634"/>
                    <a:pt x="544" y="633"/>
                  </a:cubicBezTo>
                  <a:cubicBezTo>
                    <a:pt x="542" y="632"/>
                    <a:pt x="541" y="630"/>
                    <a:pt x="542" y="628"/>
                  </a:cubicBezTo>
                  <a:cubicBezTo>
                    <a:pt x="540" y="628"/>
                    <a:pt x="540" y="628"/>
                    <a:pt x="540" y="628"/>
                  </a:cubicBezTo>
                  <a:cubicBezTo>
                    <a:pt x="540" y="632"/>
                    <a:pt x="543" y="639"/>
                    <a:pt x="548" y="641"/>
                  </a:cubicBezTo>
                  <a:cubicBezTo>
                    <a:pt x="556" y="634"/>
                    <a:pt x="556" y="623"/>
                    <a:pt x="568" y="621"/>
                  </a:cubicBezTo>
                  <a:cubicBezTo>
                    <a:pt x="574" y="615"/>
                    <a:pt x="565" y="605"/>
                    <a:pt x="574" y="600"/>
                  </a:cubicBezTo>
                  <a:cubicBezTo>
                    <a:pt x="589" y="600"/>
                    <a:pt x="606" y="593"/>
                    <a:pt x="618" y="605"/>
                  </a:cubicBezTo>
                  <a:cubicBezTo>
                    <a:pt x="617" y="611"/>
                    <a:pt x="615" y="613"/>
                    <a:pt x="619" y="617"/>
                  </a:cubicBezTo>
                  <a:cubicBezTo>
                    <a:pt x="616" y="624"/>
                    <a:pt x="614" y="631"/>
                    <a:pt x="609" y="637"/>
                  </a:cubicBezTo>
                  <a:cubicBezTo>
                    <a:pt x="610" y="640"/>
                    <a:pt x="609" y="645"/>
                    <a:pt x="606" y="648"/>
                  </a:cubicBezTo>
                  <a:cubicBezTo>
                    <a:pt x="602" y="665"/>
                    <a:pt x="581" y="657"/>
                    <a:pt x="569" y="663"/>
                  </a:cubicBezTo>
                  <a:cubicBezTo>
                    <a:pt x="588" y="677"/>
                    <a:pt x="610" y="682"/>
                    <a:pt x="633" y="680"/>
                  </a:cubicBezTo>
                  <a:cubicBezTo>
                    <a:pt x="646" y="680"/>
                    <a:pt x="640" y="665"/>
                    <a:pt x="647" y="658"/>
                  </a:cubicBezTo>
                  <a:cubicBezTo>
                    <a:pt x="651" y="637"/>
                    <a:pt x="669" y="651"/>
                    <a:pt x="681" y="646"/>
                  </a:cubicBezTo>
                  <a:cubicBezTo>
                    <a:pt x="685" y="637"/>
                    <a:pt x="689" y="629"/>
                    <a:pt x="691" y="619"/>
                  </a:cubicBezTo>
                  <a:cubicBezTo>
                    <a:pt x="683" y="614"/>
                    <a:pt x="680" y="605"/>
                    <a:pt x="683" y="597"/>
                  </a:cubicBezTo>
                  <a:cubicBezTo>
                    <a:pt x="678" y="590"/>
                    <a:pt x="678" y="578"/>
                    <a:pt x="668" y="577"/>
                  </a:cubicBezTo>
                  <a:cubicBezTo>
                    <a:pt x="666" y="575"/>
                    <a:pt x="667" y="572"/>
                    <a:pt x="669" y="570"/>
                  </a:cubicBezTo>
                  <a:cubicBezTo>
                    <a:pt x="669" y="564"/>
                    <a:pt x="675" y="562"/>
                    <a:pt x="677" y="557"/>
                  </a:cubicBezTo>
                  <a:cubicBezTo>
                    <a:pt x="670" y="552"/>
                    <a:pt x="672" y="543"/>
                    <a:pt x="672" y="537"/>
                  </a:cubicBezTo>
                  <a:cubicBezTo>
                    <a:pt x="661" y="540"/>
                    <a:pt x="660" y="526"/>
                    <a:pt x="651" y="522"/>
                  </a:cubicBezTo>
                  <a:cubicBezTo>
                    <a:pt x="649" y="516"/>
                    <a:pt x="642" y="515"/>
                    <a:pt x="636" y="513"/>
                  </a:cubicBezTo>
                  <a:cubicBezTo>
                    <a:pt x="622" y="520"/>
                    <a:pt x="620" y="503"/>
                    <a:pt x="610" y="499"/>
                  </a:cubicBezTo>
                  <a:cubicBezTo>
                    <a:pt x="609" y="496"/>
                    <a:pt x="606" y="491"/>
                    <a:pt x="610" y="489"/>
                  </a:cubicBezTo>
                  <a:cubicBezTo>
                    <a:pt x="615" y="484"/>
                    <a:pt x="622" y="488"/>
                    <a:pt x="628" y="488"/>
                  </a:cubicBezTo>
                  <a:lnTo>
                    <a:pt x="623" y="485"/>
                  </a:lnTo>
                  <a:close/>
                  <a:moveTo>
                    <a:pt x="371" y="557"/>
                  </a:moveTo>
                  <a:cubicBezTo>
                    <a:pt x="348" y="564"/>
                    <a:pt x="375" y="582"/>
                    <a:pt x="369" y="596"/>
                  </a:cubicBezTo>
                  <a:cubicBezTo>
                    <a:pt x="366" y="605"/>
                    <a:pt x="357" y="597"/>
                    <a:pt x="351" y="600"/>
                  </a:cubicBezTo>
                  <a:cubicBezTo>
                    <a:pt x="349" y="616"/>
                    <a:pt x="349" y="616"/>
                    <a:pt x="349" y="616"/>
                  </a:cubicBezTo>
                  <a:cubicBezTo>
                    <a:pt x="345" y="625"/>
                    <a:pt x="334" y="618"/>
                    <a:pt x="329" y="624"/>
                  </a:cubicBezTo>
                  <a:cubicBezTo>
                    <a:pt x="325" y="630"/>
                    <a:pt x="329" y="636"/>
                    <a:pt x="332" y="641"/>
                  </a:cubicBezTo>
                  <a:cubicBezTo>
                    <a:pt x="324" y="659"/>
                    <a:pt x="351" y="665"/>
                    <a:pt x="350" y="682"/>
                  </a:cubicBezTo>
                  <a:cubicBezTo>
                    <a:pt x="358" y="692"/>
                    <a:pt x="349" y="707"/>
                    <a:pt x="361" y="717"/>
                  </a:cubicBezTo>
                  <a:cubicBezTo>
                    <a:pt x="363" y="736"/>
                    <a:pt x="358" y="761"/>
                    <a:pt x="375" y="776"/>
                  </a:cubicBezTo>
                  <a:cubicBezTo>
                    <a:pt x="378" y="794"/>
                    <a:pt x="378" y="794"/>
                    <a:pt x="378" y="794"/>
                  </a:cubicBezTo>
                  <a:cubicBezTo>
                    <a:pt x="381" y="806"/>
                    <a:pt x="363" y="803"/>
                    <a:pt x="365" y="814"/>
                  </a:cubicBezTo>
                  <a:cubicBezTo>
                    <a:pt x="369" y="812"/>
                    <a:pt x="369" y="817"/>
                    <a:pt x="370" y="818"/>
                  </a:cubicBezTo>
                  <a:cubicBezTo>
                    <a:pt x="370" y="818"/>
                    <a:pt x="370" y="818"/>
                    <a:pt x="370" y="818"/>
                  </a:cubicBezTo>
                  <a:cubicBezTo>
                    <a:pt x="392" y="792"/>
                    <a:pt x="418" y="765"/>
                    <a:pt x="444" y="742"/>
                  </a:cubicBezTo>
                  <a:cubicBezTo>
                    <a:pt x="433" y="731"/>
                    <a:pt x="433" y="731"/>
                    <a:pt x="433" y="731"/>
                  </a:cubicBezTo>
                  <a:cubicBezTo>
                    <a:pt x="413" y="700"/>
                    <a:pt x="396" y="667"/>
                    <a:pt x="389" y="631"/>
                  </a:cubicBezTo>
                  <a:cubicBezTo>
                    <a:pt x="380" y="627"/>
                    <a:pt x="380" y="627"/>
                    <a:pt x="380" y="627"/>
                  </a:cubicBezTo>
                  <a:cubicBezTo>
                    <a:pt x="380" y="636"/>
                    <a:pt x="375" y="643"/>
                    <a:pt x="376" y="653"/>
                  </a:cubicBezTo>
                  <a:cubicBezTo>
                    <a:pt x="373" y="656"/>
                    <a:pt x="373" y="656"/>
                    <a:pt x="373" y="656"/>
                  </a:cubicBezTo>
                  <a:cubicBezTo>
                    <a:pt x="367" y="656"/>
                    <a:pt x="363" y="651"/>
                    <a:pt x="358" y="648"/>
                  </a:cubicBezTo>
                  <a:cubicBezTo>
                    <a:pt x="357" y="645"/>
                    <a:pt x="354" y="639"/>
                    <a:pt x="359" y="637"/>
                  </a:cubicBezTo>
                  <a:cubicBezTo>
                    <a:pt x="362" y="636"/>
                    <a:pt x="364" y="637"/>
                    <a:pt x="366" y="639"/>
                  </a:cubicBezTo>
                  <a:cubicBezTo>
                    <a:pt x="368" y="636"/>
                    <a:pt x="367" y="631"/>
                    <a:pt x="369" y="627"/>
                  </a:cubicBezTo>
                  <a:cubicBezTo>
                    <a:pt x="369" y="620"/>
                    <a:pt x="363" y="613"/>
                    <a:pt x="368" y="607"/>
                  </a:cubicBezTo>
                  <a:cubicBezTo>
                    <a:pt x="373" y="607"/>
                    <a:pt x="377" y="613"/>
                    <a:pt x="380" y="617"/>
                  </a:cubicBezTo>
                  <a:cubicBezTo>
                    <a:pt x="385" y="619"/>
                    <a:pt x="389" y="614"/>
                    <a:pt x="394" y="612"/>
                  </a:cubicBezTo>
                  <a:cubicBezTo>
                    <a:pt x="394" y="607"/>
                    <a:pt x="401" y="601"/>
                    <a:pt x="393" y="598"/>
                  </a:cubicBezTo>
                  <a:cubicBezTo>
                    <a:pt x="398" y="587"/>
                    <a:pt x="395" y="575"/>
                    <a:pt x="393" y="564"/>
                  </a:cubicBezTo>
                  <a:cubicBezTo>
                    <a:pt x="390" y="554"/>
                    <a:pt x="379" y="556"/>
                    <a:pt x="371" y="557"/>
                  </a:cubicBezTo>
                  <a:close/>
                  <a:moveTo>
                    <a:pt x="914" y="567"/>
                  </a:moveTo>
                  <a:cubicBezTo>
                    <a:pt x="911" y="568"/>
                    <a:pt x="908" y="567"/>
                    <a:pt x="905" y="567"/>
                  </a:cubicBezTo>
                  <a:cubicBezTo>
                    <a:pt x="908" y="566"/>
                    <a:pt x="911" y="567"/>
                    <a:pt x="914" y="567"/>
                  </a:cubicBezTo>
                  <a:close/>
                  <a:moveTo>
                    <a:pt x="896" y="595"/>
                  </a:moveTo>
                  <a:cubicBezTo>
                    <a:pt x="905" y="604"/>
                    <a:pt x="905" y="604"/>
                    <a:pt x="905" y="604"/>
                  </a:cubicBezTo>
                  <a:cubicBezTo>
                    <a:pt x="914" y="610"/>
                    <a:pt x="908" y="623"/>
                    <a:pt x="917" y="628"/>
                  </a:cubicBezTo>
                  <a:cubicBezTo>
                    <a:pt x="929" y="634"/>
                    <a:pt x="933" y="647"/>
                    <a:pt x="938" y="657"/>
                  </a:cubicBezTo>
                  <a:cubicBezTo>
                    <a:pt x="939" y="654"/>
                    <a:pt x="939" y="651"/>
                    <a:pt x="940" y="649"/>
                  </a:cubicBezTo>
                  <a:cubicBezTo>
                    <a:pt x="944" y="633"/>
                    <a:pt x="944" y="615"/>
                    <a:pt x="949" y="599"/>
                  </a:cubicBezTo>
                  <a:cubicBezTo>
                    <a:pt x="931" y="600"/>
                    <a:pt x="911" y="602"/>
                    <a:pt x="896" y="595"/>
                  </a:cubicBezTo>
                  <a:close/>
                  <a:moveTo>
                    <a:pt x="1094" y="599"/>
                  </a:moveTo>
                  <a:cubicBezTo>
                    <a:pt x="1089" y="596"/>
                    <a:pt x="1089" y="596"/>
                    <a:pt x="1089" y="596"/>
                  </a:cubicBezTo>
                  <a:cubicBezTo>
                    <a:pt x="1092" y="603"/>
                    <a:pt x="1092" y="603"/>
                    <a:pt x="1092" y="603"/>
                  </a:cubicBezTo>
                  <a:cubicBezTo>
                    <a:pt x="1087" y="700"/>
                    <a:pt x="1055" y="785"/>
                    <a:pt x="1000" y="861"/>
                  </a:cubicBezTo>
                  <a:cubicBezTo>
                    <a:pt x="989" y="874"/>
                    <a:pt x="979" y="889"/>
                    <a:pt x="966" y="898"/>
                  </a:cubicBezTo>
                  <a:cubicBezTo>
                    <a:pt x="988" y="916"/>
                    <a:pt x="1012" y="942"/>
                    <a:pt x="1031" y="962"/>
                  </a:cubicBezTo>
                  <a:cubicBezTo>
                    <a:pt x="1033" y="957"/>
                    <a:pt x="1033" y="957"/>
                    <a:pt x="1033" y="957"/>
                  </a:cubicBezTo>
                  <a:cubicBezTo>
                    <a:pt x="1122" y="856"/>
                    <a:pt x="1172" y="739"/>
                    <a:pt x="1178" y="603"/>
                  </a:cubicBezTo>
                  <a:cubicBezTo>
                    <a:pt x="1181" y="596"/>
                    <a:pt x="1181" y="596"/>
                    <a:pt x="1181" y="596"/>
                  </a:cubicBezTo>
                  <a:cubicBezTo>
                    <a:pt x="1177" y="598"/>
                    <a:pt x="1177" y="598"/>
                    <a:pt x="1177" y="598"/>
                  </a:cubicBezTo>
                  <a:lnTo>
                    <a:pt x="1094" y="599"/>
                  </a:lnTo>
                  <a:close/>
                  <a:moveTo>
                    <a:pt x="978" y="597"/>
                  </a:moveTo>
                  <a:cubicBezTo>
                    <a:pt x="980" y="615"/>
                    <a:pt x="975" y="632"/>
                    <a:pt x="974" y="649"/>
                  </a:cubicBezTo>
                  <a:cubicBezTo>
                    <a:pt x="983" y="660"/>
                    <a:pt x="983" y="660"/>
                    <a:pt x="983" y="660"/>
                  </a:cubicBezTo>
                  <a:cubicBezTo>
                    <a:pt x="986" y="664"/>
                    <a:pt x="985" y="670"/>
                    <a:pt x="981" y="673"/>
                  </a:cubicBezTo>
                  <a:cubicBezTo>
                    <a:pt x="977" y="676"/>
                    <a:pt x="972" y="675"/>
                    <a:pt x="968" y="672"/>
                  </a:cubicBezTo>
                  <a:cubicBezTo>
                    <a:pt x="956" y="711"/>
                    <a:pt x="942" y="749"/>
                    <a:pt x="917" y="783"/>
                  </a:cubicBezTo>
                  <a:cubicBezTo>
                    <a:pt x="908" y="795"/>
                    <a:pt x="898" y="812"/>
                    <a:pt x="886" y="818"/>
                  </a:cubicBezTo>
                  <a:cubicBezTo>
                    <a:pt x="912" y="841"/>
                    <a:pt x="912" y="841"/>
                    <a:pt x="912" y="841"/>
                  </a:cubicBezTo>
                  <a:cubicBezTo>
                    <a:pt x="914" y="840"/>
                    <a:pt x="913" y="838"/>
                    <a:pt x="913" y="836"/>
                  </a:cubicBezTo>
                  <a:cubicBezTo>
                    <a:pt x="913" y="832"/>
                    <a:pt x="915" y="828"/>
                    <a:pt x="919" y="829"/>
                  </a:cubicBezTo>
                  <a:cubicBezTo>
                    <a:pt x="932" y="828"/>
                    <a:pt x="932" y="842"/>
                    <a:pt x="940" y="849"/>
                  </a:cubicBezTo>
                  <a:cubicBezTo>
                    <a:pt x="938" y="860"/>
                    <a:pt x="948" y="869"/>
                    <a:pt x="945" y="879"/>
                  </a:cubicBezTo>
                  <a:cubicBezTo>
                    <a:pt x="1018" y="802"/>
                    <a:pt x="1054" y="707"/>
                    <a:pt x="1061" y="602"/>
                  </a:cubicBezTo>
                  <a:cubicBezTo>
                    <a:pt x="1065" y="598"/>
                    <a:pt x="1065" y="598"/>
                    <a:pt x="1065" y="598"/>
                  </a:cubicBezTo>
                  <a:cubicBezTo>
                    <a:pt x="1039" y="600"/>
                    <a:pt x="1011" y="599"/>
                    <a:pt x="984" y="599"/>
                  </a:cubicBezTo>
                  <a:lnTo>
                    <a:pt x="978" y="597"/>
                  </a:lnTo>
                  <a:close/>
                  <a:moveTo>
                    <a:pt x="302" y="598"/>
                  </a:moveTo>
                  <a:cubicBezTo>
                    <a:pt x="306" y="605"/>
                    <a:pt x="306" y="605"/>
                    <a:pt x="306" y="605"/>
                  </a:cubicBezTo>
                  <a:cubicBezTo>
                    <a:pt x="306" y="624"/>
                    <a:pt x="314" y="642"/>
                    <a:pt x="310" y="662"/>
                  </a:cubicBezTo>
                  <a:cubicBezTo>
                    <a:pt x="313" y="656"/>
                    <a:pt x="314" y="649"/>
                    <a:pt x="321" y="645"/>
                  </a:cubicBezTo>
                  <a:cubicBezTo>
                    <a:pt x="322" y="640"/>
                    <a:pt x="314" y="638"/>
                    <a:pt x="315" y="633"/>
                  </a:cubicBezTo>
                  <a:cubicBezTo>
                    <a:pt x="320" y="622"/>
                    <a:pt x="315" y="605"/>
                    <a:pt x="329" y="600"/>
                  </a:cubicBezTo>
                  <a:cubicBezTo>
                    <a:pt x="319" y="602"/>
                    <a:pt x="310" y="604"/>
                    <a:pt x="302" y="598"/>
                  </a:cubicBezTo>
                  <a:close/>
                  <a:moveTo>
                    <a:pt x="162" y="599"/>
                  </a:moveTo>
                  <a:cubicBezTo>
                    <a:pt x="154" y="602"/>
                    <a:pt x="154" y="602"/>
                    <a:pt x="154" y="602"/>
                  </a:cubicBezTo>
                  <a:cubicBezTo>
                    <a:pt x="73" y="601"/>
                    <a:pt x="73" y="601"/>
                    <a:pt x="73" y="601"/>
                  </a:cubicBezTo>
                  <a:cubicBezTo>
                    <a:pt x="78" y="694"/>
                    <a:pt x="103" y="778"/>
                    <a:pt x="144" y="856"/>
                  </a:cubicBezTo>
                  <a:cubicBezTo>
                    <a:pt x="165" y="894"/>
                    <a:pt x="195" y="929"/>
                    <a:pt x="222" y="964"/>
                  </a:cubicBezTo>
                  <a:cubicBezTo>
                    <a:pt x="279" y="905"/>
                    <a:pt x="279" y="905"/>
                    <a:pt x="279" y="905"/>
                  </a:cubicBezTo>
                  <a:cubicBezTo>
                    <a:pt x="286" y="902"/>
                    <a:pt x="286" y="902"/>
                    <a:pt x="286" y="902"/>
                  </a:cubicBezTo>
                  <a:cubicBezTo>
                    <a:pt x="276" y="895"/>
                    <a:pt x="268" y="883"/>
                    <a:pt x="259" y="874"/>
                  </a:cubicBezTo>
                  <a:cubicBezTo>
                    <a:pt x="250" y="871"/>
                    <a:pt x="240" y="865"/>
                    <a:pt x="235" y="855"/>
                  </a:cubicBezTo>
                  <a:cubicBezTo>
                    <a:pt x="232" y="852"/>
                    <a:pt x="235" y="846"/>
                    <a:pt x="231" y="844"/>
                  </a:cubicBezTo>
                  <a:cubicBezTo>
                    <a:pt x="228" y="848"/>
                    <a:pt x="228" y="848"/>
                    <a:pt x="228" y="848"/>
                  </a:cubicBezTo>
                  <a:cubicBezTo>
                    <a:pt x="218" y="853"/>
                    <a:pt x="214" y="843"/>
                    <a:pt x="207" y="838"/>
                  </a:cubicBezTo>
                  <a:cubicBezTo>
                    <a:pt x="198" y="834"/>
                    <a:pt x="202" y="816"/>
                    <a:pt x="190" y="820"/>
                  </a:cubicBezTo>
                  <a:cubicBezTo>
                    <a:pt x="186" y="819"/>
                    <a:pt x="184" y="814"/>
                    <a:pt x="181" y="811"/>
                  </a:cubicBezTo>
                  <a:cubicBezTo>
                    <a:pt x="170" y="812"/>
                    <a:pt x="167" y="800"/>
                    <a:pt x="161" y="794"/>
                  </a:cubicBezTo>
                  <a:cubicBezTo>
                    <a:pt x="160" y="796"/>
                    <a:pt x="161" y="800"/>
                    <a:pt x="158" y="802"/>
                  </a:cubicBezTo>
                  <a:cubicBezTo>
                    <a:pt x="146" y="804"/>
                    <a:pt x="142" y="790"/>
                    <a:pt x="134" y="784"/>
                  </a:cubicBezTo>
                  <a:cubicBezTo>
                    <a:pt x="132" y="785"/>
                    <a:pt x="131" y="787"/>
                    <a:pt x="128" y="787"/>
                  </a:cubicBezTo>
                  <a:cubicBezTo>
                    <a:pt x="121" y="781"/>
                    <a:pt x="116" y="772"/>
                    <a:pt x="116" y="762"/>
                  </a:cubicBezTo>
                  <a:cubicBezTo>
                    <a:pt x="106" y="752"/>
                    <a:pt x="111" y="735"/>
                    <a:pt x="112" y="722"/>
                  </a:cubicBezTo>
                  <a:cubicBezTo>
                    <a:pt x="114" y="718"/>
                    <a:pt x="119" y="716"/>
                    <a:pt x="118" y="712"/>
                  </a:cubicBezTo>
                  <a:cubicBezTo>
                    <a:pt x="121" y="706"/>
                    <a:pt x="127" y="705"/>
                    <a:pt x="133" y="705"/>
                  </a:cubicBezTo>
                  <a:cubicBezTo>
                    <a:pt x="135" y="706"/>
                    <a:pt x="138" y="708"/>
                    <a:pt x="139" y="710"/>
                  </a:cubicBezTo>
                  <a:cubicBezTo>
                    <a:pt x="143" y="708"/>
                    <a:pt x="151" y="711"/>
                    <a:pt x="148" y="702"/>
                  </a:cubicBezTo>
                  <a:cubicBezTo>
                    <a:pt x="153" y="698"/>
                    <a:pt x="160" y="696"/>
                    <a:pt x="167" y="695"/>
                  </a:cubicBezTo>
                  <a:cubicBezTo>
                    <a:pt x="171" y="701"/>
                    <a:pt x="174" y="708"/>
                    <a:pt x="180" y="713"/>
                  </a:cubicBezTo>
                  <a:cubicBezTo>
                    <a:pt x="176" y="707"/>
                    <a:pt x="176" y="707"/>
                    <a:pt x="176" y="707"/>
                  </a:cubicBezTo>
                  <a:cubicBezTo>
                    <a:pt x="169" y="678"/>
                    <a:pt x="163" y="649"/>
                    <a:pt x="162" y="619"/>
                  </a:cubicBezTo>
                  <a:cubicBezTo>
                    <a:pt x="162" y="617"/>
                    <a:pt x="158" y="616"/>
                    <a:pt x="160" y="614"/>
                  </a:cubicBezTo>
                  <a:cubicBezTo>
                    <a:pt x="161" y="615"/>
                    <a:pt x="161" y="615"/>
                    <a:pt x="161" y="615"/>
                  </a:cubicBezTo>
                  <a:cubicBezTo>
                    <a:pt x="161" y="609"/>
                    <a:pt x="161" y="603"/>
                    <a:pt x="162" y="599"/>
                  </a:cubicBezTo>
                  <a:close/>
                  <a:moveTo>
                    <a:pt x="275" y="599"/>
                  </a:moveTo>
                  <a:cubicBezTo>
                    <a:pt x="269" y="602"/>
                    <a:pt x="269" y="602"/>
                    <a:pt x="269" y="602"/>
                  </a:cubicBezTo>
                  <a:cubicBezTo>
                    <a:pt x="242" y="601"/>
                    <a:pt x="214" y="604"/>
                    <a:pt x="188" y="600"/>
                  </a:cubicBezTo>
                  <a:cubicBezTo>
                    <a:pt x="192" y="605"/>
                    <a:pt x="192" y="605"/>
                    <a:pt x="192" y="605"/>
                  </a:cubicBezTo>
                  <a:cubicBezTo>
                    <a:pt x="198" y="658"/>
                    <a:pt x="198" y="658"/>
                    <a:pt x="198" y="658"/>
                  </a:cubicBezTo>
                  <a:cubicBezTo>
                    <a:pt x="201" y="679"/>
                    <a:pt x="210" y="698"/>
                    <a:pt x="209" y="719"/>
                  </a:cubicBezTo>
                  <a:cubicBezTo>
                    <a:pt x="212" y="714"/>
                    <a:pt x="210" y="706"/>
                    <a:pt x="218" y="705"/>
                  </a:cubicBezTo>
                  <a:cubicBezTo>
                    <a:pt x="215" y="698"/>
                    <a:pt x="224" y="693"/>
                    <a:pt x="219" y="687"/>
                  </a:cubicBezTo>
                  <a:cubicBezTo>
                    <a:pt x="222" y="673"/>
                    <a:pt x="223" y="659"/>
                    <a:pt x="235" y="649"/>
                  </a:cubicBezTo>
                  <a:cubicBezTo>
                    <a:pt x="250" y="649"/>
                    <a:pt x="251" y="629"/>
                    <a:pt x="266" y="628"/>
                  </a:cubicBezTo>
                  <a:cubicBezTo>
                    <a:pt x="274" y="628"/>
                    <a:pt x="278" y="638"/>
                    <a:pt x="282" y="642"/>
                  </a:cubicBezTo>
                  <a:cubicBezTo>
                    <a:pt x="272" y="630"/>
                    <a:pt x="273" y="612"/>
                    <a:pt x="275" y="599"/>
                  </a:cubicBezTo>
                  <a:close/>
                  <a:moveTo>
                    <a:pt x="424" y="635"/>
                  </a:moveTo>
                  <a:cubicBezTo>
                    <a:pt x="432" y="650"/>
                    <a:pt x="437" y="667"/>
                    <a:pt x="445" y="682"/>
                  </a:cubicBezTo>
                  <a:cubicBezTo>
                    <a:pt x="450" y="695"/>
                    <a:pt x="462" y="706"/>
                    <a:pt x="467" y="719"/>
                  </a:cubicBezTo>
                  <a:cubicBezTo>
                    <a:pt x="473" y="708"/>
                    <a:pt x="484" y="700"/>
                    <a:pt x="491" y="690"/>
                  </a:cubicBezTo>
                  <a:cubicBezTo>
                    <a:pt x="492" y="686"/>
                    <a:pt x="491" y="682"/>
                    <a:pt x="489" y="679"/>
                  </a:cubicBezTo>
                  <a:cubicBezTo>
                    <a:pt x="486" y="673"/>
                    <a:pt x="489" y="664"/>
                    <a:pt x="484" y="659"/>
                  </a:cubicBezTo>
                  <a:cubicBezTo>
                    <a:pt x="476" y="662"/>
                    <a:pt x="487" y="669"/>
                    <a:pt x="483" y="673"/>
                  </a:cubicBezTo>
                  <a:cubicBezTo>
                    <a:pt x="480" y="676"/>
                    <a:pt x="477" y="673"/>
                    <a:pt x="476" y="670"/>
                  </a:cubicBezTo>
                  <a:cubicBezTo>
                    <a:pt x="470" y="669"/>
                    <a:pt x="464" y="663"/>
                    <a:pt x="462" y="657"/>
                  </a:cubicBezTo>
                  <a:cubicBezTo>
                    <a:pt x="468" y="653"/>
                    <a:pt x="461" y="652"/>
                    <a:pt x="460" y="649"/>
                  </a:cubicBezTo>
                  <a:cubicBezTo>
                    <a:pt x="457" y="648"/>
                    <a:pt x="456" y="648"/>
                    <a:pt x="454" y="651"/>
                  </a:cubicBezTo>
                  <a:cubicBezTo>
                    <a:pt x="453" y="651"/>
                    <a:pt x="451" y="651"/>
                    <a:pt x="450" y="650"/>
                  </a:cubicBezTo>
                  <a:cubicBezTo>
                    <a:pt x="450" y="633"/>
                    <a:pt x="431" y="643"/>
                    <a:pt x="424" y="635"/>
                  </a:cubicBezTo>
                  <a:close/>
                  <a:moveTo>
                    <a:pt x="515" y="658"/>
                  </a:moveTo>
                  <a:cubicBezTo>
                    <a:pt x="513" y="665"/>
                    <a:pt x="509" y="671"/>
                    <a:pt x="503" y="676"/>
                  </a:cubicBezTo>
                  <a:cubicBezTo>
                    <a:pt x="504" y="677"/>
                    <a:pt x="504" y="677"/>
                    <a:pt x="504" y="677"/>
                  </a:cubicBezTo>
                  <a:cubicBezTo>
                    <a:pt x="511" y="672"/>
                    <a:pt x="516" y="663"/>
                    <a:pt x="525" y="662"/>
                  </a:cubicBezTo>
                  <a:lnTo>
                    <a:pt x="515" y="658"/>
                  </a:lnTo>
                  <a:close/>
                  <a:moveTo>
                    <a:pt x="744" y="681"/>
                  </a:moveTo>
                  <a:cubicBezTo>
                    <a:pt x="745" y="686"/>
                    <a:pt x="745" y="691"/>
                    <a:pt x="749" y="695"/>
                  </a:cubicBezTo>
                  <a:cubicBezTo>
                    <a:pt x="760" y="694"/>
                    <a:pt x="755" y="709"/>
                    <a:pt x="766" y="708"/>
                  </a:cubicBezTo>
                  <a:cubicBezTo>
                    <a:pt x="771" y="706"/>
                    <a:pt x="766" y="701"/>
                    <a:pt x="768" y="697"/>
                  </a:cubicBezTo>
                  <a:cubicBezTo>
                    <a:pt x="766" y="689"/>
                    <a:pt x="758" y="688"/>
                    <a:pt x="752" y="682"/>
                  </a:cubicBezTo>
                  <a:cubicBezTo>
                    <a:pt x="751" y="681"/>
                    <a:pt x="752" y="679"/>
                    <a:pt x="753" y="678"/>
                  </a:cubicBezTo>
                  <a:cubicBezTo>
                    <a:pt x="749" y="676"/>
                    <a:pt x="747" y="678"/>
                    <a:pt x="744" y="681"/>
                  </a:cubicBezTo>
                  <a:close/>
                  <a:moveTo>
                    <a:pt x="908" y="682"/>
                  </a:moveTo>
                  <a:cubicBezTo>
                    <a:pt x="900" y="681"/>
                    <a:pt x="890" y="686"/>
                    <a:pt x="882" y="680"/>
                  </a:cubicBezTo>
                  <a:cubicBezTo>
                    <a:pt x="880" y="678"/>
                    <a:pt x="878" y="682"/>
                    <a:pt x="878" y="684"/>
                  </a:cubicBezTo>
                  <a:cubicBezTo>
                    <a:pt x="876" y="688"/>
                    <a:pt x="873" y="694"/>
                    <a:pt x="866" y="692"/>
                  </a:cubicBezTo>
                  <a:cubicBezTo>
                    <a:pt x="861" y="689"/>
                    <a:pt x="861" y="684"/>
                    <a:pt x="859" y="680"/>
                  </a:cubicBezTo>
                  <a:cubicBezTo>
                    <a:pt x="859" y="683"/>
                    <a:pt x="858" y="686"/>
                    <a:pt x="858" y="689"/>
                  </a:cubicBezTo>
                  <a:cubicBezTo>
                    <a:pt x="851" y="695"/>
                    <a:pt x="849" y="701"/>
                    <a:pt x="845" y="708"/>
                  </a:cubicBezTo>
                  <a:cubicBezTo>
                    <a:pt x="839" y="715"/>
                    <a:pt x="829" y="713"/>
                    <a:pt x="823" y="718"/>
                  </a:cubicBezTo>
                  <a:cubicBezTo>
                    <a:pt x="822" y="732"/>
                    <a:pt x="806" y="729"/>
                    <a:pt x="798" y="734"/>
                  </a:cubicBezTo>
                  <a:cubicBezTo>
                    <a:pt x="797" y="735"/>
                    <a:pt x="799" y="736"/>
                    <a:pt x="800" y="737"/>
                  </a:cubicBezTo>
                  <a:cubicBezTo>
                    <a:pt x="804" y="738"/>
                    <a:pt x="809" y="738"/>
                    <a:pt x="812" y="734"/>
                  </a:cubicBezTo>
                  <a:cubicBezTo>
                    <a:pt x="825" y="737"/>
                    <a:pt x="822" y="722"/>
                    <a:pt x="829" y="717"/>
                  </a:cubicBezTo>
                  <a:cubicBezTo>
                    <a:pt x="835" y="716"/>
                    <a:pt x="841" y="711"/>
                    <a:pt x="847" y="715"/>
                  </a:cubicBezTo>
                  <a:cubicBezTo>
                    <a:pt x="854" y="722"/>
                    <a:pt x="855" y="734"/>
                    <a:pt x="854" y="744"/>
                  </a:cubicBezTo>
                  <a:cubicBezTo>
                    <a:pt x="847" y="751"/>
                    <a:pt x="851" y="762"/>
                    <a:pt x="846" y="770"/>
                  </a:cubicBezTo>
                  <a:cubicBezTo>
                    <a:pt x="847" y="780"/>
                    <a:pt x="835" y="784"/>
                    <a:pt x="837" y="794"/>
                  </a:cubicBezTo>
                  <a:cubicBezTo>
                    <a:pt x="833" y="798"/>
                    <a:pt x="827" y="799"/>
                    <a:pt x="821" y="799"/>
                  </a:cubicBezTo>
                  <a:cubicBezTo>
                    <a:pt x="798" y="790"/>
                    <a:pt x="774" y="785"/>
                    <a:pt x="748" y="782"/>
                  </a:cubicBezTo>
                  <a:cubicBezTo>
                    <a:pt x="746" y="783"/>
                    <a:pt x="745" y="785"/>
                    <a:pt x="745" y="788"/>
                  </a:cubicBezTo>
                  <a:cubicBezTo>
                    <a:pt x="755" y="793"/>
                    <a:pt x="768" y="794"/>
                    <a:pt x="779" y="798"/>
                  </a:cubicBezTo>
                  <a:cubicBezTo>
                    <a:pt x="789" y="801"/>
                    <a:pt x="796" y="813"/>
                    <a:pt x="808" y="809"/>
                  </a:cubicBezTo>
                  <a:cubicBezTo>
                    <a:pt x="818" y="803"/>
                    <a:pt x="836" y="813"/>
                    <a:pt x="843" y="802"/>
                  </a:cubicBezTo>
                  <a:cubicBezTo>
                    <a:pt x="842" y="791"/>
                    <a:pt x="851" y="783"/>
                    <a:pt x="856" y="774"/>
                  </a:cubicBezTo>
                  <a:cubicBezTo>
                    <a:pt x="859" y="773"/>
                    <a:pt x="859" y="773"/>
                    <a:pt x="859" y="773"/>
                  </a:cubicBezTo>
                  <a:cubicBezTo>
                    <a:pt x="865" y="779"/>
                    <a:pt x="865" y="788"/>
                    <a:pt x="867" y="795"/>
                  </a:cubicBezTo>
                  <a:cubicBezTo>
                    <a:pt x="875" y="786"/>
                    <a:pt x="882" y="776"/>
                    <a:pt x="889" y="767"/>
                  </a:cubicBezTo>
                  <a:cubicBezTo>
                    <a:pt x="908" y="740"/>
                    <a:pt x="924" y="710"/>
                    <a:pt x="931" y="678"/>
                  </a:cubicBezTo>
                  <a:cubicBezTo>
                    <a:pt x="923" y="678"/>
                    <a:pt x="916" y="680"/>
                    <a:pt x="908" y="682"/>
                  </a:cubicBezTo>
                  <a:close/>
                  <a:moveTo>
                    <a:pt x="543" y="682"/>
                  </a:moveTo>
                  <a:cubicBezTo>
                    <a:pt x="531" y="702"/>
                    <a:pt x="507" y="721"/>
                    <a:pt x="489" y="740"/>
                  </a:cubicBezTo>
                  <a:cubicBezTo>
                    <a:pt x="520" y="765"/>
                    <a:pt x="555" y="781"/>
                    <a:pt x="594" y="788"/>
                  </a:cubicBezTo>
                  <a:cubicBezTo>
                    <a:pt x="596" y="780"/>
                    <a:pt x="593" y="770"/>
                    <a:pt x="597" y="763"/>
                  </a:cubicBezTo>
                  <a:cubicBezTo>
                    <a:pt x="600" y="757"/>
                    <a:pt x="607" y="757"/>
                    <a:pt x="613" y="758"/>
                  </a:cubicBezTo>
                  <a:cubicBezTo>
                    <a:pt x="617" y="758"/>
                    <a:pt x="619" y="754"/>
                    <a:pt x="617" y="751"/>
                  </a:cubicBezTo>
                  <a:cubicBezTo>
                    <a:pt x="608" y="749"/>
                    <a:pt x="612" y="740"/>
                    <a:pt x="609" y="735"/>
                  </a:cubicBezTo>
                  <a:cubicBezTo>
                    <a:pt x="609" y="732"/>
                    <a:pt x="614" y="732"/>
                    <a:pt x="613" y="729"/>
                  </a:cubicBezTo>
                  <a:cubicBezTo>
                    <a:pt x="607" y="724"/>
                    <a:pt x="616" y="719"/>
                    <a:pt x="611" y="714"/>
                  </a:cubicBezTo>
                  <a:cubicBezTo>
                    <a:pt x="613" y="712"/>
                    <a:pt x="615" y="709"/>
                    <a:pt x="618" y="709"/>
                  </a:cubicBezTo>
                  <a:cubicBezTo>
                    <a:pt x="599" y="719"/>
                    <a:pt x="580" y="707"/>
                    <a:pt x="563" y="700"/>
                  </a:cubicBezTo>
                  <a:cubicBezTo>
                    <a:pt x="556" y="696"/>
                    <a:pt x="545" y="691"/>
                    <a:pt x="543" y="682"/>
                  </a:cubicBezTo>
                  <a:close/>
                  <a:moveTo>
                    <a:pt x="711" y="733"/>
                  </a:moveTo>
                  <a:cubicBezTo>
                    <a:pt x="711" y="735"/>
                    <a:pt x="707" y="739"/>
                    <a:pt x="711" y="740"/>
                  </a:cubicBezTo>
                  <a:cubicBezTo>
                    <a:pt x="718" y="733"/>
                    <a:pt x="733" y="734"/>
                    <a:pt x="734" y="723"/>
                  </a:cubicBezTo>
                  <a:cubicBezTo>
                    <a:pt x="724" y="722"/>
                    <a:pt x="718" y="727"/>
                    <a:pt x="711" y="733"/>
                  </a:cubicBezTo>
                  <a:close/>
                  <a:moveTo>
                    <a:pt x="744" y="754"/>
                  </a:moveTo>
                  <a:cubicBezTo>
                    <a:pt x="735" y="754"/>
                    <a:pt x="731" y="761"/>
                    <a:pt x="724" y="767"/>
                  </a:cubicBezTo>
                  <a:cubicBezTo>
                    <a:pt x="716" y="771"/>
                    <a:pt x="712" y="758"/>
                    <a:pt x="705" y="761"/>
                  </a:cubicBezTo>
                  <a:cubicBezTo>
                    <a:pt x="705" y="763"/>
                    <a:pt x="707" y="763"/>
                    <a:pt x="708" y="764"/>
                  </a:cubicBezTo>
                  <a:cubicBezTo>
                    <a:pt x="710" y="766"/>
                    <a:pt x="710" y="770"/>
                    <a:pt x="708" y="772"/>
                  </a:cubicBezTo>
                  <a:cubicBezTo>
                    <a:pt x="698" y="781"/>
                    <a:pt x="693" y="768"/>
                    <a:pt x="684" y="769"/>
                  </a:cubicBezTo>
                  <a:cubicBezTo>
                    <a:pt x="684" y="772"/>
                    <a:pt x="684" y="772"/>
                    <a:pt x="684" y="772"/>
                  </a:cubicBezTo>
                  <a:cubicBezTo>
                    <a:pt x="685" y="774"/>
                    <a:pt x="684" y="778"/>
                    <a:pt x="681" y="776"/>
                  </a:cubicBezTo>
                  <a:cubicBezTo>
                    <a:pt x="675" y="767"/>
                    <a:pt x="663" y="770"/>
                    <a:pt x="657" y="762"/>
                  </a:cubicBezTo>
                  <a:cubicBezTo>
                    <a:pt x="653" y="760"/>
                    <a:pt x="650" y="762"/>
                    <a:pt x="647" y="765"/>
                  </a:cubicBezTo>
                  <a:cubicBezTo>
                    <a:pt x="645" y="769"/>
                    <a:pt x="636" y="764"/>
                    <a:pt x="638" y="772"/>
                  </a:cubicBezTo>
                  <a:cubicBezTo>
                    <a:pt x="631" y="774"/>
                    <a:pt x="630" y="782"/>
                    <a:pt x="625" y="787"/>
                  </a:cubicBezTo>
                  <a:cubicBezTo>
                    <a:pt x="616" y="785"/>
                    <a:pt x="612" y="796"/>
                    <a:pt x="604" y="795"/>
                  </a:cubicBezTo>
                  <a:cubicBezTo>
                    <a:pt x="605" y="797"/>
                    <a:pt x="604" y="800"/>
                    <a:pt x="606" y="800"/>
                  </a:cubicBezTo>
                  <a:cubicBezTo>
                    <a:pt x="611" y="802"/>
                    <a:pt x="617" y="803"/>
                    <a:pt x="623" y="802"/>
                  </a:cubicBezTo>
                  <a:cubicBezTo>
                    <a:pt x="632" y="788"/>
                    <a:pt x="646" y="800"/>
                    <a:pt x="658" y="795"/>
                  </a:cubicBezTo>
                  <a:cubicBezTo>
                    <a:pt x="666" y="796"/>
                    <a:pt x="661" y="804"/>
                    <a:pt x="666" y="807"/>
                  </a:cubicBezTo>
                  <a:cubicBezTo>
                    <a:pt x="678" y="803"/>
                    <a:pt x="687" y="817"/>
                    <a:pt x="697" y="809"/>
                  </a:cubicBezTo>
                  <a:cubicBezTo>
                    <a:pt x="696" y="795"/>
                    <a:pt x="711" y="796"/>
                    <a:pt x="720" y="793"/>
                  </a:cubicBezTo>
                  <a:cubicBezTo>
                    <a:pt x="733" y="785"/>
                    <a:pt x="748" y="774"/>
                    <a:pt x="746" y="757"/>
                  </a:cubicBezTo>
                  <a:lnTo>
                    <a:pt x="744" y="754"/>
                  </a:lnTo>
                  <a:close/>
                  <a:moveTo>
                    <a:pt x="464" y="762"/>
                  </a:moveTo>
                  <a:cubicBezTo>
                    <a:pt x="447" y="783"/>
                    <a:pt x="427" y="805"/>
                    <a:pt x="407" y="822"/>
                  </a:cubicBezTo>
                  <a:cubicBezTo>
                    <a:pt x="416" y="822"/>
                    <a:pt x="421" y="832"/>
                    <a:pt x="428" y="836"/>
                  </a:cubicBezTo>
                  <a:cubicBezTo>
                    <a:pt x="472" y="873"/>
                    <a:pt x="526" y="890"/>
                    <a:pt x="576" y="903"/>
                  </a:cubicBezTo>
                  <a:cubicBezTo>
                    <a:pt x="562" y="896"/>
                    <a:pt x="562" y="896"/>
                    <a:pt x="562" y="896"/>
                  </a:cubicBezTo>
                  <a:cubicBezTo>
                    <a:pt x="552" y="884"/>
                    <a:pt x="537" y="870"/>
                    <a:pt x="537" y="854"/>
                  </a:cubicBezTo>
                  <a:cubicBezTo>
                    <a:pt x="547" y="850"/>
                    <a:pt x="546" y="839"/>
                    <a:pt x="549" y="831"/>
                  </a:cubicBezTo>
                  <a:cubicBezTo>
                    <a:pt x="558" y="822"/>
                    <a:pt x="569" y="817"/>
                    <a:pt x="580" y="814"/>
                  </a:cubicBezTo>
                  <a:cubicBezTo>
                    <a:pt x="551" y="826"/>
                    <a:pt x="525" y="805"/>
                    <a:pt x="501" y="793"/>
                  </a:cubicBezTo>
                  <a:cubicBezTo>
                    <a:pt x="488" y="784"/>
                    <a:pt x="472" y="776"/>
                    <a:pt x="464" y="762"/>
                  </a:cubicBezTo>
                  <a:close/>
                  <a:moveTo>
                    <a:pt x="867" y="843"/>
                  </a:moveTo>
                  <a:cubicBezTo>
                    <a:pt x="865" y="838"/>
                    <a:pt x="865" y="838"/>
                    <a:pt x="865" y="838"/>
                  </a:cubicBezTo>
                  <a:cubicBezTo>
                    <a:pt x="862" y="845"/>
                    <a:pt x="857" y="849"/>
                    <a:pt x="852" y="854"/>
                  </a:cubicBezTo>
                  <a:cubicBezTo>
                    <a:pt x="852" y="859"/>
                    <a:pt x="851" y="866"/>
                    <a:pt x="856" y="869"/>
                  </a:cubicBezTo>
                  <a:cubicBezTo>
                    <a:pt x="868" y="873"/>
                    <a:pt x="883" y="880"/>
                    <a:pt x="885" y="894"/>
                  </a:cubicBezTo>
                  <a:cubicBezTo>
                    <a:pt x="881" y="907"/>
                    <a:pt x="856" y="918"/>
                    <a:pt x="871" y="932"/>
                  </a:cubicBezTo>
                  <a:cubicBezTo>
                    <a:pt x="876" y="939"/>
                    <a:pt x="865" y="942"/>
                    <a:pt x="867" y="948"/>
                  </a:cubicBezTo>
                  <a:cubicBezTo>
                    <a:pt x="871" y="942"/>
                    <a:pt x="871" y="942"/>
                    <a:pt x="871" y="942"/>
                  </a:cubicBezTo>
                  <a:cubicBezTo>
                    <a:pt x="888" y="929"/>
                    <a:pt x="907" y="916"/>
                    <a:pt x="922" y="899"/>
                  </a:cubicBezTo>
                  <a:cubicBezTo>
                    <a:pt x="924" y="899"/>
                    <a:pt x="924" y="899"/>
                    <a:pt x="924" y="899"/>
                  </a:cubicBezTo>
                  <a:cubicBezTo>
                    <a:pt x="921" y="898"/>
                    <a:pt x="916" y="901"/>
                    <a:pt x="912" y="900"/>
                  </a:cubicBezTo>
                  <a:cubicBezTo>
                    <a:pt x="904" y="896"/>
                    <a:pt x="903" y="889"/>
                    <a:pt x="903" y="880"/>
                  </a:cubicBezTo>
                  <a:lnTo>
                    <a:pt x="867" y="843"/>
                  </a:lnTo>
                  <a:close/>
                  <a:moveTo>
                    <a:pt x="401" y="854"/>
                  </a:moveTo>
                  <a:cubicBezTo>
                    <a:pt x="400" y="852"/>
                    <a:pt x="400" y="852"/>
                    <a:pt x="400" y="852"/>
                  </a:cubicBezTo>
                  <a:cubicBezTo>
                    <a:pt x="401" y="856"/>
                    <a:pt x="401" y="856"/>
                    <a:pt x="401" y="856"/>
                  </a:cubicBezTo>
                  <a:lnTo>
                    <a:pt x="401" y="854"/>
                  </a:lnTo>
                  <a:close/>
                  <a:moveTo>
                    <a:pt x="410" y="867"/>
                  </a:moveTo>
                  <a:cubicBezTo>
                    <a:pt x="407" y="865"/>
                    <a:pt x="404" y="862"/>
                    <a:pt x="403" y="858"/>
                  </a:cubicBezTo>
                  <a:lnTo>
                    <a:pt x="410" y="867"/>
                  </a:lnTo>
                  <a:close/>
                  <a:moveTo>
                    <a:pt x="412" y="869"/>
                  </a:moveTo>
                  <a:cubicBezTo>
                    <a:pt x="414" y="876"/>
                    <a:pt x="423" y="880"/>
                    <a:pt x="421" y="889"/>
                  </a:cubicBezTo>
                  <a:cubicBezTo>
                    <a:pt x="416" y="897"/>
                    <a:pt x="406" y="897"/>
                    <a:pt x="398" y="897"/>
                  </a:cubicBezTo>
                  <a:cubicBezTo>
                    <a:pt x="381" y="894"/>
                    <a:pt x="369" y="907"/>
                    <a:pt x="353" y="909"/>
                  </a:cubicBezTo>
                  <a:cubicBezTo>
                    <a:pt x="339" y="913"/>
                    <a:pt x="334" y="896"/>
                    <a:pt x="321" y="897"/>
                  </a:cubicBezTo>
                  <a:cubicBezTo>
                    <a:pt x="402" y="967"/>
                    <a:pt x="494" y="1012"/>
                    <a:pt x="602" y="1017"/>
                  </a:cubicBezTo>
                  <a:cubicBezTo>
                    <a:pt x="610" y="1023"/>
                    <a:pt x="610" y="1023"/>
                    <a:pt x="610" y="1023"/>
                  </a:cubicBezTo>
                  <a:cubicBezTo>
                    <a:pt x="606" y="1013"/>
                    <a:pt x="606" y="1013"/>
                    <a:pt x="606" y="1013"/>
                  </a:cubicBezTo>
                  <a:cubicBezTo>
                    <a:pt x="606" y="936"/>
                    <a:pt x="606" y="936"/>
                    <a:pt x="606" y="936"/>
                  </a:cubicBezTo>
                  <a:cubicBezTo>
                    <a:pt x="599" y="939"/>
                    <a:pt x="599" y="939"/>
                    <a:pt x="599" y="939"/>
                  </a:cubicBezTo>
                  <a:cubicBezTo>
                    <a:pt x="529" y="936"/>
                    <a:pt x="467" y="910"/>
                    <a:pt x="412" y="869"/>
                  </a:cubicBezTo>
                  <a:close/>
                  <a:moveTo>
                    <a:pt x="948" y="923"/>
                  </a:moveTo>
                  <a:cubicBezTo>
                    <a:pt x="947" y="916"/>
                    <a:pt x="947" y="916"/>
                    <a:pt x="947" y="916"/>
                  </a:cubicBezTo>
                  <a:cubicBezTo>
                    <a:pt x="938" y="932"/>
                    <a:pt x="920" y="943"/>
                    <a:pt x="907" y="955"/>
                  </a:cubicBezTo>
                  <a:cubicBezTo>
                    <a:pt x="888" y="974"/>
                    <a:pt x="857" y="978"/>
                    <a:pt x="848" y="1005"/>
                  </a:cubicBezTo>
                  <a:cubicBezTo>
                    <a:pt x="838" y="1014"/>
                    <a:pt x="834" y="1029"/>
                    <a:pt x="820" y="1034"/>
                  </a:cubicBezTo>
                  <a:cubicBezTo>
                    <a:pt x="815" y="1048"/>
                    <a:pt x="800" y="1047"/>
                    <a:pt x="791" y="1057"/>
                  </a:cubicBezTo>
                  <a:cubicBezTo>
                    <a:pt x="767" y="1079"/>
                    <a:pt x="751" y="1043"/>
                    <a:pt x="729" y="1039"/>
                  </a:cubicBezTo>
                  <a:cubicBezTo>
                    <a:pt x="685" y="1047"/>
                    <a:pt x="685" y="1047"/>
                    <a:pt x="685" y="1047"/>
                  </a:cubicBezTo>
                  <a:cubicBezTo>
                    <a:pt x="670" y="1047"/>
                    <a:pt x="654" y="1052"/>
                    <a:pt x="640" y="1047"/>
                  </a:cubicBezTo>
                  <a:cubicBezTo>
                    <a:pt x="642" y="1077"/>
                    <a:pt x="642" y="1109"/>
                    <a:pt x="640" y="1138"/>
                  </a:cubicBezTo>
                  <a:cubicBezTo>
                    <a:pt x="645" y="1135"/>
                    <a:pt x="645" y="1135"/>
                    <a:pt x="645" y="1135"/>
                  </a:cubicBezTo>
                  <a:cubicBezTo>
                    <a:pt x="785" y="1129"/>
                    <a:pt x="906" y="1076"/>
                    <a:pt x="1009" y="982"/>
                  </a:cubicBezTo>
                  <a:lnTo>
                    <a:pt x="948" y="923"/>
                  </a:lnTo>
                  <a:close/>
                  <a:moveTo>
                    <a:pt x="304" y="923"/>
                  </a:moveTo>
                  <a:cubicBezTo>
                    <a:pt x="304" y="926"/>
                    <a:pt x="304" y="926"/>
                    <a:pt x="304" y="926"/>
                  </a:cubicBezTo>
                  <a:cubicBezTo>
                    <a:pt x="244" y="986"/>
                    <a:pt x="244" y="986"/>
                    <a:pt x="244" y="986"/>
                  </a:cubicBezTo>
                  <a:cubicBezTo>
                    <a:pt x="334" y="1064"/>
                    <a:pt x="436" y="1115"/>
                    <a:pt x="553" y="1131"/>
                  </a:cubicBezTo>
                  <a:cubicBezTo>
                    <a:pt x="571" y="1134"/>
                    <a:pt x="593" y="1132"/>
                    <a:pt x="611" y="1138"/>
                  </a:cubicBezTo>
                  <a:cubicBezTo>
                    <a:pt x="606" y="1131"/>
                    <a:pt x="606" y="1131"/>
                    <a:pt x="606" y="1131"/>
                  </a:cubicBezTo>
                  <a:cubicBezTo>
                    <a:pt x="606" y="1052"/>
                    <a:pt x="606" y="1052"/>
                    <a:pt x="606" y="1052"/>
                  </a:cubicBezTo>
                  <a:cubicBezTo>
                    <a:pt x="609" y="1048"/>
                    <a:pt x="609" y="1048"/>
                    <a:pt x="609" y="1048"/>
                  </a:cubicBezTo>
                  <a:cubicBezTo>
                    <a:pt x="600" y="1050"/>
                    <a:pt x="600" y="1050"/>
                    <a:pt x="600" y="1050"/>
                  </a:cubicBezTo>
                  <a:cubicBezTo>
                    <a:pt x="487" y="1042"/>
                    <a:pt x="387" y="1002"/>
                    <a:pt x="304" y="923"/>
                  </a:cubicBezTo>
                  <a:close/>
                  <a:moveTo>
                    <a:pt x="636" y="943"/>
                  </a:moveTo>
                  <a:cubicBezTo>
                    <a:pt x="640" y="949"/>
                    <a:pt x="640" y="949"/>
                    <a:pt x="640" y="949"/>
                  </a:cubicBezTo>
                  <a:cubicBezTo>
                    <a:pt x="640" y="973"/>
                    <a:pt x="643" y="997"/>
                    <a:pt x="640" y="1021"/>
                  </a:cubicBezTo>
                  <a:cubicBezTo>
                    <a:pt x="661" y="1014"/>
                    <a:pt x="686" y="1015"/>
                    <a:pt x="709" y="1011"/>
                  </a:cubicBezTo>
                  <a:cubicBezTo>
                    <a:pt x="705" y="1009"/>
                    <a:pt x="700" y="1008"/>
                    <a:pt x="697" y="1003"/>
                  </a:cubicBezTo>
                  <a:cubicBezTo>
                    <a:pt x="683" y="1003"/>
                    <a:pt x="677" y="988"/>
                    <a:pt x="672" y="978"/>
                  </a:cubicBezTo>
                  <a:cubicBezTo>
                    <a:pt x="670" y="970"/>
                    <a:pt x="676" y="963"/>
                    <a:pt x="679" y="957"/>
                  </a:cubicBezTo>
                  <a:cubicBezTo>
                    <a:pt x="673" y="945"/>
                    <a:pt x="655" y="954"/>
                    <a:pt x="645" y="949"/>
                  </a:cubicBezTo>
                  <a:cubicBezTo>
                    <a:pt x="642" y="947"/>
                    <a:pt x="640" y="943"/>
                    <a:pt x="636" y="9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4630" y="181"/>
              <a:ext cx="37" cy="39"/>
            </a:xfrm>
            <a:custGeom>
              <a:avLst/>
              <a:gdLst>
                <a:gd name="T0" fmla="*/ 124 w 205"/>
                <a:gd name="T1" fmla="*/ 61 h 216"/>
                <a:gd name="T2" fmla="*/ 198 w 205"/>
                <a:gd name="T3" fmla="*/ 200 h 216"/>
                <a:gd name="T4" fmla="*/ 205 w 205"/>
                <a:gd name="T5" fmla="*/ 216 h 216"/>
                <a:gd name="T6" fmla="*/ 48 w 205"/>
                <a:gd name="T7" fmla="*/ 49 h 216"/>
                <a:gd name="T8" fmla="*/ 0 w 205"/>
                <a:gd name="T9" fmla="*/ 0 h 216"/>
                <a:gd name="T10" fmla="*/ 124 w 205"/>
                <a:gd name="T11" fmla="*/ 61 h 216"/>
              </a:gdLst>
              <a:ahLst/>
              <a:cxnLst>
                <a:cxn ang="0">
                  <a:pos x="T0" y="T1"/>
                </a:cxn>
                <a:cxn ang="0">
                  <a:pos x="T2" y="T3"/>
                </a:cxn>
                <a:cxn ang="0">
                  <a:pos x="T4" y="T5"/>
                </a:cxn>
                <a:cxn ang="0">
                  <a:pos x="T6" y="T7"/>
                </a:cxn>
                <a:cxn ang="0">
                  <a:pos x="T8" y="T9"/>
                </a:cxn>
                <a:cxn ang="0">
                  <a:pos x="T10" y="T11"/>
                </a:cxn>
              </a:cxnLst>
              <a:rect l="0" t="0" r="r" b="b"/>
              <a:pathLst>
                <a:path w="205" h="216">
                  <a:moveTo>
                    <a:pt x="124" y="61"/>
                  </a:moveTo>
                  <a:cubicBezTo>
                    <a:pt x="166" y="99"/>
                    <a:pt x="185" y="149"/>
                    <a:pt x="198" y="200"/>
                  </a:cubicBezTo>
                  <a:cubicBezTo>
                    <a:pt x="205" y="216"/>
                    <a:pt x="205" y="216"/>
                    <a:pt x="205" y="216"/>
                  </a:cubicBezTo>
                  <a:cubicBezTo>
                    <a:pt x="143" y="172"/>
                    <a:pt x="87" y="112"/>
                    <a:pt x="48" y="49"/>
                  </a:cubicBezTo>
                  <a:cubicBezTo>
                    <a:pt x="0" y="0"/>
                    <a:pt x="0" y="0"/>
                    <a:pt x="0" y="0"/>
                  </a:cubicBezTo>
                  <a:cubicBezTo>
                    <a:pt x="42" y="18"/>
                    <a:pt x="87" y="29"/>
                    <a:pt x="12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4438" y="182"/>
              <a:ext cx="37" cy="40"/>
            </a:xfrm>
            <a:custGeom>
              <a:avLst/>
              <a:gdLst>
                <a:gd name="T0" fmla="*/ 97 w 201"/>
                <a:gd name="T1" fmla="*/ 129 h 217"/>
                <a:gd name="T2" fmla="*/ 0 w 201"/>
                <a:gd name="T3" fmla="*/ 217 h 217"/>
                <a:gd name="T4" fmla="*/ 43 w 201"/>
                <a:gd name="T5" fmla="*/ 106 h 217"/>
                <a:gd name="T6" fmla="*/ 201 w 201"/>
                <a:gd name="T7" fmla="*/ 0 h 217"/>
                <a:gd name="T8" fmla="*/ 97 w 201"/>
                <a:gd name="T9" fmla="*/ 129 h 217"/>
              </a:gdLst>
              <a:ahLst/>
              <a:cxnLst>
                <a:cxn ang="0">
                  <a:pos x="T0" y="T1"/>
                </a:cxn>
                <a:cxn ang="0">
                  <a:pos x="T2" y="T3"/>
                </a:cxn>
                <a:cxn ang="0">
                  <a:pos x="T4" y="T5"/>
                </a:cxn>
                <a:cxn ang="0">
                  <a:pos x="T6" y="T7"/>
                </a:cxn>
                <a:cxn ang="0">
                  <a:pos x="T8" y="T9"/>
                </a:cxn>
              </a:cxnLst>
              <a:rect l="0" t="0" r="r" b="b"/>
              <a:pathLst>
                <a:path w="201" h="217">
                  <a:moveTo>
                    <a:pt x="97" y="129"/>
                  </a:moveTo>
                  <a:cubicBezTo>
                    <a:pt x="68" y="164"/>
                    <a:pt x="32" y="187"/>
                    <a:pt x="0" y="217"/>
                  </a:cubicBezTo>
                  <a:cubicBezTo>
                    <a:pt x="17" y="182"/>
                    <a:pt x="18" y="139"/>
                    <a:pt x="43" y="106"/>
                  </a:cubicBezTo>
                  <a:cubicBezTo>
                    <a:pt x="78" y="44"/>
                    <a:pt x="143" y="23"/>
                    <a:pt x="201" y="0"/>
                  </a:cubicBezTo>
                  <a:cubicBezTo>
                    <a:pt x="158" y="38"/>
                    <a:pt x="128" y="85"/>
                    <a:pt x="9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userDrawn="1"/>
          </p:nvSpPr>
          <p:spPr bwMode="auto">
            <a:xfrm>
              <a:off x="4645" y="195"/>
              <a:ext cx="37" cy="56"/>
            </a:xfrm>
            <a:custGeom>
              <a:avLst/>
              <a:gdLst>
                <a:gd name="T0" fmla="*/ 193 w 207"/>
                <a:gd name="T1" fmla="*/ 124 h 306"/>
                <a:gd name="T2" fmla="*/ 200 w 207"/>
                <a:gd name="T3" fmla="*/ 306 h 306"/>
                <a:gd name="T4" fmla="*/ 199 w 207"/>
                <a:gd name="T5" fmla="*/ 306 h 306"/>
                <a:gd name="T6" fmla="*/ 47 w 207"/>
                <a:gd name="T7" fmla="*/ 158 h 306"/>
                <a:gd name="T8" fmla="*/ 0 w 207"/>
                <a:gd name="T9" fmla="*/ 50 h 306"/>
                <a:gd name="T10" fmla="*/ 146 w 207"/>
                <a:gd name="T11" fmla="*/ 188 h 306"/>
                <a:gd name="T12" fmla="*/ 174 w 207"/>
                <a:gd name="T13" fmla="*/ 233 h 306"/>
                <a:gd name="T14" fmla="*/ 175 w 207"/>
                <a:gd name="T15" fmla="*/ 232 h 306"/>
                <a:gd name="T16" fmla="*/ 125 w 207"/>
                <a:gd name="T17" fmla="*/ 64 h 306"/>
                <a:gd name="T18" fmla="*/ 77 w 207"/>
                <a:gd name="T19" fmla="*/ 0 h 306"/>
                <a:gd name="T20" fmla="*/ 193 w 207"/>
                <a:gd name="T21" fmla="*/ 12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306">
                  <a:moveTo>
                    <a:pt x="193" y="124"/>
                  </a:moveTo>
                  <a:cubicBezTo>
                    <a:pt x="207" y="185"/>
                    <a:pt x="187" y="244"/>
                    <a:pt x="200" y="306"/>
                  </a:cubicBezTo>
                  <a:cubicBezTo>
                    <a:pt x="199" y="306"/>
                    <a:pt x="199" y="306"/>
                    <a:pt x="199" y="306"/>
                  </a:cubicBezTo>
                  <a:cubicBezTo>
                    <a:pt x="166" y="241"/>
                    <a:pt x="96" y="210"/>
                    <a:pt x="47" y="158"/>
                  </a:cubicBezTo>
                  <a:cubicBezTo>
                    <a:pt x="19" y="127"/>
                    <a:pt x="7" y="90"/>
                    <a:pt x="0" y="50"/>
                  </a:cubicBezTo>
                  <a:cubicBezTo>
                    <a:pt x="28" y="117"/>
                    <a:pt x="103" y="131"/>
                    <a:pt x="146" y="188"/>
                  </a:cubicBezTo>
                  <a:cubicBezTo>
                    <a:pt x="160" y="201"/>
                    <a:pt x="165" y="219"/>
                    <a:pt x="174" y="233"/>
                  </a:cubicBezTo>
                  <a:cubicBezTo>
                    <a:pt x="175" y="232"/>
                    <a:pt x="175" y="232"/>
                    <a:pt x="175" y="232"/>
                  </a:cubicBezTo>
                  <a:cubicBezTo>
                    <a:pt x="151" y="179"/>
                    <a:pt x="142" y="120"/>
                    <a:pt x="125" y="64"/>
                  </a:cubicBezTo>
                  <a:cubicBezTo>
                    <a:pt x="117" y="39"/>
                    <a:pt x="99" y="15"/>
                    <a:pt x="77" y="0"/>
                  </a:cubicBezTo>
                  <a:cubicBezTo>
                    <a:pt x="133" y="11"/>
                    <a:pt x="182" y="70"/>
                    <a:pt x="19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userDrawn="1"/>
          </p:nvSpPr>
          <p:spPr bwMode="auto">
            <a:xfrm>
              <a:off x="4423" y="197"/>
              <a:ext cx="37" cy="55"/>
            </a:xfrm>
            <a:custGeom>
              <a:avLst/>
              <a:gdLst>
                <a:gd name="T0" fmla="*/ 124 w 201"/>
                <a:gd name="T1" fmla="*/ 0 h 306"/>
                <a:gd name="T2" fmla="*/ 52 w 201"/>
                <a:gd name="T3" fmla="*/ 169 h 306"/>
                <a:gd name="T4" fmla="*/ 31 w 201"/>
                <a:gd name="T5" fmla="*/ 233 h 306"/>
                <a:gd name="T6" fmla="*/ 33 w 201"/>
                <a:gd name="T7" fmla="*/ 234 h 306"/>
                <a:gd name="T8" fmla="*/ 80 w 201"/>
                <a:gd name="T9" fmla="*/ 165 h 306"/>
                <a:gd name="T10" fmla="*/ 201 w 201"/>
                <a:gd name="T11" fmla="*/ 48 h 306"/>
                <a:gd name="T12" fmla="*/ 74 w 201"/>
                <a:gd name="T13" fmla="*/ 230 h 306"/>
                <a:gd name="T14" fmla="*/ 10 w 201"/>
                <a:gd name="T15" fmla="*/ 306 h 306"/>
                <a:gd name="T16" fmla="*/ 11 w 201"/>
                <a:gd name="T17" fmla="*/ 246 h 306"/>
                <a:gd name="T18" fmla="*/ 48 w 201"/>
                <a:gd name="T19" fmla="*/ 51 h 306"/>
                <a:gd name="T20" fmla="*/ 124 w 201"/>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06">
                  <a:moveTo>
                    <a:pt x="124" y="0"/>
                  </a:moveTo>
                  <a:cubicBezTo>
                    <a:pt x="67" y="40"/>
                    <a:pt x="70" y="110"/>
                    <a:pt x="52" y="169"/>
                  </a:cubicBezTo>
                  <a:cubicBezTo>
                    <a:pt x="46" y="191"/>
                    <a:pt x="36" y="211"/>
                    <a:pt x="31" y="233"/>
                  </a:cubicBezTo>
                  <a:cubicBezTo>
                    <a:pt x="33" y="234"/>
                    <a:pt x="33" y="234"/>
                    <a:pt x="33" y="234"/>
                  </a:cubicBezTo>
                  <a:cubicBezTo>
                    <a:pt x="42" y="209"/>
                    <a:pt x="59" y="185"/>
                    <a:pt x="80" y="165"/>
                  </a:cubicBezTo>
                  <a:cubicBezTo>
                    <a:pt x="121" y="127"/>
                    <a:pt x="181" y="104"/>
                    <a:pt x="201" y="48"/>
                  </a:cubicBezTo>
                  <a:cubicBezTo>
                    <a:pt x="200" y="125"/>
                    <a:pt x="136" y="186"/>
                    <a:pt x="74" y="230"/>
                  </a:cubicBezTo>
                  <a:cubicBezTo>
                    <a:pt x="48" y="252"/>
                    <a:pt x="24" y="278"/>
                    <a:pt x="10" y="306"/>
                  </a:cubicBezTo>
                  <a:cubicBezTo>
                    <a:pt x="8" y="287"/>
                    <a:pt x="13" y="267"/>
                    <a:pt x="11" y="246"/>
                  </a:cubicBezTo>
                  <a:cubicBezTo>
                    <a:pt x="5" y="179"/>
                    <a:pt x="0" y="102"/>
                    <a:pt x="48" y="51"/>
                  </a:cubicBezTo>
                  <a:cubicBezTo>
                    <a:pt x="68" y="26"/>
                    <a:pt x="95" y="8"/>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p:cNvSpPr>
            <p:nvPr userDrawn="1"/>
          </p:nvSpPr>
          <p:spPr bwMode="auto">
            <a:xfrm>
              <a:off x="4658" y="214"/>
              <a:ext cx="40" cy="73"/>
            </a:xfrm>
            <a:custGeom>
              <a:avLst/>
              <a:gdLst>
                <a:gd name="T0" fmla="*/ 157 w 219"/>
                <a:gd name="T1" fmla="*/ 33 h 401"/>
                <a:gd name="T2" fmla="*/ 182 w 219"/>
                <a:gd name="T3" fmla="*/ 293 h 401"/>
                <a:gd name="T4" fmla="*/ 153 w 219"/>
                <a:gd name="T5" fmla="*/ 401 h 401"/>
                <a:gd name="T6" fmla="*/ 147 w 219"/>
                <a:gd name="T7" fmla="*/ 378 h 401"/>
                <a:gd name="T8" fmla="*/ 22 w 219"/>
                <a:gd name="T9" fmla="*/ 171 h 401"/>
                <a:gd name="T10" fmla="*/ 0 w 219"/>
                <a:gd name="T11" fmla="*/ 96 h 401"/>
                <a:gd name="T12" fmla="*/ 134 w 219"/>
                <a:gd name="T13" fmla="*/ 253 h 401"/>
                <a:gd name="T14" fmla="*/ 148 w 219"/>
                <a:gd name="T15" fmla="*/ 309 h 401"/>
                <a:gd name="T16" fmla="*/ 151 w 219"/>
                <a:gd name="T17" fmla="*/ 307 h 401"/>
                <a:gd name="T18" fmla="*/ 153 w 219"/>
                <a:gd name="T19" fmla="*/ 100 h 401"/>
                <a:gd name="T20" fmla="*/ 129 w 219"/>
                <a:gd name="T21" fmla="*/ 0 h 401"/>
                <a:gd name="T22" fmla="*/ 157 w 219"/>
                <a:gd name="T23" fmla="*/ 3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401">
                  <a:moveTo>
                    <a:pt x="157" y="33"/>
                  </a:moveTo>
                  <a:cubicBezTo>
                    <a:pt x="208" y="103"/>
                    <a:pt x="219" y="214"/>
                    <a:pt x="182" y="293"/>
                  </a:cubicBezTo>
                  <a:cubicBezTo>
                    <a:pt x="168" y="327"/>
                    <a:pt x="158" y="363"/>
                    <a:pt x="153" y="401"/>
                  </a:cubicBezTo>
                  <a:cubicBezTo>
                    <a:pt x="150" y="394"/>
                    <a:pt x="149" y="386"/>
                    <a:pt x="147" y="378"/>
                  </a:cubicBezTo>
                  <a:cubicBezTo>
                    <a:pt x="127" y="300"/>
                    <a:pt x="53" y="245"/>
                    <a:pt x="22" y="171"/>
                  </a:cubicBezTo>
                  <a:cubicBezTo>
                    <a:pt x="13" y="147"/>
                    <a:pt x="5" y="122"/>
                    <a:pt x="0" y="96"/>
                  </a:cubicBezTo>
                  <a:cubicBezTo>
                    <a:pt x="33" y="156"/>
                    <a:pt x="113" y="187"/>
                    <a:pt x="134" y="253"/>
                  </a:cubicBezTo>
                  <a:cubicBezTo>
                    <a:pt x="143" y="270"/>
                    <a:pt x="143" y="291"/>
                    <a:pt x="148" y="309"/>
                  </a:cubicBezTo>
                  <a:cubicBezTo>
                    <a:pt x="149" y="309"/>
                    <a:pt x="151" y="308"/>
                    <a:pt x="151" y="307"/>
                  </a:cubicBezTo>
                  <a:cubicBezTo>
                    <a:pt x="141" y="239"/>
                    <a:pt x="144" y="167"/>
                    <a:pt x="153" y="100"/>
                  </a:cubicBezTo>
                  <a:cubicBezTo>
                    <a:pt x="153" y="64"/>
                    <a:pt x="149" y="28"/>
                    <a:pt x="129" y="0"/>
                  </a:cubicBezTo>
                  <a:cubicBezTo>
                    <a:pt x="142" y="8"/>
                    <a:pt x="148" y="22"/>
                    <a:pt x="15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userDrawn="1"/>
          </p:nvSpPr>
          <p:spPr bwMode="auto">
            <a:xfrm>
              <a:off x="4410" y="216"/>
              <a:ext cx="37" cy="73"/>
            </a:xfrm>
            <a:custGeom>
              <a:avLst/>
              <a:gdLst>
                <a:gd name="T0" fmla="*/ 75 w 205"/>
                <a:gd name="T1" fmla="*/ 1 h 401"/>
                <a:gd name="T2" fmla="*/ 66 w 205"/>
                <a:gd name="T3" fmla="*/ 228 h 401"/>
                <a:gd name="T4" fmla="*/ 60 w 205"/>
                <a:gd name="T5" fmla="*/ 306 h 401"/>
                <a:gd name="T6" fmla="*/ 63 w 205"/>
                <a:gd name="T7" fmla="*/ 308 h 401"/>
                <a:gd name="T8" fmla="*/ 68 w 205"/>
                <a:gd name="T9" fmla="*/ 281 h 401"/>
                <a:gd name="T10" fmla="*/ 181 w 205"/>
                <a:gd name="T11" fmla="*/ 130 h 401"/>
                <a:gd name="T12" fmla="*/ 205 w 205"/>
                <a:gd name="T13" fmla="*/ 94 h 401"/>
                <a:gd name="T14" fmla="*/ 178 w 205"/>
                <a:gd name="T15" fmla="*/ 186 h 401"/>
                <a:gd name="T16" fmla="*/ 60 w 205"/>
                <a:gd name="T17" fmla="*/ 401 h 401"/>
                <a:gd name="T18" fmla="*/ 5 w 205"/>
                <a:gd name="T19" fmla="*/ 178 h 401"/>
                <a:gd name="T20" fmla="*/ 72 w 205"/>
                <a:gd name="T21" fmla="*/ 2 h 401"/>
                <a:gd name="T22" fmla="*/ 75 w 205"/>
                <a:gd name="T23" fmla="*/ 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401">
                  <a:moveTo>
                    <a:pt x="75" y="1"/>
                  </a:moveTo>
                  <a:cubicBezTo>
                    <a:pt x="31" y="68"/>
                    <a:pt x="68" y="152"/>
                    <a:pt x="66" y="228"/>
                  </a:cubicBezTo>
                  <a:cubicBezTo>
                    <a:pt x="60" y="306"/>
                    <a:pt x="60" y="306"/>
                    <a:pt x="60" y="306"/>
                  </a:cubicBezTo>
                  <a:cubicBezTo>
                    <a:pt x="61" y="307"/>
                    <a:pt x="61" y="309"/>
                    <a:pt x="63" y="308"/>
                  </a:cubicBezTo>
                  <a:cubicBezTo>
                    <a:pt x="66" y="300"/>
                    <a:pt x="66" y="290"/>
                    <a:pt x="68" y="281"/>
                  </a:cubicBezTo>
                  <a:cubicBezTo>
                    <a:pt x="78" y="218"/>
                    <a:pt x="133" y="174"/>
                    <a:pt x="181" y="130"/>
                  </a:cubicBezTo>
                  <a:cubicBezTo>
                    <a:pt x="191" y="119"/>
                    <a:pt x="200" y="107"/>
                    <a:pt x="205" y="94"/>
                  </a:cubicBezTo>
                  <a:cubicBezTo>
                    <a:pt x="201" y="125"/>
                    <a:pt x="191" y="157"/>
                    <a:pt x="178" y="186"/>
                  </a:cubicBezTo>
                  <a:cubicBezTo>
                    <a:pt x="141" y="258"/>
                    <a:pt x="73" y="318"/>
                    <a:pt x="60" y="401"/>
                  </a:cubicBezTo>
                  <a:cubicBezTo>
                    <a:pt x="54" y="321"/>
                    <a:pt x="0" y="262"/>
                    <a:pt x="5" y="178"/>
                  </a:cubicBezTo>
                  <a:cubicBezTo>
                    <a:pt x="4" y="109"/>
                    <a:pt x="32" y="53"/>
                    <a:pt x="72" y="2"/>
                  </a:cubicBezTo>
                  <a:cubicBezTo>
                    <a:pt x="73" y="2"/>
                    <a:pt x="74" y="0"/>
                    <a:pt x="7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4667" y="252"/>
              <a:ext cx="38" cy="74"/>
            </a:xfrm>
            <a:custGeom>
              <a:avLst/>
              <a:gdLst>
                <a:gd name="T0" fmla="*/ 153 w 207"/>
                <a:gd name="T1" fmla="*/ 274 h 401"/>
                <a:gd name="T2" fmla="*/ 57 w 207"/>
                <a:gd name="T3" fmla="*/ 401 h 401"/>
                <a:gd name="T4" fmla="*/ 51 w 207"/>
                <a:gd name="T5" fmla="*/ 291 h 401"/>
                <a:gd name="T6" fmla="*/ 0 w 207"/>
                <a:gd name="T7" fmla="*/ 69 h 401"/>
                <a:gd name="T8" fmla="*/ 1 w 207"/>
                <a:gd name="T9" fmla="*/ 40 h 401"/>
                <a:gd name="T10" fmla="*/ 92 w 207"/>
                <a:gd name="T11" fmla="*/ 263 h 401"/>
                <a:gd name="T12" fmla="*/ 83 w 207"/>
                <a:gd name="T13" fmla="*/ 322 h 401"/>
                <a:gd name="T14" fmla="*/ 85 w 207"/>
                <a:gd name="T15" fmla="*/ 324 h 401"/>
                <a:gd name="T16" fmla="*/ 88 w 207"/>
                <a:gd name="T17" fmla="*/ 320 h 401"/>
                <a:gd name="T18" fmla="*/ 123 w 207"/>
                <a:gd name="T19" fmla="*/ 189 h 401"/>
                <a:gd name="T20" fmla="*/ 168 w 207"/>
                <a:gd name="T21" fmla="*/ 0 h 401"/>
                <a:gd name="T22" fmla="*/ 153 w 207"/>
                <a:gd name="T23" fmla="*/ 2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401">
                  <a:moveTo>
                    <a:pt x="153" y="274"/>
                  </a:moveTo>
                  <a:cubicBezTo>
                    <a:pt x="122" y="317"/>
                    <a:pt x="85" y="357"/>
                    <a:pt x="57" y="401"/>
                  </a:cubicBezTo>
                  <a:cubicBezTo>
                    <a:pt x="61" y="367"/>
                    <a:pt x="65" y="324"/>
                    <a:pt x="51" y="291"/>
                  </a:cubicBezTo>
                  <a:cubicBezTo>
                    <a:pt x="27" y="220"/>
                    <a:pt x="7" y="147"/>
                    <a:pt x="0" y="69"/>
                  </a:cubicBezTo>
                  <a:cubicBezTo>
                    <a:pt x="1" y="40"/>
                    <a:pt x="1" y="40"/>
                    <a:pt x="1" y="40"/>
                  </a:cubicBezTo>
                  <a:cubicBezTo>
                    <a:pt x="19" y="119"/>
                    <a:pt x="97" y="174"/>
                    <a:pt x="92" y="263"/>
                  </a:cubicBezTo>
                  <a:cubicBezTo>
                    <a:pt x="94" y="285"/>
                    <a:pt x="87" y="303"/>
                    <a:pt x="83" y="322"/>
                  </a:cubicBezTo>
                  <a:cubicBezTo>
                    <a:pt x="85" y="324"/>
                    <a:pt x="85" y="324"/>
                    <a:pt x="85" y="324"/>
                  </a:cubicBezTo>
                  <a:cubicBezTo>
                    <a:pt x="88" y="320"/>
                    <a:pt x="88" y="320"/>
                    <a:pt x="88" y="320"/>
                  </a:cubicBezTo>
                  <a:cubicBezTo>
                    <a:pt x="100" y="276"/>
                    <a:pt x="105" y="230"/>
                    <a:pt x="123" y="189"/>
                  </a:cubicBezTo>
                  <a:cubicBezTo>
                    <a:pt x="149" y="130"/>
                    <a:pt x="181" y="71"/>
                    <a:pt x="168" y="0"/>
                  </a:cubicBezTo>
                  <a:cubicBezTo>
                    <a:pt x="207" y="84"/>
                    <a:pt x="195" y="196"/>
                    <a:pt x="153"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4403" y="254"/>
              <a:ext cx="36" cy="73"/>
            </a:xfrm>
            <a:custGeom>
              <a:avLst/>
              <a:gdLst>
                <a:gd name="T0" fmla="*/ 91 w 199"/>
                <a:gd name="T1" fmla="*/ 234 h 399"/>
                <a:gd name="T2" fmla="*/ 113 w 199"/>
                <a:gd name="T3" fmla="*/ 322 h 399"/>
                <a:gd name="T4" fmla="*/ 116 w 199"/>
                <a:gd name="T5" fmla="*/ 321 h 399"/>
                <a:gd name="T6" fmla="*/ 173 w 199"/>
                <a:gd name="T7" fmla="*/ 95 h 399"/>
                <a:gd name="T8" fmla="*/ 194 w 199"/>
                <a:gd name="T9" fmla="*/ 37 h 399"/>
                <a:gd name="T10" fmla="*/ 184 w 199"/>
                <a:gd name="T11" fmla="*/ 157 h 399"/>
                <a:gd name="T12" fmla="*/ 144 w 199"/>
                <a:gd name="T13" fmla="*/ 303 h 399"/>
                <a:gd name="T14" fmla="*/ 142 w 199"/>
                <a:gd name="T15" fmla="*/ 399 h 399"/>
                <a:gd name="T16" fmla="*/ 138 w 199"/>
                <a:gd name="T17" fmla="*/ 395 h 399"/>
                <a:gd name="T18" fmla="*/ 25 w 199"/>
                <a:gd name="T19" fmla="*/ 228 h 399"/>
                <a:gd name="T20" fmla="*/ 10 w 199"/>
                <a:gd name="T21" fmla="*/ 63 h 399"/>
                <a:gd name="T22" fmla="*/ 28 w 199"/>
                <a:gd name="T23" fmla="*/ 0 h 399"/>
                <a:gd name="T24" fmla="*/ 91 w 199"/>
                <a:gd name="T25" fmla="*/ 23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399">
                  <a:moveTo>
                    <a:pt x="91" y="234"/>
                  </a:moveTo>
                  <a:cubicBezTo>
                    <a:pt x="100" y="263"/>
                    <a:pt x="102" y="295"/>
                    <a:pt x="113" y="322"/>
                  </a:cubicBezTo>
                  <a:cubicBezTo>
                    <a:pt x="115" y="323"/>
                    <a:pt x="115" y="322"/>
                    <a:pt x="116" y="321"/>
                  </a:cubicBezTo>
                  <a:cubicBezTo>
                    <a:pt x="86" y="237"/>
                    <a:pt x="129" y="160"/>
                    <a:pt x="173" y="95"/>
                  </a:cubicBezTo>
                  <a:cubicBezTo>
                    <a:pt x="183" y="77"/>
                    <a:pt x="189" y="57"/>
                    <a:pt x="194" y="37"/>
                  </a:cubicBezTo>
                  <a:cubicBezTo>
                    <a:pt x="199" y="75"/>
                    <a:pt x="189" y="118"/>
                    <a:pt x="184" y="157"/>
                  </a:cubicBezTo>
                  <a:cubicBezTo>
                    <a:pt x="173" y="207"/>
                    <a:pt x="158" y="255"/>
                    <a:pt x="144" y="303"/>
                  </a:cubicBezTo>
                  <a:cubicBezTo>
                    <a:pt x="135" y="333"/>
                    <a:pt x="138" y="367"/>
                    <a:pt x="142" y="399"/>
                  </a:cubicBezTo>
                  <a:cubicBezTo>
                    <a:pt x="138" y="395"/>
                    <a:pt x="138" y="395"/>
                    <a:pt x="138" y="395"/>
                  </a:cubicBezTo>
                  <a:cubicBezTo>
                    <a:pt x="106" y="337"/>
                    <a:pt x="44" y="292"/>
                    <a:pt x="25" y="228"/>
                  </a:cubicBezTo>
                  <a:cubicBezTo>
                    <a:pt x="10" y="177"/>
                    <a:pt x="0" y="118"/>
                    <a:pt x="10" y="63"/>
                  </a:cubicBezTo>
                  <a:cubicBezTo>
                    <a:pt x="15" y="41"/>
                    <a:pt x="19" y="19"/>
                    <a:pt x="28" y="0"/>
                  </a:cubicBezTo>
                  <a:cubicBezTo>
                    <a:pt x="10" y="90"/>
                    <a:pt x="71" y="155"/>
                    <a:pt x="91"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userDrawn="1"/>
          </p:nvSpPr>
          <p:spPr bwMode="auto">
            <a:xfrm>
              <a:off x="4656" y="294"/>
              <a:ext cx="50" cy="67"/>
            </a:xfrm>
            <a:custGeom>
              <a:avLst/>
              <a:gdLst>
                <a:gd name="T0" fmla="*/ 96 w 272"/>
                <a:gd name="T1" fmla="*/ 184 h 366"/>
                <a:gd name="T2" fmla="*/ 61 w 272"/>
                <a:gd name="T3" fmla="*/ 289 h 366"/>
                <a:gd name="T4" fmla="*/ 64 w 272"/>
                <a:gd name="T5" fmla="*/ 289 h 366"/>
                <a:gd name="T6" fmla="*/ 146 w 272"/>
                <a:gd name="T7" fmla="*/ 179 h 366"/>
                <a:gd name="T8" fmla="*/ 255 w 272"/>
                <a:gd name="T9" fmla="*/ 13 h 366"/>
                <a:gd name="T10" fmla="*/ 115 w 272"/>
                <a:gd name="T11" fmla="*/ 288 h 366"/>
                <a:gd name="T12" fmla="*/ 0 w 272"/>
                <a:gd name="T13" fmla="*/ 366 h 366"/>
                <a:gd name="T14" fmla="*/ 0 w 272"/>
                <a:gd name="T15" fmla="*/ 362 h 366"/>
                <a:gd name="T16" fmla="*/ 64 w 272"/>
                <a:gd name="T17" fmla="*/ 34 h 366"/>
                <a:gd name="T18" fmla="*/ 77 w 272"/>
                <a:gd name="T19" fmla="*/ 0 h 366"/>
                <a:gd name="T20" fmla="*/ 96 w 272"/>
                <a:gd name="T21" fmla="*/ 18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66">
                  <a:moveTo>
                    <a:pt x="96" y="184"/>
                  </a:moveTo>
                  <a:cubicBezTo>
                    <a:pt x="94" y="223"/>
                    <a:pt x="81" y="258"/>
                    <a:pt x="61" y="289"/>
                  </a:cubicBezTo>
                  <a:cubicBezTo>
                    <a:pt x="64" y="289"/>
                    <a:pt x="64" y="289"/>
                    <a:pt x="64" y="289"/>
                  </a:cubicBezTo>
                  <a:cubicBezTo>
                    <a:pt x="92" y="253"/>
                    <a:pt x="114" y="214"/>
                    <a:pt x="146" y="179"/>
                  </a:cubicBezTo>
                  <a:cubicBezTo>
                    <a:pt x="197" y="130"/>
                    <a:pt x="248" y="80"/>
                    <a:pt x="255" y="13"/>
                  </a:cubicBezTo>
                  <a:cubicBezTo>
                    <a:pt x="272" y="126"/>
                    <a:pt x="208" y="224"/>
                    <a:pt x="115" y="288"/>
                  </a:cubicBezTo>
                  <a:cubicBezTo>
                    <a:pt x="76" y="313"/>
                    <a:pt x="37" y="337"/>
                    <a:pt x="0" y="366"/>
                  </a:cubicBezTo>
                  <a:cubicBezTo>
                    <a:pt x="0" y="362"/>
                    <a:pt x="0" y="362"/>
                    <a:pt x="0" y="362"/>
                  </a:cubicBezTo>
                  <a:cubicBezTo>
                    <a:pt x="57" y="268"/>
                    <a:pt x="29" y="138"/>
                    <a:pt x="64" y="34"/>
                  </a:cubicBezTo>
                  <a:cubicBezTo>
                    <a:pt x="77" y="0"/>
                    <a:pt x="77" y="0"/>
                    <a:pt x="77" y="0"/>
                  </a:cubicBezTo>
                  <a:cubicBezTo>
                    <a:pt x="70" y="64"/>
                    <a:pt x="98" y="119"/>
                    <a:pt x="96"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4404" y="296"/>
              <a:ext cx="47" cy="66"/>
            </a:xfrm>
            <a:custGeom>
              <a:avLst/>
              <a:gdLst>
                <a:gd name="T0" fmla="*/ 233 w 260"/>
                <a:gd name="T1" fmla="*/ 302 h 363"/>
                <a:gd name="T2" fmla="*/ 260 w 260"/>
                <a:gd name="T3" fmla="*/ 363 h 363"/>
                <a:gd name="T4" fmla="*/ 18 w 260"/>
                <a:gd name="T5" fmla="*/ 141 h 363"/>
                <a:gd name="T6" fmla="*/ 3 w 260"/>
                <a:gd name="T7" fmla="*/ 15 h 363"/>
                <a:gd name="T8" fmla="*/ 161 w 260"/>
                <a:gd name="T9" fmla="*/ 241 h 363"/>
                <a:gd name="T10" fmla="*/ 197 w 260"/>
                <a:gd name="T11" fmla="*/ 289 h 363"/>
                <a:gd name="T12" fmla="*/ 182 w 260"/>
                <a:gd name="T13" fmla="*/ 259 h 363"/>
                <a:gd name="T14" fmla="*/ 163 w 260"/>
                <a:gd name="T15" fmla="*/ 146 h 363"/>
                <a:gd name="T16" fmla="*/ 180 w 260"/>
                <a:gd name="T17" fmla="*/ 0 h 363"/>
                <a:gd name="T18" fmla="*/ 233 w 260"/>
                <a:gd name="T19" fmla="*/ 30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363">
                  <a:moveTo>
                    <a:pt x="233" y="302"/>
                  </a:moveTo>
                  <a:cubicBezTo>
                    <a:pt x="239" y="323"/>
                    <a:pt x="252" y="343"/>
                    <a:pt x="260" y="363"/>
                  </a:cubicBezTo>
                  <a:cubicBezTo>
                    <a:pt x="174" y="304"/>
                    <a:pt x="56" y="248"/>
                    <a:pt x="18" y="141"/>
                  </a:cubicBezTo>
                  <a:cubicBezTo>
                    <a:pt x="1" y="103"/>
                    <a:pt x="0" y="57"/>
                    <a:pt x="3" y="15"/>
                  </a:cubicBezTo>
                  <a:cubicBezTo>
                    <a:pt x="10" y="111"/>
                    <a:pt x="113" y="161"/>
                    <a:pt x="161" y="241"/>
                  </a:cubicBezTo>
                  <a:cubicBezTo>
                    <a:pt x="172" y="257"/>
                    <a:pt x="182" y="275"/>
                    <a:pt x="197" y="289"/>
                  </a:cubicBezTo>
                  <a:cubicBezTo>
                    <a:pt x="195" y="279"/>
                    <a:pt x="185" y="270"/>
                    <a:pt x="182" y="259"/>
                  </a:cubicBezTo>
                  <a:cubicBezTo>
                    <a:pt x="165" y="226"/>
                    <a:pt x="159" y="186"/>
                    <a:pt x="163" y="146"/>
                  </a:cubicBezTo>
                  <a:cubicBezTo>
                    <a:pt x="168" y="97"/>
                    <a:pt x="188" y="52"/>
                    <a:pt x="180" y="0"/>
                  </a:cubicBezTo>
                  <a:cubicBezTo>
                    <a:pt x="223" y="91"/>
                    <a:pt x="210" y="204"/>
                    <a:pt x="233"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auto">
            <a:xfrm>
              <a:off x="4627" y="324"/>
              <a:ext cx="66" cy="61"/>
            </a:xfrm>
            <a:custGeom>
              <a:avLst/>
              <a:gdLst>
                <a:gd name="T0" fmla="*/ 127 w 363"/>
                <a:gd name="T1" fmla="*/ 219 h 333"/>
                <a:gd name="T2" fmla="*/ 68 w 363"/>
                <a:gd name="T3" fmla="*/ 290 h 333"/>
                <a:gd name="T4" fmla="*/ 89 w 363"/>
                <a:gd name="T5" fmla="*/ 278 h 333"/>
                <a:gd name="T6" fmla="*/ 300 w 363"/>
                <a:gd name="T7" fmla="*/ 148 h 333"/>
                <a:gd name="T8" fmla="*/ 363 w 363"/>
                <a:gd name="T9" fmla="*/ 68 h 333"/>
                <a:gd name="T10" fmla="*/ 152 w 363"/>
                <a:gd name="T11" fmla="*/ 299 h 333"/>
                <a:gd name="T12" fmla="*/ 0 w 363"/>
                <a:gd name="T13" fmla="*/ 333 h 333"/>
                <a:gd name="T14" fmla="*/ 132 w 363"/>
                <a:gd name="T15" fmla="*/ 71 h 333"/>
                <a:gd name="T16" fmla="*/ 184 w 363"/>
                <a:gd name="T17" fmla="*/ 0 h 333"/>
                <a:gd name="T18" fmla="*/ 127 w 363"/>
                <a:gd name="T19" fmla="*/ 2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33">
                  <a:moveTo>
                    <a:pt x="127" y="219"/>
                  </a:moveTo>
                  <a:cubicBezTo>
                    <a:pt x="112" y="244"/>
                    <a:pt x="91" y="269"/>
                    <a:pt x="68" y="290"/>
                  </a:cubicBezTo>
                  <a:cubicBezTo>
                    <a:pt x="76" y="289"/>
                    <a:pt x="82" y="283"/>
                    <a:pt x="89" y="278"/>
                  </a:cubicBezTo>
                  <a:cubicBezTo>
                    <a:pt x="151" y="216"/>
                    <a:pt x="233" y="199"/>
                    <a:pt x="300" y="148"/>
                  </a:cubicBezTo>
                  <a:cubicBezTo>
                    <a:pt x="327" y="127"/>
                    <a:pt x="351" y="99"/>
                    <a:pt x="363" y="68"/>
                  </a:cubicBezTo>
                  <a:cubicBezTo>
                    <a:pt x="350" y="171"/>
                    <a:pt x="248" y="268"/>
                    <a:pt x="152" y="299"/>
                  </a:cubicBezTo>
                  <a:cubicBezTo>
                    <a:pt x="102" y="312"/>
                    <a:pt x="48" y="316"/>
                    <a:pt x="0" y="333"/>
                  </a:cubicBezTo>
                  <a:cubicBezTo>
                    <a:pt x="82" y="262"/>
                    <a:pt x="77" y="153"/>
                    <a:pt x="132" y="71"/>
                  </a:cubicBezTo>
                  <a:cubicBezTo>
                    <a:pt x="150" y="47"/>
                    <a:pt x="164" y="22"/>
                    <a:pt x="184" y="0"/>
                  </a:cubicBezTo>
                  <a:cubicBezTo>
                    <a:pt x="151" y="67"/>
                    <a:pt x="166" y="154"/>
                    <a:pt x="127"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4414" y="326"/>
              <a:ext cx="66" cy="60"/>
            </a:xfrm>
            <a:custGeom>
              <a:avLst/>
              <a:gdLst>
                <a:gd name="T0" fmla="*/ 259 w 366"/>
                <a:gd name="T1" fmla="*/ 123 h 328"/>
                <a:gd name="T2" fmla="*/ 366 w 366"/>
                <a:gd name="T3" fmla="*/ 328 h 328"/>
                <a:gd name="T4" fmla="*/ 145 w 366"/>
                <a:gd name="T5" fmla="*/ 267 h 328"/>
                <a:gd name="T6" fmla="*/ 0 w 366"/>
                <a:gd name="T7" fmla="*/ 71 h 328"/>
                <a:gd name="T8" fmla="*/ 249 w 366"/>
                <a:gd name="T9" fmla="*/ 255 h 328"/>
                <a:gd name="T10" fmla="*/ 297 w 366"/>
                <a:gd name="T11" fmla="*/ 288 h 328"/>
                <a:gd name="T12" fmla="*/ 297 w 366"/>
                <a:gd name="T13" fmla="*/ 287 h 328"/>
                <a:gd name="T14" fmla="*/ 244 w 366"/>
                <a:gd name="T15" fmla="*/ 229 h 328"/>
                <a:gd name="T16" fmla="*/ 178 w 366"/>
                <a:gd name="T17" fmla="*/ 0 h 328"/>
                <a:gd name="T18" fmla="*/ 259 w 366"/>
                <a:gd name="T19" fmla="*/ 1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28">
                  <a:moveTo>
                    <a:pt x="259" y="123"/>
                  </a:moveTo>
                  <a:cubicBezTo>
                    <a:pt x="288" y="194"/>
                    <a:pt x="299" y="275"/>
                    <a:pt x="366" y="328"/>
                  </a:cubicBezTo>
                  <a:cubicBezTo>
                    <a:pt x="294" y="305"/>
                    <a:pt x="209" y="311"/>
                    <a:pt x="145" y="267"/>
                  </a:cubicBezTo>
                  <a:cubicBezTo>
                    <a:pt x="75" y="224"/>
                    <a:pt x="13" y="151"/>
                    <a:pt x="0" y="71"/>
                  </a:cubicBezTo>
                  <a:cubicBezTo>
                    <a:pt x="48" y="180"/>
                    <a:pt x="168" y="189"/>
                    <a:pt x="249" y="255"/>
                  </a:cubicBezTo>
                  <a:cubicBezTo>
                    <a:pt x="264" y="268"/>
                    <a:pt x="280" y="280"/>
                    <a:pt x="297" y="288"/>
                  </a:cubicBezTo>
                  <a:cubicBezTo>
                    <a:pt x="297" y="287"/>
                    <a:pt x="297" y="287"/>
                    <a:pt x="297" y="287"/>
                  </a:cubicBezTo>
                  <a:cubicBezTo>
                    <a:pt x="279" y="270"/>
                    <a:pt x="257" y="251"/>
                    <a:pt x="244" y="229"/>
                  </a:cubicBezTo>
                  <a:cubicBezTo>
                    <a:pt x="197" y="163"/>
                    <a:pt x="214" y="71"/>
                    <a:pt x="178" y="0"/>
                  </a:cubicBezTo>
                  <a:cubicBezTo>
                    <a:pt x="210" y="39"/>
                    <a:pt x="240" y="79"/>
                    <a:pt x="25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p:cNvSpPr>
            <p:nvPr userDrawn="1"/>
          </p:nvSpPr>
          <p:spPr bwMode="auto">
            <a:xfrm>
              <a:off x="4588" y="356"/>
              <a:ext cx="83" cy="48"/>
            </a:xfrm>
            <a:custGeom>
              <a:avLst/>
              <a:gdLst>
                <a:gd name="T0" fmla="*/ 162 w 451"/>
                <a:gd name="T1" fmla="*/ 170 h 261"/>
                <a:gd name="T2" fmla="*/ 104 w 451"/>
                <a:gd name="T3" fmla="*/ 192 h 261"/>
                <a:gd name="T4" fmla="*/ 179 w 451"/>
                <a:gd name="T5" fmla="*/ 181 h 261"/>
                <a:gd name="T6" fmla="*/ 451 w 451"/>
                <a:gd name="T7" fmla="*/ 100 h 261"/>
                <a:gd name="T8" fmla="*/ 307 w 451"/>
                <a:gd name="T9" fmla="*/ 224 h 261"/>
                <a:gd name="T10" fmla="*/ 18 w 451"/>
                <a:gd name="T11" fmla="*/ 201 h 261"/>
                <a:gd name="T12" fmla="*/ 0 w 451"/>
                <a:gd name="T13" fmla="*/ 198 h 261"/>
                <a:gd name="T14" fmla="*/ 0 w 451"/>
                <a:gd name="T15" fmla="*/ 198 h 261"/>
                <a:gd name="T16" fmla="*/ 124 w 451"/>
                <a:gd name="T17" fmla="*/ 142 h 261"/>
                <a:gd name="T18" fmla="*/ 281 w 451"/>
                <a:gd name="T19" fmla="*/ 0 h 261"/>
                <a:gd name="T20" fmla="*/ 162 w 451"/>
                <a:gd name="T21" fmla="*/ 1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261">
                  <a:moveTo>
                    <a:pt x="162" y="170"/>
                  </a:moveTo>
                  <a:cubicBezTo>
                    <a:pt x="144" y="181"/>
                    <a:pt x="122" y="183"/>
                    <a:pt x="104" y="192"/>
                  </a:cubicBezTo>
                  <a:cubicBezTo>
                    <a:pt x="130" y="193"/>
                    <a:pt x="153" y="183"/>
                    <a:pt x="179" y="181"/>
                  </a:cubicBezTo>
                  <a:cubicBezTo>
                    <a:pt x="275" y="166"/>
                    <a:pt x="385" y="181"/>
                    <a:pt x="451" y="100"/>
                  </a:cubicBezTo>
                  <a:cubicBezTo>
                    <a:pt x="427" y="157"/>
                    <a:pt x="364" y="204"/>
                    <a:pt x="307" y="224"/>
                  </a:cubicBezTo>
                  <a:cubicBezTo>
                    <a:pt x="210" y="261"/>
                    <a:pt x="111" y="216"/>
                    <a:pt x="18" y="201"/>
                  </a:cubicBezTo>
                  <a:cubicBezTo>
                    <a:pt x="0" y="198"/>
                    <a:pt x="0" y="198"/>
                    <a:pt x="0" y="198"/>
                  </a:cubicBezTo>
                  <a:cubicBezTo>
                    <a:pt x="0" y="198"/>
                    <a:pt x="0" y="198"/>
                    <a:pt x="0" y="198"/>
                  </a:cubicBezTo>
                  <a:cubicBezTo>
                    <a:pt x="44" y="188"/>
                    <a:pt x="88" y="174"/>
                    <a:pt x="124" y="142"/>
                  </a:cubicBezTo>
                  <a:cubicBezTo>
                    <a:pt x="176" y="92"/>
                    <a:pt x="223" y="40"/>
                    <a:pt x="281" y="0"/>
                  </a:cubicBezTo>
                  <a:cubicBezTo>
                    <a:pt x="238" y="55"/>
                    <a:pt x="233" y="134"/>
                    <a:pt x="162"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4436" y="357"/>
              <a:ext cx="83" cy="47"/>
            </a:xfrm>
            <a:custGeom>
              <a:avLst/>
              <a:gdLst>
                <a:gd name="T0" fmla="*/ 325 w 454"/>
                <a:gd name="T1" fmla="*/ 135 h 253"/>
                <a:gd name="T2" fmla="*/ 454 w 454"/>
                <a:gd name="T3" fmla="*/ 193 h 253"/>
                <a:gd name="T4" fmla="*/ 416 w 454"/>
                <a:gd name="T5" fmla="*/ 199 h 253"/>
                <a:gd name="T6" fmla="*/ 148 w 454"/>
                <a:gd name="T7" fmla="*/ 223 h 253"/>
                <a:gd name="T8" fmla="*/ 0 w 454"/>
                <a:gd name="T9" fmla="*/ 101 h 253"/>
                <a:gd name="T10" fmla="*/ 307 w 454"/>
                <a:gd name="T11" fmla="*/ 183 h 253"/>
                <a:gd name="T12" fmla="*/ 350 w 454"/>
                <a:gd name="T13" fmla="*/ 188 h 253"/>
                <a:gd name="T14" fmla="*/ 307 w 454"/>
                <a:gd name="T15" fmla="*/ 174 h 253"/>
                <a:gd name="T16" fmla="*/ 171 w 454"/>
                <a:gd name="T17" fmla="*/ 0 h 253"/>
                <a:gd name="T18" fmla="*/ 325 w 454"/>
                <a:gd name="T19" fmla="*/ 1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253">
                  <a:moveTo>
                    <a:pt x="325" y="135"/>
                  </a:moveTo>
                  <a:cubicBezTo>
                    <a:pt x="363" y="168"/>
                    <a:pt x="407" y="183"/>
                    <a:pt x="454" y="193"/>
                  </a:cubicBezTo>
                  <a:cubicBezTo>
                    <a:pt x="443" y="197"/>
                    <a:pt x="428" y="195"/>
                    <a:pt x="416" y="199"/>
                  </a:cubicBezTo>
                  <a:cubicBezTo>
                    <a:pt x="331" y="220"/>
                    <a:pt x="238" y="253"/>
                    <a:pt x="148" y="223"/>
                  </a:cubicBezTo>
                  <a:cubicBezTo>
                    <a:pt x="90" y="205"/>
                    <a:pt x="30" y="159"/>
                    <a:pt x="0" y="101"/>
                  </a:cubicBezTo>
                  <a:cubicBezTo>
                    <a:pt x="78" y="189"/>
                    <a:pt x="204" y="160"/>
                    <a:pt x="307" y="183"/>
                  </a:cubicBezTo>
                  <a:cubicBezTo>
                    <a:pt x="321" y="185"/>
                    <a:pt x="334" y="191"/>
                    <a:pt x="350" y="188"/>
                  </a:cubicBezTo>
                  <a:cubicBezTo>
                    <a:pt x="338" y="180"/>
                    <a:pt x="320" y="181"/>
                    <a:pt x="307" y="174"/>
                  </a:cubicBezTo>
                  <a:cubicBezTo>
                    <a:pt x="227" y="146"/>
                    <a:pt x="215" y="59"/>
                    <a:pt x="171" y="0"/>
                  </a:cubicBezTo>
                  <a:cubicBezTo>
                    <a:pt x="227" y="37"/>
                    <a:pt x="274" y="87"/>
                    <a:pt x="32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4461" y="389"/>
              <a:ext cx="185" cy="37"/>
            </a:xfrm>
            <a:custGeom>
              <a:avLst/>
              <a:gdLst>
                <a:gd name="T0" fmla="*/ 819 w 1016"/>
                <a:gd name="T1" fmla="*/ 80 h 202"/>
                <a:gd name="T2" fmla="*/ 1016 w 1016"/>
                <a:gd name="T3" fmla="*/ 59 h 202"/>
                <a:gd name="T4" fmla="*/ 912 w 1016"/>
                <a:gd name="T5" fmla="*/ 132 h 202"/>
                <a:gd name="T6" fmla="*/ 667 w 1016"/>
                <a:gd name="T7" fmla="*/ 79 h 202"/>
                <a:gd name="T8" fmla="*/ 579 w 1016"/>
                <a:gd name="T9" fmla="*/ 39 h 202"/>
                <a:gd name="T10" fmla="*/ 543 w 1016"/>
                <a:gd name="T11" fmla="*/ 42 h 202"/>
                <a:gd name="T12" fmla="*/ 726 w 1016"/>
                <a:gd name="T13" fmla="*/ 169 h 202"/>
                <a:gd name="T14" fmla="*/ 693 w 1016"/>
                <a:gd name="T15" fmla="*/ 199 h 202"/>
                <a:gd name="T16" fmla="*/ 512 w 1016"/>
                <a:gd name="T17" fmla="*/ 53 h 202"/>
                <a:gd name="T18" fmla="*/ 475 w 1016"/>
                <a:gd name="T19" fmla="*/ 68 h 202"/>
                <a:gd name="T20" fmla="*/ 326 w 1016"/>
                <a:gd name="T21" fmla="*/ 202 h 202"/>
                <a:gd name="T22" fmla="*/ 291 w 1016"/>
                <a:gd name="T23" fmla="*/ 173 h 202"/>
                <a:gd name="T24" fmla="*/ 475 w 1016"/>
                <a:gd name="T25" fmla="*/ 41 h 202"/>
                <a:gd name="T26" fmla="*/ 316 w 1016"/>
                <a:gd name="T27" fmla="*/ 104 h 202"/>
                <a:gd name="T28" fmla="*/ 102 w 1016"/>
                <a:gd name="T29" fmla="*/ 136 h 202"/>
                <a:gd name="T30" fmla="*/ 0 w 1016"/>
                <a:gd name="T31" fmla="*/ 66 h 202"/>
                <a:gd name="T32" fmla="*/ 202 w 1016"/>
                <a:gd name="T33" fmla="*/ 83 h 202"/>
                <a:gd name="T34" fmla="*/ 477 w 1016"/>
                <a:gd name="T35" fmla="*/ 22 h 202"/>
                <a:gd name="T36" fmla="*/ 524 w 1016"/>
                <a:gd name="T37" fmla="*/ 25 h 202"/>
                <a:gd name="T38" fmla="*/ 751 w 1016"/>
                <a:gd name="T39" fmla="*/ 53 h 202"/>
                <a:gd name="T40" fmla="*/ 819 w 1016"/>
                <a:gd name="T41"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6" h="202">
                  <a:moveTo>
                    <a:pt x="819" y="80"/>
                  </a:moveTo>
                  <a:cubicBezTo>
                    <a:pt x="882" y="104"/>
                    <a:pt x="963" y="97"/>
                    <a:pt x="1016" y="59"/>
                  </a:cubicBezTo>
                  <a:cubicBezTo>
                    <a:pt x="989" y="93"/>
                    <a:pt x="951" y="118"/>
                    <a:pt x="912" y="132"/>
                  </a:cubicBezTo>
                  <a:cubicBezTo>
                    <a:pt x="825" y="164"/>
                    <a:pt x="734" y="130"/>
                    <a:pt x="667" y="79"/>
                  </a:cubicBezTo>
                  <a:cubicBezTo>
                    <a:pt x="639" y="61"/>
                    <a:pt x="615" y="36"/>
                    <a:pt x="579" y="39"/>
                  </a:cubicBezTo>
                  <a:cubicBezTo>
                    <a:pt x="566" y="38"/>
                    <a:pt x="554" y="39"/>
                    <a:pt x="543" y="42"/>
                  </a:cubicBezTo>
                  <a:cubicBezTo>
                    <a:pt x="609" y="73"/>
                    <a:pt x="670" y="115"/>
                    <a:pt x="726" y="169"/>
                  </a:cubicBezTo>
                  <a:cubicBezTo>
                    <a:pt x="717" y="180"/>
                    <a:pt x="705" y="190"/>
                    <a:pt x="693" y="199"/>
                  </a:cubicBezTo>
                  <a:cubicBezTo>
                    <a:pt x="639" y="141"/>
                    <a:pt x="579" y="85"/>
                    <a:pt x="512" y="53"/>
                  </a:cubicBezTo>
                  <a:cubicBezTo>
                    <a:pt x="499" y="54"/>
                    <a:pt x="487" y="62"/>
                    <a:pt x="475" y="68"/>
                  </a:cubicBezTo>
                  <a:cubicBezTo>
                    <a:pt x="420" y="103"/>
                    <a:pt x="366" y="147"/>
                    <a:pt x="326" y="202"/>
                  </a:cubicBezTo>
                  <a:cubicBezTo>
                    <a:pt x="291" y="173"/>
                    <a:pt x="291" y="173"/>
                    <a:pt x="291" y="173"/>
                  </a:cubicBezTo>
                  <a:cubicBezTo>
                    <a:pt x="347" y="117"/>
                    <a:pt x="408" y="73"/>
                    <a:pt x="475" y="41"/>
                  </a:cubicBezTo>
                  <a:cubicBezTo>
                    <a:pt x="409" y="21"/>
                    <a:pt x="366" y="76"/>
                    <a:pt x="316" y="104"/>
                  </a:cubicBezTo>
                  <a:cubicBezTo>
                    <a:pt x="257" y="145"/>
                    <a:pt x="173" y="164"/>
                    <a:pt x="102" y="136"/>
                  </a:cubicBezTo>
                  <a:cubicBezTo>
                    <a:pt x="64" y="121"/>
                    <a:pt x="28" y="100"/>
                    <a:pt x="0" y="66"/>
                  </a:cubicBezTo>
                  <a:cubicBezTo>
                    <a:pt x="56" y="104"/>
                    <a:pt x="139" y="108"/>
                    <a:pt x="202" y="83"/>
                  </a:cubicBezTo>
                  <a:cubicBezTo>
                    <a:pt x="287" y="46"/>
                    <a:pt x="375" y="0"/>
                    <a:pt x="477" y="22"/>
                  </a:cubicBezTo>
                  <a:cubicBezTo>
                    <a:pt x="493" y="22"/>
                    <a:pt x="509" y="38"/>
                    <a:pt x="524" y="25"/>
                  </a:cubicBezTo>
                  <a:cubicBezTo>
                    <a:pt x="600" y="5"/>
                    <a:pt x="686" y="19"/>
                    <a:pt x="751" y="53"/>
                  </a:cubicBezTo>
                  <a:lnTo>
                    <a:pt x="819"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7" name="TextBox 26"/>
          <p:cNvSpPr txBox="1"/>
          <p:nvPr userDrawn="1"/>
        </p:nvSpPr>
        <p:spPr>
          <a:xfrm>
            <a:off x="1061180" y="366904"/>
            <a:ext cx="2470613" cy="307777"/>
          </a:xfrm>
          <a:prstGeom prst="rect">
            <a:avLst/>
          </a:prstGeom>
          <a:noFill/>
        </p:spPr>
        <p:txBody>
          <a:bodyPr wrap="none" rtlCol="0">
            <a:spAutoFit/>
          </a:bodyPr>
          <a:lstStyle/>
          <a:p>
            <a:r>
              <a:rPr lang="en-US" sz="1400" b="0" cap="small" baseline="0" dirty="0">
                <a:solidFill>
                  <a:schemeClr val="bg1">
                    <a:lumMod val="85000"/>
                  </a:schemeClr>
                </a:solidFill>
              </a:rPr>
              <a:t>Financial Tracking Service</a:t>
            </a:r>
            <a:endParaRPr lang="en-GB" b="0" cap="small" baseline="0" dirty="0">
              <a:solidFill>
                <a:schemeClr val="bg1">
                  <a:lumMod val="85000"/>
                </a:schemeClr>
              </a:solidFill>
            </a:endParaRPr>
          </a:p>
        </p:txBody>
      </p:sp>
      <p:pic>
        <p:nvPicPr>
          <p:cNvPr id="28" name="Picture 2" descr="Financial Tracking Service "/>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r="69653"/>
          <a:stretch/>
        </p:blipFill>
        <p:spPr bwMode="auto">
          <a:xfrm>
            <a:off x="376237" y="287338"/>
            <a:ext cx="684943" cy="41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0009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0" r:id="rId3"/>
    <p:sldLayoutId id="2147483669" r:id="rId4"/>
    <p:sldLayoutId id="2147483671" r:id="rId5"/>
    <p:sldLayoutId id="2147483672" r:id="rId6"/>
    <p:sldLayoutId id="2147483673" r:id="rId7"/>
  </p:sldLayoutIdLst>
  <p:transition>
    <p:randomBar/>
  </p:transition>
  <p:hf hdr="0" ftr="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180975" indent="-180975" algn="l" rtl="0" eaLnBrk="1" fontAlgn="base" hangingPunct="1">
        <a:lnSpc>
          <a:spcPct val="120000"/>
        </a:lnSpc>
        <a:spcBef>
          <a:spcPct val="35000"/>
        </a:spcBef>
        <a:spcAft>
          <a:spcPct val="0"/>
        </a:spcAft>
        <a:buClr>
          <a:schemeClr val="tx1"/>
        </a:buClr>
        <a:buChar char="•"/>
        <a:defRPr>
          <a:solidFill>
            <a:schemeClr val="tx1">
              <a:lumMod val="75000"/>
              <a:lumOff val="25000"/>
            </a:schemeClr>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lumMod val="75000"/>
              <a:lumOff val="25000"/>
            </a:schemeClr>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lumMod val="75000"/>
              <a:lumOff val="25000"/>
            </a:schemeClr>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1173823" y="3952982"/>
            <a:ext cx="6796355" cy="394210"/>
          </a:xfrm>
        </p:spPr>
        <p:txBody>
          <a:bodyPr/>
          <a:lstStyle/>
          <a:p>
            <a:endParaRPr lang="en-GB" sz="1800" dirty="0"/>
          </a:p>
        </p:txBody>
      </p:sp>
      <p:sp>
        <p:nvSpPr>
          <p:cNvPr id="2" name="Title 1"/>
          <p:cNvSpPr>
            <a:spLocks noGrp="1"/>
          </p:cNvSpPr>
          <p:nvPr>
            <p:ph type="ctrTitle" sz="quarter"/>
          </p:nvPr>
        </p:nvSpPr>
        <p:spPr>
          <a:xfrm>
            <a:off x="525463" y="3325022"/>
            <a:ext cx="8123237" cy="584775"/>
          </a:xfrm>
        </p:spPr>
        <p:txBody>
          <a:bodyPr/>
          <a:lstStyle/>
          <a:p>
            <a:r>
              <a:rPr lang="en-GB" dirty="0"/>
              <a:t>The Financial Tracking Service</a:t>
            </a:r>
            <a:endParaRPr lang="en-US" dirty="0"/>
          </a:p>
        </p:txBody>
      </p:sp>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Jul 2019</a:t>
            </a:r>
          </a:p>
        </p:txBody>
      </p:sp>
      <p:pic>
        <p:nvPicPr>
          <p:cNvPr id="7" name="Picture 2" descr="Financial Tracking Service "/>
          <p:cNvPicPr>
            <a:picLocks noChangeAspect="1" noChangeArrowheads="1"/>
          </p:cNvPicPr>
          <p:nvPr/>
        </p:nvPicPr>
        <p:blipFill rotWithShape="1">
          <a:blip r:embed="rId3">
            <a:extLst>
              <a:ext uri="{28A0092B-C50C-407E-A947-70E740481C1C}">
                <a14:useLocalDpi xmlns:a14="http://schemas.microsoft.com/office/drawing/2010/main" val="0"/>
              </a:ext>
            </a:extLst>
          </a:blip>
          <a:srcRect r="69653"/>
          <a:stretch/>
        </p:blipFill>
        <p:spPr bwMode="auto">
          <a:xfrm>
            <a:off x="3658405" y="1985343"/>
            <a:ext cx="1857352" cy="112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688385"/>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we need FTS</a:t>
            </a:r>
            <a:endParaRPr lang="en-US" dirty="0"/>
          </a:p>
        </p:txBody>
      </p:sp>
      <p:sp>
        <p:nvSpPr>
          <p:cNvPr id="5" name="Slide Number Placeholder 4"/>
          <p:cNvSpPr>
            <a:spLocks noGrp="1"/>
          </p:cNvSpPr>
          <p:nvPr>
            <p:ph type="sldNum" sz="quarter" idx="15"/>
          </p:nvPr>
        </p:nvSpPr>
        <p:spPr/>
        <p:txBody>
          <a:bodyPr/>
          <a:lstStyle/>
          <a:p>
            <a:r>
              <a:rPr lang="en-GB" b="1"/>
              <a:t> </a:t>
            </a:r>
            <a:endParaRPr lang="en-GB" b="1" dirty="0"/>
          </a:p>
        </p:txBody>
      </p:sp>
      <p:sp>
        <p:nvSpPr>
          <p:cNvPr id="6" name="Line 5"/>
          <p:cNvSpPr>
            <a:spLocks noChangeShapeType="1"/>
          </p:cNvSpPr>
          <p:nvPr/>
        </p:nvSpPr>
        <p:spPr bwMode="auto">
          <a:xfrm>
            <a:off x="520700" y="2206625"/>
            <a:ext cx="8129588" cy="0"/>
          </a:xfrm>
          <a:prstGeom prst="line">
            <a:avLst/>
          </a:prstGeom>
          <a:noFill/>
          <a:ln w="28575">
            <a:solidFill>
              <a:schemeClr val="accent1"/>
            </a:solidFill>
            <a:round/>
            <a:headEnd/>
            <a:tailEnd type="none" w="lg" len="med"/>
          </a:ln>
          <a:effectLst/>
        </p:spPr>
        <p:txBody>
          <a:bodyPr/>
          <a:lstStyle/>
          <a:p>
            <a:endParaRPr lang="en-GB"/>
          </a:p>
        </p:txBody>
      </p:sp>
      <p:sp>
        <p:nvSpPr>
          <p:cNvPr id="7" name="TextBox 6"/>
          <p:cNvSpPr txBox="1"/>
          <p:nvPr/>
        </p:nvSpPr>
        <p:spPr>
          <a:xfrm>
            <a:off x="428625" y="1840469"/>
            <a:ext cx="8220075" cy="369332"/>
          </a:xfrm>
          <a:prstGeom prst="rect">
            <a:avLst/>
          </a:prstGeom>
          <a:noFill/>
        </p:spPr>
        <p:txBody>
          <a:bodyPr wrap="square" rtlCol="0">
            <a:spAutoFit/>
          </a:bodyPr>
          <a:lstStyle/>
          <a:p>
            <a:r>
              <a:rPr lang="en-GB" b="1" dirty="0">
                <a:solidFill>
                  <a:schemeClr val="accent4"/>
                </a:solidFill>
              </a:rPr>
              <a:t>Providing a unique service for the humanitarian community since 1992</a:t>
            </a:r>
          </a:p>
        </p:txBody>
      </p:sp>
      <p:grpSp>
        <p:nvGrpSpPr>
          <p:cNvPr id="21" name="Group 20"/>
          <p:cNvGrpSpPr/>
          <p:nvPr/>
        </p:nvGrpSpPr>
        <p:grpSpPr>
          <a:xfrm>
            <a:off x="520700" y="2569011"/>
            <a:ext cx="6207481" cy="755175"/>
            <a:chOff x="520700" y="2569011"/>
            <a:chExt cx="6207481" cy="755175"/>
          </a:xfrm>
        </p:grpSpPr>
        <p:sp>
          <p:nvSpPr>
            <p:cNvPr id="9" name="Freeform 8"/>
            <p:cNvSpPr/>
            <p:nvPr/>
          </p:nvSpPr>
          <p:spPr>
            <a:xfrm>
              <a:off x="898287" y="2569011"/>
              <a:ext cx="5829894" cy="755175"/>
            </a:xfrm>
            <a:custGeom>
              <a:avLst/>
              <a:gdLst>
                <a:gd name="connsiteX0" fmla="*/ 0 w 5405120"/>
                <a:gd name="connsiteY0" fmla="*/ 0 h 755173"/>
                <a:gd name="connsiteX1" fmla="*/ 5027534 w 5405120"/>
                <a:gd name="connsiteY1" fmla="*/ 0 h 755173"/>
                <a:gd name="connsiteX2" fmla="*/ 5405120 w 5405120"/>
                <a:gd name="connsiteY2" fmla="*/ 377587 h 755173"/>
                <a:gd name="connsiteX3" fmla="*/ 5027534 w 5405120"/>
                <a:gd name="connsiteY3" fmla="*/ 755173 h 755173"/>
                <a:gd name="connsiteX4" fmla="*/ 0 w 5405120"/>
                <a:gd name="connsiteY4" fmla="*/ 755173 h 755173"/>
                <a:gd name="connsiteX5" fmla="*/ 0 w 5405120"/>
                <a:gd name="connsiteY5" fmla="*/ 0 h 75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55173">
                  <a:moveTo>
                    <a:pt x="5405120" y="755172"/>
                  </a:moveTo>
                  <a:lnTo>
                    <a:pt x="377586" y="755172"/>
                  </a:lnTo>
                  <a:lnTo>
                    <a:pt x="0" y="377586"/>
                  </a:lnTo>
                  <a:lnTo>
                    <a:pt x="377586" y="1"/>
                  </a:lnTo>
                  <a:lnTo>
                    <a:pt x="5405120" y="1"/>
                  </a:lnTo>
                  <a:lnTo>
                    <a:pt x="5405120" y="755172"/>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1804" tIns="72391" rIns="135128" bIns="72391" numCol="1" spcCol="1270" anchor="ctr" anchorCtr="0">
              <a:noAutofit/>
            </a:bodyPr>
            <a:lstStyle/>
            <a:p>
              <a:pPr lvl="0" algn="ctr" defTabSz="844550">
                <a:lnSpc>
                  <a:spcPct val="90000"/>
                </a:lnSpc>
                <a:spcBef>
                  <a:spcPct val="0"/>
                </a:spcBef>
                <a:spcAft>
                  <a:spcPct val="35000"/>
                </a:spcAft>
              </a:pPr>
              <a:r>
                <a:rPr lang="en-GB" sz="1900" kern="1200" dirty="0"/>
                <a:t>Provides </a:t>
              </a:r>
              <a:r>
                <a:rPr lang="en-GB" sz="2000" b="1" kern="1200" dirty="0"/>
                <a:t>globally comparable</a:t>
              </a:r>
              <a:r>
                <a:rPr lang="en-GB" sz="1900" b="1" kern="1200" dirty="0"/>
                <a:t> </a:t>
              </a:r>
              <a:r>
                <a:rPr lang="en-GB" sz="1900" kern="1200" dirty="0"/>
                <a:t>data</a:t>
              </a:r>
            </a:p>
          </p:txBody>
        </p:sp>
        <p:sp>
          <p:nvSpPr>
            <p:cNvPr id="10" name="Oval 9"/>
            <p:cNvSpPr/>
            <p:nvPr/>
          </p:nvSpPr>
          <p:spPr>
            <a:xfrm>
              <a:off x="520700" y="2569012"/>
              <a:ext cx="755173" cy="755173"/>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0" name="Group 19"/>
          <p:cNvGrpSpPr/>
          <p:nvPr/>
        </p:nvGrpSpPr>
        <p:grpSpPr>
          <a:xfrm>
            <a:off x="1831840" y="3549610"/>
            <a:ext cx="6161291" cy="755175"/>
            <a:chOff x="1724168" y="3549610"/>
            <a:chExt cx="6161291" cy="755175"/>
          </a:xfrm>
        </p:grpSpPr>
        <p:sp>
          <p:nvSpPr>
            <p:cNvPr id="11" name="Freeform 10"/>
            <p:cNvSpPr/>
            <p:nvPr/>
          </p:nvSpPr>
          <p:spPr>
            <a:xfrm>
              <a:off x="2055565" y="3549610"/>
              <a:ext cx="5829894" cy="755175"/>
            </a:xfrm>
            <a:custGeom>
              <a:avLst/>
              <a:gdLst>
                <a:gd name="connsiteX0" fmla="*/ 0 w 5405120"/>
                <a:gd name="connsiteY0" fmla="*/ 0 h 755173"/>
                <a:gd name="connsiteX1" fmla="*/ 5027534 w 5405120"/>
                <a:gd name="connsiteY1" fmla="*/ 0 h 755173"/>
                <a:gd name="connsiteX2" fmla="*/ 5405120 w 5405120"/>
                <a:gd name="connsiteY2" fmla="*/ 377587 h 755173"/>
                <a:gd name="connsiteX3" fmla="*/ 5027534 w 5405120"/>
                <a:gd name="connsiteY3" fmla="*/ 755173 h 755173"/>
                <a:gd name="connsiteX4" fmla="*/ 0 w 5405120"/>
                <a:gd name="connsiteY4" fmla="*/ 755173 h 755173"/>
                <a:gd name="connsiteX5" fmla="*/ 0 w 5405120"/>
                <a:gd name="connsiteY5" fmla="*/ 0 h 75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55173">
                  <a:moveTo>
                    <a:pt x="5405120" y="755172"/>
                  </a:moveTo>
                  <a:lnTo>
                    <a:pt x="377586" y="755172"/>
                  </a:lnTo>
                  <a:lnTo>
                    <a:pt x="0" y="377586"/>
                  </a:lnTo>
                  <a:lnTo>
                    <a:pt x="377586" y="1"/>
                  </a:lnTo>
                  <a:lnTo>
                    <a:pt x="5405120" y="1"/>
                  </a:lnTo>
                  <a:lnTo>
                    <a:pt x="5405120" y="755172"/>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1804" tIns="76201" rIns="142240" bIns="76200" numCol="1" spcCol="1270" anchor="ctr" anchorCtr="0">
              <a:noAutofit/>
            </a:bodyPr>
            <a:lstStyle/>
            <a:p>
              <a:pPr lvl="0" algn="ctr" defTabSz="889000">
                <a:lnSpc>
                  <a:spcPct val="90000"/>
                </a:lnSpc>
                <a:spcBef>
                  <a:spcPct val="0"/>
                </a:spcBef>
                <a:spcAft>
                  <a:spcPct val="35000"/>
                </a:spcAft>
              </a:pPr>
              <a:r>
                <a:rPr lang="en-GB" sz="2000" b="1" kern="1200" dirty="0"/>
                <a:t>Continuously updated </a:t>
              </a:r>
              <a:r>
                <a:rPr lang="en-GB" sz="1900" kern="1200" dirty="0"/>
                <a:t>to support coordination and decision-making</a:t>
              </a:r>
            </a:p>
          </p:txBody>
        </p:sp>
        <p:sp>
          <p:nvSpPr>
            <p:cNvPr id="18" name="Oval 17"/>
            <p:cNvSpPr/>
            <p:nvPr/>
          </p:nvSpPr>
          <p:spPr bwMode="auto">
            <a:xfrm>
              <a:off x="1724168" y="3561191"/>
              <a:ext cx="720000" cy="720000"/>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chemeClr val="tx1"/>
                </a:solidFill>
                <a:effectLst/>
                <a:latin typeface="Arial" charset="0"/>
              </a:endParaRPr>
            </a:p>
          </p:txBody>
        </p:sp>
        <p:sp>
          <p:nvSpPr>
            <p:cNvPr id="13" name="Oval 12"/>
            <p:cNvSpPr/>
            <p:nvPr/>
          </p:nvSpPr>
          <p:spPr>
            <a:xfrm>
              <a:off x="1746000" y="3618000"/>
              <a:ext cx="622800" cy="622800"/>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9" name="Group 18"/>
          <p:cNvGrpSpPr/>
          <p:nvPr/>
        </p:nvGrpSpPr>
        <p:grpSpPr>
          <a:xfrm>
            <a:off x="1176270" y="4530209"/>
            <a:ext cx="6207481" cy="755174"/>
            <a:chOff x="1693346" y="4530209"/>
            <a:chExt cx="6207481" cy="755174"/>
          </a:xfrm>
        </p:grpSpPr>
        <p:sp>
          <p:nvSpPr>
            <p:cNvPr id="14" name="Freeform 13"/>
            <p:cNvSpPr/>
            <p:nvPr/>
          </p:nvSpPr>
          <p:spPr>
            <a:xfrm>
              <a:off x="2070933" y="4530209"/>
              <a:ext cx="5829894" cy="755174"/>
            </a:xfrm>
            <a:custGeom>
              <a:avLst/>
              <a:gdLst>
                <a:gd name="connsiteX0" fmla="*/ 0 w 5405120"/>
                <a:gd name="connsiteY0" fmla="*/ 0 h 755173"/>
                <a:gd name="connsiteX1" fmla="*/ 5027534 w 5405120"/>
                <a:gd name="connsiteY1" fmla="*/ 0 h 755173"/>
                <a:gd name="connsiteX2" fmla="*/ 5405120 w 5405120"/>
                <a:gd name="connsiteY2" fmla="*/ 377587 h 755173"/>
                <a:gd name="connsiteX3" fmla="*/ 5027534 w 5405120"/>
                <a:gd name="connsiteY3" fmla="*/ 755173 h 755173"/>
                <a:gd name="connsiteX4" fmla="*/ 0 w 5405120"/>
                <a:gd name="connsiteY4" fmla="*/ 755173 h 755173"/>
                <a:gd name="connsiteX5" fmla="*/ 0 w 5405120"/>
                <a:gd name="connsiteY5" fmla="*/ 0 h 75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55173">
                  <a:moveTo>
                    <a:pt x="5405120" y="755172"/>
                  </a:moveTo>
                  <a:lnTo>
                    <a:pt x="377586" y="755172"/>
                  </a:lnTo>
                  <a:lnTo>
                    <a:pt x="0" y="377586"/>
                  </a:lnTo>
                  <a:lnTo>
                    <a:pt x="377586" y="1"/>
                  </a:lnTo>
                  <a:lnTo>
                    <a:pt x="5405120" y="1"/>
                  </a:lnTo>
                  <a:lnTo>
                    <a:pt x="5405120" y="755172"/>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1804" tIns="76201" rIns="142240" bIns="76200" numCol="1" spcCol="1270" anchor="ctr" anchorCtr="0">
              <a:noAutofit/>
            </a:bodyPr>
            <a:lstStyle/>
            <a:p>
              <a:pPr lvl="0" algn="ctr" defTabSz="889000">
                <a:lnSpc>
                  <a:spcPct val="90000"/>
                </a:lnSpc>
                <a:spcBef>
                  <a:spcPct val="0"/>
                </a:spcBef>
                <a:spcAft>
                  <a:spcPct val="35000"/>
                </a:spcAft>
              </a:pPr>
              <a:r>
                <a:rPr lang="en-GB" sz="2000" b="1" kern="1200" dirty="0"/>
                <a:t>Curates </a:t>
              </a:r>
              <a:r>
                <a:rPr lang="en-GB" sz="1900" kern="1200" dirty="0"/>
                <a:t>data, verifying its accuracy, triangulating and cross-checking</a:t>
              </a:r>
            </a:p>
          </p:txBody>
        </p:sp>
        <p:sp>
          <p:nvSpPr>
            <p:cNvPr id="15" name="Oval 14"/>
            <p:cNvSpPr/>
            <p:nvPr/>
          </p:nvSpPr>
          <p:spPr>
            <a:xfrm>
              <a:off x="1693346" y="4530210"/>
              <a:ext cx="755173" cy="755173"/>
            </a:xfrm>
            <a:prstGeom prst="ellipse">
              <a:avLst/>
            </a:prstGeom>
            <a:blipFill>
              <a:blip r:embed="rId5">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2" name="Group 21"/>
          <p:cNvGrpSpPr/>
          <p:nvPr/>
        </p:nvGrpSpPr>
        <p:grpSpPr>
          <a:xfrm>
            <a:off x="2441219" y="5510807"/>
            <a:ext cx="6207481" cy="755174"/>
            <a:chOff x="2441219" y="5510807"/>
            <a:chExt cx="6207481" cy="755174"/>
          </a:xfrm>
        </p:grpSpPr>
        <p:sp>
          <p:nvSpPr>
            <p:cNvPr id="16" name="Freeform 15"/>
            <p:cNvSpPr/>
            <p:nvPr/>
          </p:nvSpPr>
          <p:spPr>
            <a:xfrm>
              <a:off x="2818806" y="5510807"/>
              <a:ext cx="5829894" cy="755174"/>
            </a:xfrm>
            <a:custGeom>
              <a:avLst/>
              <a:gdLst>
                <a:gd name="connsiteX0" fmla="*/ 0 w 5405120"/>
                <a:gd name="connsiteY0" fmla="*/ 0 h 755173"/>
                <a:gd name="connsiteX1" fmla="*/ 5027534 w 5405120"/>
                <a:gd name="connsiteY1" fmla="*/ 0 h 755173"/>
                <a:gd name="connsiteX2" fmla="*/ 5405120 w 5405120"/>
                <a:gd name="connsiteY2" fmla="*/ 377587 h 755173"/>
                <a:gd name="connsiteX3" fmla="*/ 5027534 w 5405120"/>
                <a:gd name="connsiteY3" fmla="*/ 755173 h 755173"/>
                <a:gd name="connsiteX4" fmla="*/ 0 w 5405120"/>
                <a:gd name="connsiteY4" fmla="*/ 755173 h 755173"/>
                <a:gd name="connsiteX5" fmla="*/ 0 w 5405120"/>
                <a:gd name="connsiteY5" fmla="*/ 0 h 75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55173">
                  <a:moveTo>
                    <a:pt x="5405120" y="755172"/>
                  </a:moveTo>
                  <a:lnTo>
                    <a:pt x="377586" y="755172"/>
                  </a:lnTo>
                  <a:lnTo>
                    <a:pt x="0" y="377586"/>
                  </a:lnTo>
                  <a:lnTo>
                    <a:pt x="377586" y="1"/>
                  </a:lnTo>
                  <a:lnTo>
                    <a:pt x="5405120" y="1"/>
                  </a:lnTo>
                  <a:lnTo>
                    <a:pt x="5405120" y="755172"/>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1804" tIns="72391" rIns="135128" bIns="72390" numCol="1" spcCol="1270" anchor="ctr" anchorCtr="0">
              <a:noAutofit/>
            </a:bodyPr>
            <a:lstStyle/>
            <a:p>
              <a:pPr lvl="0" algn="ctr" defTabSz="844550">
                <a:lnSpc>
                  <a:spcPct val="90000"/>
                </a:lnSpc>
                <a:spcBef>
                  <a:spcPct val="0"/>
                </a:spcBef>
                <a:spcAft>
                  <a:spcPct val="35000"/>
                </a:spcAft>
              </a:pPr>
              <a:r>
                <a:rPr lang="en-GB" sz="1900" kern="1200" dirty="0"/>
                <a:t>Tracks how funding is </a:t>
              </a:r>
              <a:r>
                <a:rPr lang="en-GB" sz="2000" b="1" kern="1200" dirty="0"/>
                <a:t>allocated and used</a:t>
              </a:r>
              <a:r>
                <a:rPr lang="en-GB" sz="1900" kern="1200" dirty="0"/>
                <a:t>, particularly for inter-agency response plans</a:t>
              </a:r>
            </a:p>
          </p:txBody>
        </p:sp>
        <p:sp>
          <p:nvSpPr>
            <p:cNvPr id="17" name="Oval 16"/>
            <p:cNvSpPr/>
            <p:nvPr/>
          </p:nvSpPr>
          <p:spPr>
            <a:xfrm>
              <a:off x="2441219" y="5510808"/>
              <a:ext cx="755173" cy="755173"/>
            </a:xfrm>
            <a:prstGeom prst="ellipse">
              <a:avLst/>
            </a:prstGeom>
            <a:blipFill>
              <a:blip r:embed="rId6">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512053028"/>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131095"/>
            <a:ext cx="7886700" cy="710894"/>
          </a:xfrm>
        </p:spPr>
        <p:txBody>
          <a:bodyPr>
            <a:normAutofit/>
          </a:bodyPr>
          <a:lstStyle/>
          <a:p>
            <a:r>
              <a:rPr lang="en-US" sz="2700" dirty="0"/>
              <a:t>Who reports to FTS?</a:t>
            </a:r>
            <a:endParaRPr lang="en-GB" sz="2700" dirty="0"/>
          </a:p>
        </p:txBody>
      </p:sp>
      <p:sp>
        <p:nvSpPr>
          <p:cNvPr id="3" name="Rectangle 2"/>
          <p:cNvSpPr/>
          <p:nvPr/>
        </p:nvSpPr>
        <p:spPr>
          <a:xfrm>
            <a:off x="720969" y="2023779"/>
            <a:ext cx="4146539" cy="4478149"/>
          </a:xfrm>
          <a:prstGeom prst="rect">
            <a:avLst/>
          </a:prstGeom>
        </p:spPr>
        <p:txBody>
          <a:bodyPr wrap="square">
            <a:spAutoFit/>
          </a:bodyPr>
          <a:lstStyle/>
          <a:p>
            <a:pPr marL="257175" indent="-257175">
              <a:buFont typeface="Arial" pitchFamily="34" charset="0"/>
              <a:buChar char="•"/>
            </a:pPr>
            <a:r>
              <a:rPr lang="en-US" sz="1500" dirty="0"/>
              <a:t>It is a voluntary reporting mechanism: </a:t>
            </a:r>
            <a:r>
              <a:rPr lang="en-GB" sz="1500" dirty="0"/>
              <a:t>it is as good as the data it gets</a:t>
            </a:r>
          </a:p>
          <a:p>
            <a:pPr marL="257175" indent="-257175">
              <a:buFont typeface="Arial" pitchFamily="34" charset="0"/>
              <a:buChar char="•"/>
            </a:pPr>
            <a:endParaRPr lang="en-GB" sz="1500" dirty="0"/>
          </a:p>
          <a:p>
            <a:pPr marL="257175" indent="-257175">
              <a:buFont typeface="Arial" pitchFamily="34" charset="0"/>
              <a:buChar char="•"/>
            </a:pPr>
            <a:r>
              <a:rPr lang="en-GB" sz="1500" dirty="0"/>
              <a:t>Different sources allows better verification, data granularity and avoid reporting gaps .</a:t>
            </a:r>
          </a:p>
          <a:p>
            <a:pPr marL="257175" indent="-257175">
              <a:buFont typeface="Arial" pitchFamily="34" charset="0"/>
              <a:buChar char="•"/>
            </a:pPr>
            <a:endParaRPr lang="en-US" sz="1500" dirty="0"/>
          </a:p>
          <a:p>
            <a:pPr marL="257175" indent="-257175">
              <a:buFont typeface="Arial" pitchFamily="34" charset="0"/>
              <a:buChar char="•"/>
            </a:pPr>
            <a:r>
              <a:rPr lang="en-GB" sz="1500" dirty="0"/>
              <a:t>Major donors reports through officially designated focal points in missions/capitals. </a:t>
            </a:r>
          </a:p>
          <a:p>
            <a:r>
              <a:rPr lang="en-GB" sz="1500" dirty="0"/>
              <a:t>      EU  members  and ECHO report through EDRIS.</a:t>
            </a:r>
          </a:p>
          <a:p>
            <a:pPr marL="257175" indent="-257175">
              <a:buFont typeface="Arial" pitchFamily="34" charset="0"/>
              <a:buChar char="•"/>
            </a:pPr>
            <a:endParaRPr lang="en-US" sz="1500" dirty="0"/>
          </a:p>
          <a:p>
            <a:pPr marL="257175" indent="-257175">
              <a:buFont typeface="Arial" pitchFamily="34" charset="0"/>
              <a:buChar char="•"/>
            </a:pPr>
            <a:r>
              <a:rPr lang="en-US" sz="1500" dirty="0"/>
              <a:t>UN agencies mainly reports from HQs</a:t>
            </a:r>
          </a:p>
          <a:p>
            <a:pPr marL="257175" indent="-257175">
              <a:buFont typeface="Arial" pitchFamily="34" charset="0"/>
              <a:buChar char="•"/>
            </a:pPr>
            <a:endParaRPr lang="en-US" sz="1500" dirty="0"/>
          </a:p>
          <a:p>
            <a:pPr marL="257175" indent="-257175">
              <a:buFont typeface="Arial" pitchFamily="34" charset="0"/>
              <a:buChar char="•"/>
            </a:pPr>
            <a:r>
              <a:rPr lang="en-US" sz="1500" dirty="0"/>
              <a:t>NGOs reports either from HQ or field.</a:t>
            </a:r>
          </a:p>
          <a:p>
            <a:endParaRPr lang="en-US" sz="1500" dirty="0"/>
          </a:p>
          <a:p>
            <a:endParaRPr lang="en-US" sz="1500" dirty="0"/>
          </a:p>
          <a:p>
            <a:pPr marL="214313" indent="-214313">
              <a:buClr>
                <a:schemeClr val="accent1"/>
              </a:buClr>
              <a:buSzPct val="100000"/>
              <a:buFont typeface="Arial" panose="020B0604020202020204" pitchFamily="34" charset="0"/>
              <a:buChar char="•"/>
            </a:pPr>
            <a:endParaRPr lang="en-US" sz="1500" dirty="0"/>
          </a:p>
          <a:p>
            <a:pPr marL="214313" indent="-214313">
              <a:buClr>
                <a:schemeClr val="accent1"/>
              </a:buClr>
              <a:buSzPct val="100000"/>
              <a:buFont typeface="Arial" panose="020B0604020202020204" pitchFamily="34" charset="0"/>
              <a:buChar char="•"/>
            </a:pPr>
            <a:endParaRPr lang="en-US" sz="1500" dirty="0"/>
          </a:p>
          <a:p>
            <a:pPr marL="214313" indent="-214313">
              <a:buClr>
                <a:schemeClr val="accent1"/>
              </a:buClr>
              <a:buSzPct val="100000"/>
              <a:buFont typeface="Arial" panose="020B0604020202020204" pitchFamily="34" charset="0"/>
              <a:buChar char="•"/>
            </a:pPr>
            <a:endParaRPr lang="en-GB" sz="1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508" y="990077"/>
            <a:ext cx="4212771" cy="4779980"/>
          </a:xfrm>
          <a:prstGeom prst="rect">
            <a:avLst/>
          </a:prstGeom>
        </p:spPr>
      </p:pic>
    </p:spTree>
    <p:extLst>
      <p:ext uri="{BB962C8B-B14F-4D97-AF65-F5344CB8AC3E}">
        <p14:creationId xmlns:p14="http://schemas.microsoft.com/office/powerpoint/2010/main" val="333150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Gill Sans MT" panose="020B0502020104020203" pitchFamily="34" charset="0"/>
              </a:rPr>
              <a:t>The FTS Flow Model</a:t>
            </a:r>
            <a:endParaRPr lang="en-US" dirty="0">
              <a:latin typeface="Gill Sans MT" panose="020B0502020104020203" pitchFamily="34" charset="0"/>
            </a:endParaRPr>
          </a:p>
        </p:txBody>
      </p:sp>
      <p:sp>
        <p:nvSpPr>
          <p:cNvPr id="227" name="Text Placeholder 226"/>
          <p:cNvSpPr>
            <a:spLocks noGrp="1"/>
          </p:cNvSpPr>
          <p:nvPr>
            <p:ph type="body" sz="quarter" idx="13"/>
          </p:nvPr>
        </p:nvSpPr>
        <p:spPr>
          <a:xfrm>
            <a:off x="5823234" y="2397690"/>
            <a:ext cx="3181317" cy="4170372"/>
          </a:xfrm>
        </p:spPr>
        <p:txBody>
          <a:bodyPr/>
          <a:lstStyle/>
          <a:p>
            <a:pPr>
              <a:lnSpc>
                <a:spcPct val="100000"/>
              </a:lnSpc>
              <a:spcBef>
                <a:spcPts val="0"/>
              </a:spcBef>
              <a:spcAft>
                <a:spcPts val="600"/>
              </a:spcAft>
            </a:pPr>
            <a:r>
              <a:rPr lang="en-GB" sz="2000" dirty="0">
                <a:latin typeface="Gill Sans MT" panose="020B0502020104020203" pitchFamily="34" charset="0"/>
              </a:rPr>
              <a:t>The basic tracked element is a ‘flow’, representing the movement of resources from a source to a destination</a:t>
            </a:r>
          </a:p>
          <a:p>
            <a:pPr>
              <a:lnSpc>
                <a:spcPct val="100000"/>
              </a:lnSpc>
              <a:spcBef>
                <a:spcPts val="0"/>
              </a:spcBef>
              <a:spcAft>
                <a:spcPts val="600"/>
              </a:spcAft>
            </a:pPr>
            <a:r>
              <a:rPr lang="en-GB" sz="2000" dirty="0">
                <a:latin typeface="Gill Sans MT" panose="020B0502020104020203" pitchFamily="34" charset="0"/>
              </a:rPr>
              <a:t>Sources and destinations can be organisations, funds, countries, plans, activities, clusters, projects, etc.</a:t>
            </a:r>
          </a:p>
        </p:txBody>
      </p:sp>
      <p:sp>
        <p:nvSpPr>
          <p:cNvPr id="6" name="Line 5"/>
          <p:cNvSpPr>
            <a:spLocks noChangeShapeType="1"/>
          </p:cNvSpPr>
          <p:nvPr/>
        </p:nvSpPr>
        <p:spPr bwMode="auto">
          <a:xfrm>
            <a:off x="520700" y="1949953"/>
            <a:ext cx="8129588" cy="0"/>
          </a:xfrm>
          <a:prstGeom prst="line">
            <a:avLst/>
          </a:prstGeom>
          <a:noFill/>
          <a:ln w="28575">
            <a:solidFill>
              <a:schemeClr val="accent1"/>
            </a:solidFill>
            <a:round/>
            <a:headEnd/>
            <a:tailEnd type="none" w="lg" len="med"/>
          </a:ln>
          <a:effectLst/>
        </p:spPr>
        <p:txBody>
          <a:bodyPr/>
          <a:lstStyle/>
          <a:p>
            <a:endParaRPr lang="en-GB"/>
          </a:p>
        </p:txBody>
      </p:sp>
      <p:grpSp>
        <p:nvGrpSpPr>
          <p:cNvPr id="226" name="Group 225"/>
          <p:cNvGrpSpPr/>
          <p:nvPr/>
        </p:nvGrpSpPr>
        <p:grpSpPr>
          <a:xfrm>
            <a:off x="428625" y="2441174"/>
            <a:ext cx="5507321" cy="3925232"/>
            <a:chOff x="1293962" y="2441174"/>
            <a:chExt cx="5507321" cy="3925232"/>
          </a:xfrm>
        </p:grpSpPr>
        <p:sp>
          <p:nvSpPr>
            <p:cNvPr id="91" name="Rounded Rectangle 90"/>
            <p:cNvSpPr/>
            <p:nvPr/>
          </p:nvSpPr>
          <p:spPr>
            <a:xfrm>
              <a:off x="3363703" y="2441174"/>
              <a:ext cx="2868660" cy="3576095"/>
            </a:xfrm>
            <a:prstGeom prst="roundRect">
              <a:avLst>
                <a:gd name="adj" fmla="val 12020"/>
              </a:avLst>
            </a:prstGeom>
            <a:solidFill>
              <a:srgbClr val="EDEDEE"/>
            </a:solidFill>
            <a:ln w="190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Rounded Rectangle 91"/>
            <p:cNvSpPr/>
            <p:nvPr/>
          </p:nvSpPr>
          <p:spPr>
            <a:xfrm>
              <a:off x="3736880" y="4384903"/>
              <a:ext cx="1316424" cy="1511026"/>
            </a:xfrm>
            <a:prstGeom prst="roundRect">
              <a:avLst/>
            </a:prstGeom>
            <a:solidFill>
              <a:schemeClr val="accent4">
                <a:lumMod val="20000"/>
                <a:lumOff val="80000"/>
              </a:schemeClr>
            </a:solid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24" name="Group 223"/>
            <p:cNvGrpSpPr/>
            <p:nvPr/>
          </p:nvGrpSpPr>
          <p:grpSpPr>
            <a:xfrm>
              <a:off x="2793514" y="3685485"/>
              <a:ext cx="1042957" cy="230084"/>
              <a:chOff x="2793514" y="3685485"/>
              <a:chExt cx="1042957" cy="230084"/>
            </a:xfrm>
          </p:grpSpPr>
          <p:sp>
            <p:nvSpPr>
              <p:cNvPr id="162" name="Oval 161"/>
              <p:cNvSpPr/>
              <p:nvPr/>
            </p:nvSpPr>
            <p:spPr>
              <a:xfrm>
                <a:off x="3606089" y="3685485"/>
                <a:ext cx="230382" cy="230084"/>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64" name="Straight Connector 163"/>
              <p:cNvCxnSpPr/>
              <p:nvPr/>
            </p:nvCxnSpPr>
            <p:spPr>
              <a:xfrm>
                <a:off x="2793514" y="3800323"/>
                <a:ext cx="812575" cy="203"/>
              </a:xfrm>
              <a:prstGeom prst="line">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3823740" y="3414349"/>
              <a:ext cx="1025215" cy="250013"/>
              <a:chOff x="3823740" y="3414349"/>
              <a:chExt cx="1025215" cy="250013"/>
            </a:xfrm>
          </p:grpSpPr>
          <p:sp>
            <p:nvSpPr>
              <p:cNvPr id="156" name="Oval 155"/>
              <p:cNvSpPr/>
              <p:nvPr/>
            </p:nvSpPr>
            <p:spPr>
              <a:xfrm rot="20700000">
                <a:off x="4618573" y="3414349"/>
                <a:ext cx="230382" cy="230084"/>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58" name="Straight Connector 157"/>
              <p:cNvCxnSpPr/>
              <p:nvPr/>
            </p:nvCxnSpPr>
            <p:spPr>
              <a:xfrm rot="20700000">
                <a:off x="3823740" y="3664159"/>
                <a:ext cx="812575" cy="203"/>
              </a:xfrm>
              <a:prstGeom prst="line">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a:off x="3824521" y="3932488"/>
              <a:ext cx="1023317" cy="249393"/>
              <a:chOff x="3824521" y="3932488"/>
              <a:chExt cx="1023317" cy="249393"/>
            </a:xfrm>
          </p:grpSpPr>
          <p:sp>
            <p:nvSpPr>
              <p:cNvPr id="153" name="Oval 152"/>
              <p:cNvSpPr/>
              <p:nvPr/>
            </p:nvSpPr>
            <p:spPr>
              <a:xfrm rot="900000">
                <a:off x="4617871" y="3952943"/>
                <a:ext cx="229967" cy="22893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55" name="Straight Connector 154"/>
              <p:cNvCxnSpPr/>
              <p:nvPr/>
            </p:nvCxnSpPr>
            <p:spPr>
              <a:xfrm rot="900000">
                <a:off x="3824521" y="3932488"/>
                <a:ext cx="811113" cy="202"/>
              </a:xfrm>
              <a:prstGeom prst="line">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841572" y="3951060"/>
              <a:ext cx="1041080" cy="228938"/>
              <a:chOff x="4841572" y="3951060"/>
              <a:chExt cx="1041080" cy="228938"/>
            </a:xfrm>
          </p:grpSpPr>
          <p:sp>
            <p:nvSpPr>
              <p:cNvPr id="150" name="Oval 149"/>
              <p:cNvSpPr/>
              <p:nvPr/>
            </p:nvSpPr>
            <p:spPr>
              <a:xfrm>
                <a:off x="5652685" y="3951060"/>
                <a:ext cx="229967" cy="22893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52" name="Straight Connector 151"/>
              <p:cNvCxnSpPr/>
              <p:nvPr/>
            </p:nvCxnSpPr>
            <p:spPr>
              <a:xfrm>
                <a:off x="4841572" y="4065327"/>
                <a:ext cx="811113" cy="202"/>
              </a:xfrm>
              <a:prstGeom prst="line">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2563546" y="5146139"/>
              <a:ext cx="1612906" cy="230088"/>
              <a:chOff x="880206" y="638622"/>
              <a:chExt cx="894743" cy="127860"/>
            </a:xfrm>
          </p:grpSpPr>
          <p:sp>
            <p:nvSpPr>
              <p:cNvPr id="147" name="Oval 146"/>
              <p:cNvSpPr/>
              <p:nvPr/>
            </p:nvSpPr>
            <p:spPr>
              <a:xfrm>
                <a:off x="1647084" y="638624"/>
                <a:ext cx="127865" cy="12785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Oval 147"/>
              <p:cNvSpPr/>
              <p:nvPr/>
            </p:nvSpPr>
            <p:spPr>
              <a:xfrm>
                <a:off x="880206" y="638622"/>
                <a:ext cx="127635" cy="127635"/>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49" name="Straight Connector 148"/>
              <p:cNvCxnSpPr/>
              <p:nvPr/>
            </p:nvCxnSpPr>
            <p:spPr>
              <a:xfrm>
                <a:off x="1007841" y="702440"/>
                <a:ext cx="639243" cy="113"/>
              </a:xfrm>
              <a:prstGeom prst="line">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4621746" y="5086614"/>
              <a:ext cx="1270634" cy="228943"/>
              <a:chOff x="0" y="-1"/>
              <a:chExt cx="706490" cy="127861"/>
            </a:xfrm>
          </p:grpSpPr>
          <p:sp>
            <p:nvSpPr>
              <p:cNvPr id="144" name="Oval 143"/>
              <p:cNvSpPr/>
              <p:nvPr/>
            </p:nvSpPr>
            <p:spPr>
              <a:xfrm>
                <a:off x="578625" y="2"/>
                <a:ext cx="127865" cy="12785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Oval 144"/>
              <p:cNvSpPr/>
              <p:nvPr/>
            </p:nvSpPr>
            <p:spPr>
              <a:xfrm>
                <a:off x="0" y="-1"/>
                <a:ext cx="127635" cy="127635"/>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46" name="Straight Connector 145"/>
              <p:cNvCxnSpPr/>
              <p:nvPr/>
            </p:nvCxnSpPr>
            <p:spPr>
              <a:xfrm>
                <a:off x="127635" y="63818"/>
                <a:ext cx="450990" cy="113"/>
              </a:xfrm>
              <a:prstGeom prst="line">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4621746" y="4729463"/>
              <a:ext cx="1270634" cy="228943"/>
              <a:chOff x="0" y="-1"/>
              <a:chExt cx="706490" cy="127861"/>
            </a:xfrm>
          </p:grpSpPr>
          <p:sp>
            <p:nvSpPr>
              <p:cNvPr id="141" name="Oval 140"/>
              <p:cNvSpPr/>
              <p:nvPr/>
            </p:nvSpPr>
            <p:spPr>
              <a:xfrm>
                <a:off x="578625" y="2"/>
                <a:ext cx="127865" cy="12785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Oval 141"/>
              <p:cNvSpPr/>
              <p:nvPr/>
            </p:nvSpPr>
            <p:spPr>
              <a:xfrm>
                <a:off x="0" y="-1"/>
                <a:ext cx="127635" cy="127635"/>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43" name="Straight Connector 142"/>
              <p:cNvCxnSpPr/>
              <p:nvPr/>
            </p:nvCxnSpPr>
            <p:spPr>
              <a:xfrm>
                <a:off x="127635" y="63818"/>
                <a:ext cx="450990" cy="113"/>
              </a:xfrm>
              <a:prstGeom prst="line">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4621746" y="5442621"/>
              <a:ext cx="1270634" cy="228943"/>
              <a:chOff x="0" y="-1"/>
              <a:chExt cx="706490" cy="127861"/>
            </a:xfrm>
          </p:grpSpPr>
          <p:sp>
            <p:nvSpPr>
              <p:cNvPr id="138" name="Oval 137"/>
              <p:cNvSpPr/>
              <p:nvPr/>
            </p:nvSpPr>
            <p:spPr>
              <a:xfrm>
                <a:off x="578625" y="2"/>
                <a:ext cx="127865" cy="12785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Oval 138"/>
              <p:cNvSpPr/>
              <p:nvPr/>
            </p:nvSpPr>
            <p:spPr>
              <a:xfrm>
                <a:off x="0" y="-1"/>
                <a:ext cx="127635" cy="127635"/>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40" name="Straight Connector 139"/>
              <p:cNvCxnSpPr/>
              <p:nvPr/>
            </p:nvCxnSpPr>
            <p:spPr>
              <a:xfrm>
                <a:off x="127635" y="63818"/>
                <a:ext cx="450990" cy="113"/>
              </a:xfrm>
              <a:prstGeom prst="line">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5275379" y="3435933"/>
              <a:ext cx="1525904" cy="228943"/>
              <a:chOff x="0" y="-1"/>
              <a:chExt cx="847885" cy="127861"/>
            </a:xfrm>
          </p:grpSpPr>
          <p:sp>
            <p:nvSpPr>
              <p:cNvPr id="135" name="Oval 134"/>
              <p:cNvSpPr/>
              <p:nvPr/>
            </p:nvSpPr>
            <p:spPr>
              <a:xfrm>
                <a:off x="720020" y="2"/>
                <a:ext cx="127865" cy="12785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Oval 135"/>
              <p:cNvSpPr/>
              <p:nvPr/>
            </p:nvSpPr>
            <p:spPr>
              <a:xfrm>
                <a:off x="0" y="-1"/>
                <a:ext cx="127635" cy="127635"/>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37" name="Straight Connector 136"/>
              <p:cNvCxnSpPr/>
              <p:nvPr/>
            </p:nvCxnSpPr>
            <p:spPr>
              <a:xfrm>
                <a:off x="127635" y="63818"/>
                <a:ext cx="592385" cy="113"/>
              </a:xfrm>
              <a:prstGeom prst="line">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103" name="Text Box 39"/>
            <p:cNvSpPr txBox="1"/>
            <p:nvPr/>
          </p:nvSpPr>
          <p:spPr>
            <a:xfrm>
              <a:off x="4165004" y="2519015"/>
              <a:ext cx="1222557" cy="2300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en-GB" sz="1200" b="1">
                  <a:effectLst/>
                  <a:ea typeface="Arial" panose="020B0604020202020204" pitchFamily="34" charset="0"/>
                  <a:cs typeface="Times New Roman" panose="02020603050405020304" pitchFamily="18" charset="0"/>
                </a:rPr>
                <a:t>Response plan</a:t>
              </a:r>
              <a:endParaRPr lang="en-GB" sz="1200">
                <a:effectLst/>
                <a:ea typeface="Arial" panose="020B0604020202020204" pitchFamily="34" charset="0"/>
                <a:cs typeface="Times New Roman" panose="02020603050405020304" pitchFamily="18" charset="0"/>
              </a:endParaRPr>
            </a:p>
          </p:txBody>
        </p:sp>
        <p:sp>
          <p:nvSpPr>
            <p:cNvPr id="104" name="Text Box 39"/>
            <p:cNvSpPr txBox="1"/>
            <p:nvPr/>
          </p:nvSpPr>
          <p:spPr>
            <a:xfrm>
              <a:off x="3915456" y="4449007"/>
              <a:ext cx="1109230" cy="2392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1200" b="1">
                  <a:effectLst/>
                  <a:ea typeface="Arial" panose="020B0604020202020204" pitchFamily="34" charset="0"/>
                  <a:cs typeface="Times New Roman" panose="02020603050405020304" pitchFamily="18" charset="0"/>
                </a:rPr>
                <a:t>Pooled fund</a:t>
              </a:r>
              <a:endParaRPr lang="en-GB" sz="1200">
                <a:effectLst/>
                <a:ea typeface="Arial" panose="020B0604020202020204" pitchFamily="34" charset="0"/>
                <a:cs typeface="Times New Roman" panose="02020603050405020304" pitchFamily="18" charset="0"/>
              </a:endParaRPr>
            </a:p>
          </p:txBody>
        </p:sp>
        <p:sp>
          <p:nvSpPr>
            <p:cNvPr id="105" name="Text Box 39"/>
            <p:cNvSpPr txBox="1"/>
            <p:nvPr/>
          </p:nvSpPr>
          <p:spPr>
            <a:xfrm>
              <a:off x="5699034" y="3319172"/>
              <a:ext cx="765815" cy="2449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1200" i="1" dirty="0">
                  <a:solidFill>
                    <a:srgbClr val="595959"/>
                  </a:solidFill>
                  <a:effectLst/>
                  <a:ea typeface="Arial" panose="020B0604020202020204" pitchFamily="34" charset="0"/>
                </a:rPr>
                <a:t>Carryover</a:t>
              </a:r>
              <a:endParaRPr lang="en-GB" sz="1200" dirty="0">
                <a:effectLst/>
                <a:latin typeface="Times New Roman" panose="02020603050405020304" pitchFamily="18" charset="0"/>
                <a:ea typeface="Times New Roman" panose="02020603050405020304" pitchFamily="18" charset="0"/>
              </a:endParaRPr>
            </a:p>
          </p:txBody>
        </p:sp>
        <p:sp>
          <p:nvSpPr>
            <p:cNvPr id="106" name="Text Box 39"/>
            <p:cNvSpPr txBox="1"/>
            <p:nvPr/>
          </p:nvSpPr>
          <p:spPr>
            <a:xfrm>
              <a:off x="3885693" y="3941898"/>
              <a:ext cx="571214" cy="4201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1200" i="1" dirty="0">
                  <a:solidFill>
                    <a:srgbClr val="595959"/>
                  </a:solidFill>
                  <a:effectLst/>
                  <a:ea typeface="Arial" panose="020B0604020202020204" pitchFamily="34" charset="0"/>
                </a:rPr>
                <a:t>Pass-</a:t>
              </a:r>
              <a:endParaRPr lang="en-GB" sz="1200" dirty="0">
                <a:effectLst/>
                <a:latin typeface="Times New Roman" panose="02020603050405020304" pitchFamily="18" charset="0"/>
                <a:ea typeface="Times New Roman" panose="02020603050405020304" pitchFamily="18" charset="0"/>
              </a:endParaRPr>
            </a:p>
            <a:p>
              <a:pPr>
                <a:lnSpc>
                  <a:spcPct val="90000"/>
                </a:lnSpc>
                <a:spcAft>
                  <a:spcPts val="0"/>
                </a:spcAft>
              </a:pPr>
              <a:r>
                <a:rPr lang="en-GB" sz="1200" i="1" dirty="0">
                  <a:solidFill>
                    <a:srgbClr val="595959"/>
                  </a:solidFill>
                  <a:effectLst/>
                  <a:ea typeface="Arial" panose="020B0604020202020204" pitchFamily="34" charset="0"/>
                </a:rPr>
                <a:t>through</a:t>
              </a:r>
              <a:endParaRPr lang="en-GB" sz="1200" dirty="0">
                <a:effectLst/>
                <a:latin typeface="Times New Roman" panose="02020603050405020304" pitchFamily="18" charset="0"/>
                <a:ea typeface="Times New Roman" panose="02020603050405020304" pitchFamily="18" charset="0"/>
              </a:endParaRPr>
            </a:p>
          </p:txBody>
        </p:sp>
        <p:sp>
          <p:nvSpPr>
            <p:cNvPr id="107" name="Text Box 39"/>
            <p:cNvSpPr txBox="1"/>
            <p:nvPr/>
          </p:nvSpPr>
          <p:spPr>
            <a:xfrm>
              <a:off x="4314460" y="3144630"/>
              <a:ext cx="836788" cy="2449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6000"/>
                </a:lnSpc>
                <a:spcAft>
                  <a:spcPts val="800"/>
                </a:spcAft>
              </a:pPr>
              <a:r>
                <a:rPr lang="en-GB" sz="1200" dirty="0">
                  <a:effectLst/>
                  <a:ea typeface="Arial" panose="020B0604020202020204" pitchFamily="34" charset="0"/>
                </a:rPr>
                <a:t>Int’l NGOs</a:t>
              </a:r>
              <a:endParaRPr lang="en-GB" sz="1200" dirty="0">
                <a:effectLst/>
                <a:latin typeface="Times New Roman" panose="02020603050405020304" pitchFamily="18" charset="0"/>
                <a:ea typeface="Times New Roman" panose="02020603050405020304" pitchFamily="18" charset="0"/>
              </a:endParaRPr>
            </a:p>
          </p:txBody>
        </p:sp>
        <p:sp>
          <p:nvSpPr>
            <p:cNvPr id="108" name="Text Box 39"/>
            <p:cNvSpPr txBox="1"/>
            <p:nvPr/>
          </p:nvSpPr>
          <p:spPr>
            <a:xfrm>
              <a:off x="3422083" y="3150898"/>
              <a:ext cx="607845" cy="5448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90000"/>
                </a:lnSpc>
                <a:spcAft>
                  <a:spcPts val="0"/>
                </a:spcAft>
              </a:pPr>
              <a:r>
                <a:rPr lang="en-GB" sz="1200">
                  <a:effectLst/>
                  <a:ea typeface="Arial" panose="020B0604020202020204" pitchFamily="34" charset="0"/>
                </a:rPr>
                <a:t>UN country office</a:t>
              </a:r>
              <a:endParaRPr lang="en-GB" sz="1200">
                <a:effectLst/>
                <a:latin typeface="Times New Roman" panose="02020603050405020304" pitchFamily="18" charset="0"/>
                <a:ea typeface="Times New Roman" panose="02020603050405020304" pitchFamily="18" charset="0"/>
              </a:endParaRPr>
            </a:p>
          </p:txBody>
        </p:sp>
        <p:sp>
          <p:nvSpPr>
            <p:cNvPr id="109" name="Text Box 39"/>
            <p:cNvSpPr txBox="1"/>
            <p:nvPr/>
          </p:nvSpPr>
          <p:spPr>
            <a:xfrm>
              <a:off x="2390520" y="3234356"/>
              <a:ext cx="572358" cy="4384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5000"/>
                </a:lnSpc>
                <a:spcAft>
                  <a:spcPts val="800"/>
                </a:spcAft>
              </a:pPr>
              <a:r>
                <a:rPr lang="en-GB" sz="1200" dirty="0">
                  <a:effectLst/>
                  <a:ea typeface="Arial" panose="020B0604020202020204" pitchFamily="34" charset="0"/>
                </a:rPr>
                <a:t>UN Agency</a:t>
              </a:r>
              <a:endParaRPr lang="en-GB" sz="1200" dirty="0">
                <a:effectLst/>
                <a:latin typeface="Times New Roman" panose="02020603050405020304" pitchFamily="18" charset="0"/>
                <a:ea typeface="Times New Roman" panose="02020603050405020304" pitchFamily="18" charset="0"/>
              </a:endParaRPr>
            </a:p>
          </p:txBody>
        </p:sp>
        <p:sp>
          <p:nvSpPr>
            <p:cNvPr id="110" name="Text Box 39"/>
            <p:cNvSpPr txBox="1"/>
            <p:nvPr/>
          </p:nvSpPr>
          <p:spPr>
            <a:xfrm>
              <a:off x="5221578" y="4266997"/>
              <a:ext cx="919207" cy="2209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05000"/>
                </a:lnSpc>
                <a:spcAft>
                  <a:spcPts val="800"/>
                </a:spcAft>
              </a:pPr>
              <a:r>
                <a:rPr lang="en-GB" sz="1200" dirty="0">
                  <a:effectLst/>
                  <a:ea typeface="Arial" panose="020B0604020202020204" pitchFamily="34" charset="0"/>
                </a:rPr>
                <a:t>Local NGOs</a:t>
              </a:r>
              <a:endParaRPr lang="en-GB" sz="1200" dirty="0">
                <a:effectLst/>
                <a:latin typeface="Times New Roman" panose="02020603050405020304" pitchFamily="18" charset="0"/>
                <a:ea typeface="Times New Roman" panose="02020603050405020304" pitchFamily="18" charset="0"/>
              </a:endParaRPr>
            </a:p>
          </p:txBody>
        </p:sp>
        <p:sp>
          <p:nvSpPr>
            <p:cNvPr id="112" name="Text Box 39"/>
            <p:cNvSpPr txBox="1"/>
            <p:nvPr/>
          </p:nvSpPr>
          <p:spPr>
            <a:xfrm>
              <a:off x="1577193" y="3196260"/>
              <a:ext cx="558622" cy="1923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5000"/>
                </a:lnSpc>
                <a:spcAft>
                  <a:spcPts val="800"/>
                </a:spcAft>
              </a:pPr>
              <a:r>
                <a:rPr lang="en-GB" sz="1200" dirty="0">
                  <a:effectLst/>
                  <a:ea typeface="Arial" panose="020B0604020202020204" pitchFamily="34" charset="0"/>
                </a:rPr>
                <a:t>Donors</a:t>
              </a:r>
              <a:endParaRPr lang="en-GB" sz="1200" dirty="0">
                <a:effectLst/>
                <a:latin typeface="Times New Roman" panose="02020603050405020304" pitchFamily="18" charset="0"/>
                <a:ea typeface="Times New Roman" panose="02020603050405020304" pitchFamily="18" charset="0"/>
              </a:endParaRPr>
            </a:p>
          </p:txBody>
        </p:sp>
        <p:sp>
          <p:nvSpPr>
            <p:cNvPr id="113" name="Text Box 39"/>
            <p:cNvSpPr txBox="1"/>
            <p:nvPr/>
          </p:nvSpPr>
          <p:spPr>
            <a:xfrm>
              <a:off x="1915308" y="3782655"/>
              <a:ext cx="596397" cy="3972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1200" i="1" dirty="0">
                  <a:solidFill>
                    <a:srgbClr val="595959"/>
                  </a:solidFill>
                  <a:effectLst/>
                  <a:ea typeface="Arial" panose="020B0604020202020204" pitchFamily="34" charset="0"/>
                </a:rPr>
                <a:t>Un-ear-</a:t>
              </a:r>
              <a:endParaRPr lang="en-GB" sz="1200" dirty="0">
                <a:effectLst/>
                <a:latin typeface="Times New Roman" panose="02020603050405020304" pitchFamily="18" charset="0"/>
                <a:ea typeface="Times New Roman" panose="02020603050405020304" pitchFamily="18" charset="0"/>
              </a:endParaRPr>
            </a:p>
            <a:p>
              <a:pPr>
                <a:lnSpc>
                  <a:spcPct val="90000"/>
                </a:lnSpc>
                <a:spcAft>
                  <a:spcPts val="0"/>
                </a:spcAft>
              </a:pPr>
              <a:r>
                <a:rPr lang="en-GB" sz="1200" i="1" dirty="0">
                  <a:solidFill>
                    <a:srgbClr val="595959"/>
                  </a:solidFill>
                  <a:effectLst/>
                  <a:ea typeface="Arial" panose="020B0604020202020204" pitchFamily="34" charset="0"/>
                </a:rPr>
                <a:t>marked</a:t>
              </a:r>
              <a:endParaRPr lang="en-GB" sz="1200" dirty="0">
                <a:effectLst/>
                <a:latin typeface="Times New Roman" panose="02020603050405020304" pitchFamily="18" charset="0"/>
                <a:ea typeface="Times New Roman" panose="02020603050405020304" pitchFamily="18" charset="0"/>
              </a:endParaRPr>
            </a:p>
          </p:txBody>
        </p:sp>
        <p:grpSp>
          <p:nvGrpSpPr>
            <p:cNvPr id="221" name="Group 220"/>
            <p:cNvGrpSpPr/>
            <p:nvPr/>
          </p:nvGrpSpPr>
          <p:grpSpPr>
            <a:xfrm>
              <a:off x="2729435" y="3904631"/>
              <a:ext cx="228943" cy="643132"/>
              <a:chOff x="2729435" y="3904631"/>
              <a:chExt cx="228943" cy="643132"/>
            </a:xfrm>
          </p:grpSpPr>
          <p:sp>
            <p:nvSpPr>
              <p:cNvPr id="129" name="Oval 128"/>
              <p:cNvSpPr/>
              <p:nvPr/>
            </p:nvSpPr>
            <p:spPr>
              <a:xfrm rot="4500000">
                <a:off x="2728964" y="4318349"/>
                <a:ext cx="229885" cy="228943"/>
              </a:xfrm>
              <a:prstGeom prst="ellipse">
                <a:avLst/>
              </a:prstGeom>
              <a:solidFill>
                <a:schemeClr val="bg1"/>
              </a:solidFill>
              <a:ln w="28575">
                <a:solidFill>
                  <a:srgbClr val="00F2A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30" name="Straight Connector 129"/>
              <p:cNvCxnSpPr/>
              <p:nvPr/>
            </p:nvCxnSpPr>
            <p:spPr>
              <a:xfrm rot="20700000" flipH="1">
                <a:off x="2759235" y="3904631"/>
                <a:ext cx="195" cy="424366"/>
              </a:xfrm>
              <a:prstGeom prst="line">
                <a:avLst/>
              </a:prstGeom>
              <a:ln w="28575">
                <a:solidFill>
                  <a:srgbClr val="00F2A5"/>
                </a:solidFill>
                <a:tailEnd type="triangle"/>
              </a:ln>
            </p:spPr>
            <p:style>
              <a:lnRef idx="1">
                <a:schemeClr val="accent1"/>
              </a:lnRef>
              <a:fillRef idx="0">
                <a:schemeClr val="accent1"/>
              </a:fillRef>
              <a:effectRef idx="0">
                <a:schemeClr val="accent1"/>
              </a:effectRef>
              <a:fontRef idx="minor">
                <a:schemeClr val="tx1"/>
              </a:fontRef>
            </p:style>
          </p:cxnSp>
        </p:grpSp>
        <p:sp>
          <p:nvSpPr>
            <p:cNvPr id="115" name="Text Box 39"/>
            <p:cNvSpPr txBox="1"/>
            <p:nvPr/>
          </p:nvSpPr>
          <p:spPr>
            <a:xfrm>
              <a:off x="1293962" y="4360888"/>
              <a:ext cx="1349248" cy="222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a:lnSpc>
                  <a:spcPct val="90000"/>
                </a:lnSpc>
                <a:spcAft>
                  <a:spcPts val="0"/>
                </a:spcAft>
              </a:pPr>
              <a:r>
                <a:rPr lang="en-GB" sz="1200" i="1" dirty="0">
                  <a:solidFill>
                    <a:srgbClr val="595959"/>
                  </a:solidFill>
                  <a:effectLst/>
                  <a:ea typeface="Arial" panose="020B0604020202020204" pitchFamily="34" charset="0"/>
                </a:rPr>
                <a:t>Management cost</a:t>
              </a:r>
              <a:endParaRPr lang="en-GB" sz="1200" dirty="0">
                <a:effectLst/>
                <a:latin typeface="Times New Roman" panose="02020603050405020304" pitchFamily="18" charset="0"/>
                <a:ea typeface="Times New Roman" panose="02020603050405020304" pitchFamily="18" charset="0"/>
              </a:endParaRPr>
            </a:p>
          </p:txBody>
        </p:sp>
        <p:sp>
          <p:nvSpPr>
            <p:cNvPr id="116" name="Text Box 39"/>
            <p:cNvSpPr txBox="1"/>
            <p:nvPr/>
          </p:nvSpPr>
          <p:spPr>
            <a:xfrm>
              <a:off x="2081620" y="4954972"/>
              <a:ext cx="548319" cy="2369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05000"/>
                </a:lnSpc>
                <a:spcAft>
                  <a:spcPts val="800"/>
                </a:spcAft>
              </a:pPr>
              <a:r>
                <a:rPr lang="en-GB" sz="1200">
                  <a:effectLst/>
                  <a:ea typeface="Arial" panose="020B0604020202020204" pitchFamily="34" charset="0"/>
                </a:rPr>
                <a:t>Donors</a:t>
              </a:r>
              <a:endParaRPr lang="en-GB" sz="1200">
                <a:effectLst/>
                <a:latin typeface="Times New Roman" panose="02020603050405020304" pitchFamily="18" charset="0"/>
                <a:ea typeface="Times New Roman" panose="02020603050405020304" pitchFamily="18" charset="0"/>
              </a:endParaRPr>
            </a:p>
          </p:txBody>
        </p:sp>
        <p:sp>
          <p:nvSpPr>
            <p:cNvPr id="117" name="Text Box 39"/>
            <p:cNvSpPr txBox="1"/>
            <p:nvPr/>
          </p:nvSpPr>
          <p:spPr>
            <a:xfrm>
              <a:off x="2889353" y="3854311"/>
              <a:ext cx="721171" cy="17972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1200" i="1" dirty="0">
                  <a:solidFill>
                    <a:srgbClr val="595959"/>
                  </a:solidFill>
                  <a:effectLst/>
                  <a:ea typeface="Arial" panose="020B0604020202020204" pitchFamily="34" charset="0"/>
                </a:rPr>
                <a:t>Allocation</a:t>
              </a:r>
              <a:endParaRPr lang="en-GB" sz="1200" dirty="0">
                <a:effectLst/>
                <a:latin typeface="Times New Roman" panose="02020603050405020304" pitchFamily="18" charset="0"/>
                <a:ea typeface="Times New Roman" panose="02020603050405020304" pitchFamily="18" charset="0"/>
              </a:endParaRPr>
            </a:p>
          </p:txBody>
        </p:sp>
        <p:grpSp>
          <p:nvGrpSpPr>
            <p:cNvPr id="118" name="Group 117"/>
            <p:cNvGrpSpPr/>
            <p:nvPr/>
          </p:nvGrpSpPr>
          <p:grpSpPr>
            <a:xfrm rot="4500000">
              <a:off x="3721426" y="5826673"/>
              <a:ext cx="850523" cy="228943"/>
              <a:chOff x="292747" y="1"/>
              <a:chExt cx="472292" cy="127858"/>
            </a:xfrm>
          </p:grpSpPr>
          <p:sp>
            <p:nvSpPr>
              <p:cNvPr id="126" name="Oval 125"/>
              <p:cNvSpPr/>
              <p:nvPr/>
            </p:nvSpPr>
            <p:spPr>
              <a:xfrm>
                <a:off x="637174" y="1"/>
                <a:ext cx="127865" cy="127858"/>
              </a:xfrm>
              <a:prstGeom prst="ellipse">
                <a:avLst/>
              </a:prstGeom>
              <a:solidFill>
                <a:schemeClr val="bg1"/>
              </a:solidFill>
              <a:ln w="28575">
                <a:solidFill>
                  <a:srgbClr val="00F2A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Oval 126"/>
              <p:cNvSpPr/>
              <p:nvPr/>
            </p:nvSpPr>
            <p:spPr>
              <a:xfrm>
                <a:off x="292747" y="12"/>
                <a:ext cx="127635" cy="127635"/>
              </a:xfrm>
              <a:prstGeom prst="ellipse">
                <a:avLst/>
              </a:prstGeom>
              <a:solidFill>
                <a:schemeClr val="bg1"/>
              </a:solidFill>
              <a:ln w="28575">
                <a:solidFill>
                  <a:srgbClr val="00F2A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28" name="Straight Connector 127"/>
              <p:cNvCxnSpPr/>
              <p:nvPr/>
            </p:nvCxnSpPr>
            <p:spPr>
              <a:xfrm rot="16200000" flipH="1">
                <a:off x="528728" y="-44517"/>
                <a:ext cx="101" cy="216792"/>
              </a:xfrm>
              <a:prstGeom prst="line">
                <a:avLst/>
              </a:prstGeom>
              <a:ln w="28575">
                <a:solidFill>
                  <a:srgbClr val="00F2A5"/>
                </a:solidFill>
                <a:tailEnd type="triangle"/>
              </a:ln>
            </p:spPr>
            <p:style>
              <a:lnRef idx="1">
                <a:schemeClr val="accent1"/>
              </a:lnRef>
              <a:fillRef idx="0">
                <a:schemeClr val="accent1"/>
              </a:fillRef>
              <a:effectRef idx="0">
                <a:schemeClr val="accent1"/>
              </a:effectRef>
              <a:fontRef idx="minor">
                <a:schemeClr val="tx1"/>
              </a:fontRef>
            </p:style>
          </p:cxnSp>
        </p:grpSp>
        <p:sp>
          <p:nvSpPr>
            <p:cNvPr id="119" name="Text Box 39"/>
            <p:cNvSpPr txBox="1"/>
            <p:nvPr/>
          </p:nvSpPr>
          <p:spPr>
            <a:xfrm>
              <a:off x="2574653" y="6147849"/>
              <a:ext cx="1456419" cy="1910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a:lnSpc>
                  <a:spcPct val="90000"/>
                </a:lnSpc>
                <a:spcAft>
                  <a:spcPts val="0"/>
                </a:spcAft>
              </a:pPr>
              <a:r>
                <a:rPr lang="en-GB" sz="1200" i="1" dirty="0">
                  <a:solidFill>
                    <a:srgbClr val="595959"/>
                  </a:solidFill>
                  <a:effectLst/>
                  <a:ea typeface="Arial" panose="020B0604020202020204" pitchFamily="34" charset="0"/>
                </a:rPr>
                <a:t>Management cost</a:t>
              </a:r>
              <a:endParaRPr lang="en-GB" sz="1200" dirty="0">
                <a:effectLst/>
                <a:latin typeface="Times New Roman" panose="02020603050405020304" pitchFamily="18" charset="0"/>
                <a:ea typeface="Times New Roman" panose="02020603050405020304" pitchFamily="18" charset="0"/>
              </a:endParaRPr>
            </a:p>
          </p:txBody>
        </p:sp>
        <p:sp>
          <p:nvSpPr>
            <p:cNvPr id="120" name="Text Box 39"/>
            <p:cNvSpPr txBox="1"/>
            <p:nvPr/>
          </p:nvSpPr>
          <p:spPr>
            <a:xfrm>
              <a:off x="2925058" y="4967131"/>
              <a:ext cx="973009" cy="17972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1200" i="1" dirty="0">
                  <a:solidFill>
                    <a:srgbClr val="595959"/>
                  </a:solidFill>
                  <a:effectLst/>
                  <a:ea typeface="Arial" panose="020B0604020202020204" pitchFamily="34" charset="0"/>
                </a:rPr>
                <a:t>Contributions</a:t>
              </a:r>
              <a:endParaRPr lang="en-GB" sz="1200" dirty="0">
                <a:effectLst/>
                <a:latin typeface="Times New Roman" panose="02020603050405020304" pitchFamily="18" charset="0"/>
                <a:ea typeface="Times New Roman" panose="02020603050405020304" pitchFamily="18" charset="0"/>
              </a:endParaRPr>
            </a:p>
          </p:txBody>
        </p:sp>
        <p:sp>
          <p:nvSpPr>
            <p:cNvPr id="121" name="Text Box 39"/>
            <p:cNvSpPr txBox="1"/>
            <p:nvPr/>
          </p:nvSpPr>
          <p:spPr>
            <a:xfrm>
              <a:off x="4874728" y="5317847"/>
              <a:ext cx="800157" cy="17972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90000"/>
                </a:lnSpc>
                <a:spcAft>
                  <a:spcPts val="0"/>
                </a:spcAft>
              </a:pPr>
              <a:r>
                <a:rPr lang="en-GB" sz="1200" i="1">
                  <a:solidFill>
                    <a:srgbClr val="595959"/>
                  </a:solidFill>
                  <a:effectLst/>
                  <a:ea typeface="Arial" panose="020B0604020202020204" pitchFamily="34" charset="0"/>
                </a:rPr>
                <a:t>Allocations</a:t>
              </a:r>
              <a:endParaRPr lang="en-GB" sz="1200">
                <a:effectLst/>
                <a:latin typeface="Times New Roman" panose="02020603050405020304" pitchFamily="18" charset="0"/>
                <a:ea typeface="Times New Roman" panose="02020603050405020304" pitchFamily="18" charset="0"/>
              </a:endParaRPr>
            </a:p>
          </p:txBody>
        </p:sp>
        <p:grpSp>
          <p:nvGrpSpPr>
            <p:cNvPr id="122" name="Group 121"/>
            <p:cNvGrpSpPr/>
            <p:nvPr/>
          </p:nvGrpSpPr>
          <p:grpSpPr>
            <a:xfrm>
              <a:off x="1742054" y="2859569"/>
              <a:ext cx="3109246" cy="228943"/>
              <a:chOff x="-879952" y="-1"/>
              <a:chExt cx="1727837" cy="127861"/>
            </a:xfrm>
          </p:grpSpPr>
          <p:sp>
            <p:nvSpPr>
              <p:cNvPr id="123" name="Oval 122"/>
              <p:cNvSpPr/>
              <p:nvPr/>
            </p:nvSpPr>
            <p:spPr>
              <a:xfrm>
                <a:off x="720020" y="2"/>
                <a:ext cx="127865" cy="12785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Oval 123"/>
              <p:cNvSpPr/>
              <p:nvPr/>
            </p:nvSpPr>
            <p:spPr>
              <a:xfrm>
                <a:off x="-879952" y="-1"/>
                <a:ext cx="127635" cy="127635"/>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25" name="Straight Connector 124"/>
              <p:cNvCxnSpPr/>
              <p:nvPr/>
            </p:nvCxnSpPr>
            <p:spPr>
              <a:xfrm>
                <a:off x="-752317" y="63816"/>
                <a:ext cx="1472337" cy="114"/>
              </a:xfrm>
              <a:prstGeom prst="line">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2563546" y="4724884"/>
              <a:ext cx="1612906" cy="230088"/>
              <a:chOff x="2563546" y="4724884"/>
              <a:chExt cx="1612906" cy="230088"/>
            </a:xfrm>
          </p:grpSpPr>
          <p:sp>
            <p:nvSpPr>
              <p:cNvPr id="159" name="Oval 158"/>
              <p:cNvSpPr/>
              <p:nvPr/>
            </p:nvSpPr>
            <p:spPr>
              <a:xfrm>
                <a:off x="3945957" y="4724888"/>
                <a:ext cx="230495" cy="230084"/>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Oval 159"/>
              <p:cNvSpPr/>
              <p:nvPr/>
            </p:nvSpPr>
            <p:spPr>
              <a:xfrm>
                <a:off x="2563546" y="4724884"/>
                <a:ext cx="230081" cy="229683"/>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18" name="Straight Connector 217"/>
              <p:cNvCxnSpPr/>
              <p:nvPr/>
            </p:nvCxnSpPr>
            <p:spPr>
              <a:xfrm>
                <a:off x="2791339" y="4835028"/>
                <a:ext cx="1152330" cy="203"/>
              </a:xfrm>
              <a:prstGeom prst="line">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rot="900000">
              <a:off x="1737060" y="3574443"/>
              <a:ext cx="1065731" cy="230088"/>
              <a:chOff x="114365" y="0"/>
              <a:chExt cx="592125" cy="127860"/>
            </a:xfrm>
          </p:grpSpPr>
          <p:sp>
            <p:nvSpPr>
              <p:cNvPr id="132" name="Oval 131"/>
              <p:cNvSpPr/>
              <p:nvPr/>
            </p:nvSpPr>
            <p:spPr>
              <a:xfrm>
                <a:off x="578625" y="2"/>
                <a:ext cx="127865" cy="12785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Oval 132"/>
              <p:cNvSpPr/>
              <p:nvPr/>
            </p:nvSpPr>
            <p:spPr>
              <a:xfrm>
                <a:off x="114365" y="0"/>
                <a:ext cx="127635" cy="127635"/>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34" name="Straight Connector 133"/>
              <p:cNvCxnSpPr/>
              <p:nvPr/>
            </p:nvCxnSpPr>
            <p:spPr>
              <a:xfrm>
                <a:off x="242000" y="63817"/>
                <a:ext cx="336624" cy="114"/>
              </a:xfrm>
              <a:prstGeom prst="line">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7" name="TextBox 76"/>
          <p:cNvSpPr txBox="1"/>
          <p:nvPr/>
        </p:nvSpPr>
        <p:spPr>
          <a:xfrm>
            <a:off x="417513" y="1585542"/>
            <a:ext cx="8587038" cy="400110"/>
          </a:xfrm>
          <a:prstGeom prst="rect">
            <a:avLst/>
          </a:prstGeom>
          <a:noFill/>
        </p:spPr>
        <p:txBody>
          <a:bodyPr wrap="square" rtlCol="0">
            <a:spAutoFit/>
          </a:bodyPr>
          <a:lstStyle/>
          <a:p>
            <a:r>
              <a:rPr lang="en-GB" sz="2000" b="1" dirty="0">
                <a:solidFill>
                  <a:schemeClr val="accent4"/>
                </a:solidFill>
                <a:latin typeface="Gill Sans MT" panose="020B0502020104020203" pitchFamily="34" charset="0"/>
              </a:rPr>
              <a:t>The database reflects the full complexity of humanitarian funding</a:t>
            </a:r>
          </a:p>
        </p:txBody>
      </p:sp>
    </p:spTree>
    <p:extLst>
      <p:ext uri="{BB962C8B-B14F-4D97-AF65-F5344CB8AC3E}">
        <p14:creationId xmlns:p14="http://schemas.microsoft.com/office/powerpoint/2010/main" val="626966217"/>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49" y="1182566"/>
            <a:ext cx="5392889" cy="597877"/>
          </a:xfrm>
        </p:spPr>
        <p:txBody>
          <a:bodyPr>
            <a:normAutofit fontScale="90000"/>
          </a:bodyPr>
          <a:lstStyle/>
          <a:p>
            <a:r>
              <a:rPr lang="en-US" sz="2700" dirty="0"/>
              <a:t>What does FTS allow you to do?</a:t>
            </a:r>
            <a:endParaRPr lang="en-GB" sz="2700" dirty="0"/>
          </a:p>
        </p:txBody>
      </p:sp>
      <p:sp>
        <p:nvSpPr>
          <p:cNvPr id="4" name="Text Placeholder 3"/>
          <p:cNvSpPr>
            <a:spLocks noGrp="1"/>
          </p:cNvSpPr>
          <p:nvPr>
            <p:ph type="body" sz="half" idx="2"/>
          </p:nvPr>
        </p:nvSpPr>
        <p:spPr>
          <a:xfrm>
            <a:off x="629842" y="2053003"/>
            <a:ext cx="3397035" cy="3205988"/>
          </a:xfrm>
        </p:spPr>
        <p:txBody>
          <a:bodyPr>
            <a:noAutofit/>
          </a:bodyPr>
          <a:lstStyle/>
          <a:p>
            <a:pPr marL="214313" indent="-214313">
              <a:buSzPct val="100000"/>
              <a:buFont typeface="Arial" panose="020B0604020202020204" pitchFamily="34" charset="0"/>
              <a:buChar char="•"/>
            </a:pPr>
            <a:r>
              <a:rPr lang="en-US" altLang="en-US" sz="1500" dirty="0">
                <a:sym typeface="Arial" charset="0"/>
              </a:rPr>
              <a:t>Get a snapshot in time of the latest figures on international humanitarian funding.</a:t>
            </a:r>
          </a:p>
          <a:p>
            <a:pPr marL="214313" indent="-214313">
              <a:buSzPct val="100000"/>
              <a:buFont typeface="Arial" panose="020B0604020202020204" pitchFamily="34" charset="0"/>
              <a:buChar char="•"/>
            </a:pPr>
            <a:r>
              <a:rPr lang="en-US" altLang="en-US" sz="1500" dirty="0">
                <a:sym typeface="Arial" charset="0"/>
              </a:rPr>
              <a:t>Assist with advocacy and resource mobilization efforts </a:t>
            </a:r>
          </a:p>
          <a:p>
            <a:pPr marL="214313" indent="-214313">
              <a:buSzPct val="100000"/>
              <a:buFont typeface="Arial" panose="020B0604020202020204" pitchFamily="34" charset="0"/>
              <a:buChar char="•"/>
            </a:pPr>
            <a:r>
              <a:rPr lang="en-US" altLang="en-US" sz="1500" dirty="0">
                <a:sym typeface="Arial" charset="0"/>
              </a:rPr>
              <a:t>Facilitate resource allocations decision</a:t>
            </a:r>
          </a:p>
          <a:p>
            <a:pPr marL="214313" indent="-214313">
              <a:buSzPct val="100000"/>
              <a:buFont typeface="Arial" panose="020B0604020202020204" pitchFamily="34" charset="0"/>
              <a:buChar char="•"/>
            </a:pPr>
            <a:r>
              <a:rPr lang="en-US" altLang="en-US" sz="1500" dirty="0">
                <a:sym typeface="Arial" charset="0"/>
              </a:rPr>
              <a:t>Analyze funding trends </a:t>
            </a:r>
          </a:p>
          <a:p>
            <a:pPr marL="214313" indent="-214313">
              <a:buSzPct val="100000"/>
              <a:buFont typeface="Arial" panose="020B0604020202020204" pitchFamily="34" charset="0"/>
              <a:buChar char="•"/>
            </a:pPr>
            <a:r>
              <a:rPr lang="en-US" altLang="en-US" sz="1500" dirty="0">
                <a:sym typeface="Arial" charset="0"/>
              </a:rPr>
              <a:t>Provide open data and downloads.</a:t>
            </a:r>
          </a:p>
          <a:p>
            <a:endParaRPr lang="en-GB" sz="1050" dirty="0"/>
          </a:p>
        </p:txBody>
      </p:sp>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01"/>
          <a:stretch/>
        </p:blipFill>
        <p:spPr bwMode="auto">
          <a:xfrm>
            <a:off x="3898158" y="1861838"/>
            <a:ext cx="2443318" cy="114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6612" y="2806586"/>
            <a:ext cx="3762867" cy="158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2725" y="4604990"/>
            <a:ext cx="4673062" cy="130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85714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436528" y="912126"/>
            <a:ext cx="8231187" cy="55399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GB" sz="3000" kern="0" dirty="0">
                <a:latin typeface="Gill Sans MT" panose="020B0502020104020203" pitchFamily="34" charset="0"/>
              </a:rPr>
              <a:t> </a:t>
            </a:r>
            <a:r>
              <a:rPr lang="en-GB" sz="2800" dirty="0"/>
              <a:t>Who uses FTS data</a:t>
            </a:r>
            <a:endParaRPr lang="en-US" sz="2800" dirty="0"/>
          </a:p>
        </p:txBody>
      </p:sp>
      <p:sp>
        <p:nvSpPr>
          <p:cNvPr id="6" name="Rectangle 5"/>
          <p:cNvSpPr/>
          <p:nvPr/>
        </p:nvSpPr>
        <p:spPr>
          <a:xfrm>
            <a:off x="4552122" y="1677146"/>
            <a:ext cx="4096158" cy="1862048"/>
          </a:xfrm>
          <a:prstGeom prst="rect">
            <a:avLst/>
          </a:prstGeom>
        </p:spPr>
        <p:txBody>
          <a:bodyPr wrap="square">
            <a:spAutoFit/>
          </a:bodyPr>
          <a:lstStyle/>
          <a:p>
            <a:endParaRPr lang="en-GB" sz="2000" dirty="0">
              <a:latin typeface="Gill Sans MT" panose="020B0502020104020203" pitchFamily="34" charset="0"/>
              <a:cs typeface="Arial" pitchFamily="34" charset="0"/>
            </a:endParaRPr>
          </a:p>
          <a:p>
            <a:pPr>
              <a:spcAft>
                <a:spcPts val="600"/>
              </a:spcAft>
            </a:pPr>
            <a:endParaRPr lang="en-US" sz="2000" dirty="0">
              <a:latin typeface="Gill Sans MT" panose="020B0502020104020203" pitchFamily="34" charset="0"/>
            </a:endParaRPr>
          </a:p>
          <a:p>
            <a:pPr>
              <a:spcAft>
                <a:spcPts val="600"/>
              </a:spcAft>
            </a:pPr>
            <a:endParaRPr lang="en-US" sz="2000" dirty="0"/>
          </a:p>
          <a:p>
            <a:pPr marL="214313" indent="-214313">
              <a:spcAft>
                <a:spcPts val="600"/>
              </a:spcAft>
              <a:buClr>
                <a:schemeClr val="accent1"/>
              </a:buClr>
              <a:buSzPct val="100000"/>
              <a:buFont typeface="Arial" panose="020B0604020202020204" pitchFamily="34" charset="0"/>
              <a:buChar char="•"/>
            </a:pPr>
            <a:endParaRPr lang="en-US" sz="2000" dirty="0"/>
          </a:p>
          <a:p>
            <a:pPr>
              <a:spcAft>
                <a:spcPts val="600"/>
              </a:spcAft>
              <a:buClr>
                <a:schemeClr val="accent1"/>
              </a:buClr>
              <a:buSzPct val="100000"/>
            </a:pPr>
            <a:endParaRPr lang="en-US" sz="2000" dirty="0"/>
          </a:p>
        </p:txBody>
      </p:sp>
      <p:pic>
        <p:nvPicPr>
          <p:cNvPr id="2" name="Picture 1"/>
          <p:cNvPicPr>
            <a:picLocks noChangeAspect="1"/>
          </p:cNvPicPr>
          <p:nvPr/>
        </p:nvPicPr>
        <p:blipFill>
          <a:blip r:embed="rId3"/>
          <a:stretch>
            <a:fillRect/>
          </a:stretch>
        </p:blipFill>
        <p:spPr>
          <a:xfrm>
            <a:off x="675579" y="1677146"/>
            <a:ext cx="2419997" cy="3399350"/>
          </a:xfrm>
          <a:prstGeom prst="rect">
            <a:avLst/>
          </a:prstGeom>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698" y="1517611"/>
            <a:ext cx="3294501" cy="240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magine 6" descr="BBC.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9698" y="3924802"/>
            <a:ext cx="3294501" cy="203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6518321" y="1722675"/>
            <a:ext cx="2454229" cy="3308291"/>
          </a:xfrm>
          <a:prstGeom prst="rect">
            <a:avLst/>
          </a:prstGeom>
        </p:spPr>
      </p:pic>
    </p:spTree>
    <p:extLst>
      <p:ext uri="{BB962C8B-B14F-4D97-AF65-F5344CB8AC3E}">
        <p14:creationId xmlns:p14="http://schemas.microsoft.com/office/powerpoint/2010/main" val="100199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2" y="963613"/>
            <a:ext cx="8492571" cy="830997"/>
          </a:xfrm>
        </p:spPr>
        <p:txBody>
          <a:bodyPr/>
          <a:lstStyle/>
          <a:p>
            <a:r>
              <a:rPr lang="en-GB" sz="2400" dirty="0"/>
              <a:t>Where to find out more, and to report your contributions</a:t>
            </a:r>
            <a:endParaRPr lang="en-US" sz="2400" dirty="0"/>
          </a:p>
        </p:txBody>
      </p:sp>
      <p:sp>
        <p:nvSpPr>
          <p:cNvPr id="12" name="Date Placeholder 3"/>
          <p:cNvSpPr>
            <a:spLocks noGrp="1"/>
          </p:cNvSpPr>
          <p:nvPr>
            <p:ph type="dt" sz="half" idx="14"/>
          </p:nvPr>
        </p:nvSpPr>
        <p:spPr>
          <a:prstGeom prst="rect">
            <a:avLst/>
          </a:prstGeom>
        </p:spPr>
        <p:txBody>
          <a:bodyPr/>
          <a:lstStyle/>
          <a:p>
            <a:endParaRPr lang="en-GB" sz="1100" dirty="0"/>
          </a:p>
        </p:txBody>
      </p:sp>
      <p:pic>
        <p:nvPicPr>
          <p:cNvPr id="11" name="Picture 2" descr="Financial Tracking Service "/>
          <p:cNvPicPr>
            <a:picLocks noChangeAspect="1" noChangeArrowheads="1"/>
          </p:cNvPicPr>
          <p:nvPr/>
        </p:nvPicPr>
        <p:blipFill rotWithShape="1">
          <a:blip r:embed="rId3">
            <a:extLst>
              <a:ext uri="{28A0092B-C50C-407E-A947-70E740481C1C}">
                <a14:useLocalDpi xmlns:a14="http://schemas.microsoft.com/office/drawing/2010/main" val="0"/>
              </a:ext>
            </a:extLst>
          </a:blip>
          <a:srcRect r="69653"/>
          <a:stretch/>
        </p:blipFill>
        <p:spPr bwMode="auto">
          <a:xfrm>
            <a:off x="3735121" y="5167813"/>
            <a:ext cx="1857352" cy="11209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7512" y="1794610"/>
            <a:ext cx="8177479" cy="2271391"/>
          </a:xfrm>
          <a:prstGeom prst="rect">
            <a:avLst/>
          </a:prstGeom>
          <a:noFill/>
        </p:spPr>
        <p:txBody>
          <a:bodyPr wrap="square" rtlCol="0">
            <a:spAutoFit/>
          </a:bodyPr>
          <a:lstStyle/>
          <a:p>
            <a:r>
              <a:rPr lang="en-GB" sz="2400" dirty="0">
                <a:solidFill>
                  <a:schemeClr val="tx1">
                    <a:lumMod val="75000"/>
                    <a:lumOff val="25000"/>
                  </a:schemeClr>
                </a:solidFill>
                <a:sym typeface="Wingdings" panose="05000000000000000000" pitchFamily="2" charset="2"/>
              </a:rPr>
              <a:t> </a:t>
            </a:r>
            <a:r>
              <a:rPr lang="en-GB" sz="2400" dirty="0">
                <a:solidFill>
                  <a:schemeClr val="tx1">
                    <a:lumMod val="75000"/>
                    <a:lumOff val="25000"/>
                  </a:schemeClr>
                </a:solidFill>
              </a:rPr>
              <a:t>Visit  </a:t>
            </a:r>
            <a:r>
              <a:rPr lang="en-GB" sz="2400" u="sng" dirty="0">
                <a:solidFill>
                  <a:schemeClr val="accent2">
                    <a:lumMod val="50000"/>
                  </a:schemeClr>
                </a:solidFill>
              </a:rPr>
              <a:t>fts.unocha.org</a:t>
            </a:r>
          </a:p>
          <a:p>
            <a:endParaRPr lang="en-GB" sz="2400" u="sng" dirty="0">
              <a:solidFill>
                <a:schemeClr val="accent2">
                  <a:lumMod val="50000"/>
                </a:schemeClr>
              </a:solidFill>
            </a:endParaRPr>
          </a:p>
          <a:p>
            <a:r>
              <a:rPr lang="en-GB" sz="2400" dirty="0">
                <a:solidFill>
                  <a:schemeClr val="tx1">
                    <a:lumMod val="75000"/>
                    <a:lumOff val="25000"/>
                  </a:schemeClr>
                </a:solidFill>
                <a:sym typeface="Wingdings" panose="05000000000000000000" pitchFamily="2" charset="2"/>
              </a:rPr>
              <a:t> </a:t>
            </a:r>
            <a:r>
              <a:rPr lang="en-GB" sz="2400" dirty="0">
                <a:solidFill>
                  <a:schemeClr val="tx1">
                    <a:lumMod val="75000"/>
                    <a:lumOff val="25000"/>
                  </a:schemeClr>
                </a:solidFill>
              </a:rPr>
              <a:t>Email </a:t>
            </a:r>
            <a:r>
              <a:rPr lang="en-GB" sz="2400" u="sng" dirty="0">
                <a:solidFill>
                  <a:schemeClr val="accent2">
                    <a:lumMod val="50000"/>
                  </a:schemeClr>
                </a:solidFill>
              </a:rPr>
              <a:t>fts@un.org</a:t>
            </a:r>
          </a:p>
          <a:p>
            <a:endParaRPr lang="en-GB" sz="2400" u="sng" dirty="0">
              <a:solidFill>
                <a:schemeClr val="accent2">
                  <a:lumMod val="50000"/>
                </a:schemeClr>
              </a:solidFill>
            </a:endParaRPr>
          </a:p>
          <a:p>
            <a:pPr>
              <a:lnSpc>
                <a:spcPct val="120000"/>
              </a:lnSpc>
            </a:pPr>
            <a:endParaRPr lang="en-GB" dirty="0">
              <a:solidFill>
                <a:schemeClr val="tx2"/>
              </a:solidFill>
            </a:endParaRPr>
          </a:p>
          <a:p>
            <a:endParaRPr lang="en-GB" sz="2400" u="sng" dirty="0">
              <a:solidFill>
                <a:schemeClr val="accent2">
                  <a:lumMod val="50000"/>
                </a:schemeClr>
              </a:solidFill>
            </a:endParaRPr>
          </a:p>
        </p:txBody>
      </p:sp>
    </p:spTree>
    <p:extLst>
      <p:ext uri="{BB962C8B-B14F-4D97-AF65-F5344CB8AC3E}">
        <p14:creationId xmlns:p14="http://schemas.microsoft.com/office/powerpoint/2010/main" val="588219613"/>
      </p:ext>
    </p:extLst>
  </p:cSld>
  <p:clrMapOvr>
    <a:masterClrMapping/>
  </p:clrMapOvr>
  <p:transition>
    <p:randomBar/>
  </p:transition>
</p:sld>
</file>

<file path=ppt/theme/theme1.xml><?xml version="1.0" encoding="utf-8"?>
<a:theme xmlns:a="http://schemas.openxmlformats.org/drawingml/2006/main" name="ocha_1">
  <a:themeElements>
    <a:clrScheme name="FTS">
      <a:dk1>
        <a:sysClr val="windowText" lastClr="000000"/>
      </a:dk1>
      <a:lt1>
        <a:sysClr val="window" lastClr="FFFFFF"/>
      </a:lt1>
      <a:dk2>
        <a:srgbClr val="002856"/>
      </a:dk2>
      <a:lt2>
        <a:srgbClr val="E7E6E6"/>
      </a:lt2>
      <a:accent1>
        <a:srgbClr val="00F2A5"/>
      </a:accent1>
      <a:accent2>
        <a:srgbClr val="21E2F5"/>
      </a:accent2>
      <a:accent3>
        <a:srgbClr val="FFED1A"/>
      </a:accent3>
      <a:accent4>
        <a:srgbClr val="3D5D77"/>
      </a:accent4>
      <a:accent5>
        <a:srgbClr val="FF7A00"/>
      </a:accent5>
      <a:accent6>
        <a:srgbClr val="EDEDEE"/>
      </a:accent6>
      <a:hlink>
        <a:srgbClr val="708EAC"/>
      </a:hlink>
      <a:folHlink>
        <a:srgbClr val="708EAC"/>
      </a:folHlink>
    </a:clrScheme>
    <a:fontScheme name="2_OCHAC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2_OCHACAR 1">
        <a:dk1>
          <a:srgbClr val="000000"/>
        </a:dk1>
        <a:lt1>
          <a:srgbClr val="FFFFFF"/>
        </a:lt1>
        <a:dk2>
          <a:srgbClr val="000000"/>
        </a:dk2>
        <a:lt2>
          <a:srgbClr val="DDC189"/>
        </a:lt2>
        <a:accent1>
          <a:srgbClr val="ECDEC2"/>
        </a:accent1>
        <a:accent2>
          <a:srgbClr val="A68448"/>
        </a:accent2>
        <a:accent3>
          <a:srgbClr val="FFFFFF"/>
        </a:accent3>
        <a:accent4>
          <a:srgbClr val="000000"/>
        </a:accent4>
        <a:accent5>
          <a:srgbClr val="F4ECDD"/>
        </a:accent5>
        <a:accent6>
          <a:srgbClr val="967740"/>
        </a:accent6>
        <a:hlink>
          <a:srgbClr val="755F33"/>
        </a:hlink>
        <a:folHlink>
          <a:srgbClr val="393223"/>
        </a:folHlink>
      </a:clrScheme>
      <a:clrMap bg1="lt1" tx1="dk1" bg2="lt2" tx2="dk2" accent1="accent1" accent2="accent2" accent3="accent3" accent4="accent4" accent5="accent5" accent6="accent6" hlink="hlink" folHlink="folHlink"/>
    </a:extraClrScheme>
    <a:extraClrScheme>
      <a:clrScheme name="2_OCHACAR 2">
        <a:dk1>
          <a:srgbClr val="000000"/>
        </a:dk1>
        <a:lt1>
          <a:srgbClr val="FFFFFF"/>
        </a:lt1>
        <a:dk2>
          <a:srgbClr val="000000"/>
        </a:dk2>
        <a:lt2>
          <a:srgbClr val="A4C1E0"/>
        </a:lt2>
        <a:accent1>
          <a:srgbClr val="CEDDEE"/>
        </a:accent1>
        <a:accent2>
          <a:srgbClr val="6798CC"/>
        </a:accent2>
        <a:accent3>
          <a:srgbClr val="FFFFFF"/>
        </a:accent3>
        <a:accent4>
          <a:srgbClr val="000000"/>
        </a:accent4>
        <a:accent5>
          <a:srgbClr val="E3EBF5"/>
        </a:accent5>
        <a:accent6>
          <a:srgbClr val="5D89B9"/>
        </a:accent6>
        <a:hlink>
          <a:srgbClr val="3668A0"/>
        </a:hlink>
        <a:folHlink>
          <a:srgbClr val="203E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A59D0E98334042B29D620C87E59911" ma:contentTypeVersion="11" ma:contentTypeDescription="Create a new document." ma:contentTypeScope="" ma:versionID="b5d19cb9a224f92056234a87adcab2d7">
  <xsd:schema xmlns:xsd="http://www.w3.org/2001/XMLSchema" xmlns:xs="http://www.w3.org/2001/XMLSchema" xmlns:p="http://schemas.microsoft.com/office/2006/metadata/properties" xmlns:ns2="968a2caf-c465-4522-8e6d-ab5e7cc06e67" xmlns:ns3="8687d7a2-52f3-4734-bf71-7070c2f04360" targetNamespace="http://schemas.microsoft.com/office/2006/metadata/properties" ma:root="true" ma:fieldsID="f710c32b4328b78cdc08895eb564b9b4" ns2:_="" ns3:_="">
    <xsd:import namespace="968a2caf-c465-4522-8e6d-ab5e7cc06e67"/>
    <xsd:import namespace="8687d7a2-52f3-4734-bf71-7070c2f043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a2caf-c465-4522-8e6d-ab5e7cc06e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7d7a2-52f3-4734-bf71-7070c2f0436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5AEB6B-7A34-4939-AECA-519E7A399BD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ADCCA20-DB98-4945-977C-64124CB48115}">
  <ds:schemaRefs>
    <ds:schemaRef ds:uri="http://schemas.microsoft.com/sharepoint/v3/contenttype/forms"/>
  </ds:schemaRefs>
</ds:datastoreItem>
</file>

<file path=customXml/itemProps3.xml><?xml version="1.0" encoding="utf-8"?>
<ds:datastoreItem xmlns:ds="http://schemas.openxmlformats.org/officeDocument/2006/customXml" ds:itemID="{0A98A4F9-01CB-48BB-8A98-251970C3F3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8a2caf-c465-4522-8e6d-ab5e7cc06e67"/>
    <ds:schemaRef ds:uri="8687d7a2-52f3-4734-bf71-7070c2f04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1438</Words>
  <Application>Microsoft Office PowerPoint</Application>
  <PresentationFormat>On-screen Show (4:3)</PresentationFormat>
  <Paragraphs>123</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Avenir LT 55 Roman</vt:lpstr>
      <vt:lpstr>Arial</vt:lpstr>
      <vt:lpstr>Calibri</vt:lpstr>
      <vt:lpstr>Gill Sans MT</vt:lpstr>
      <vt:lpstr>Times New Roman</vt:lpstr>
      <vt:lpstr>Verdana</vt:lpstr>
      <vt:lpstr>ocha_1</vt:lpstr>
      <vt:lpstr>The Financial Tracking Service</vt:lpstr>
      <vt:lpstr>Why we need FTS</vt:lpstr>
      <vt:lpstr>Who reports to FTS?</vt:lpstr>
      <vt:lpstr>The FTS Flow Model</vt:lpstr>
      <vt:lpstr>What does FTS allow you to do?</vt:lpstr>
      <vt:lpstr>PowerPoint Presentation</vt:lpstr>
      <vt:lpstr>Where to find out more, and to report your contributions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Planning Module Pilot</dc:title>
  <dc:creator/>
  <cp:lastModifiedBy/>
  <cp:revision>65</cp:revision>
  <dcterms:created xsi:type="dcterms:W3CDTF">2011-09-19T10:20:34Z</dcterms:created>
  <dcterms:modified xsi:type="dcterms:W3CDTF">2021-01-21T16:50:46Z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0x010100ACA59D0E98334042B29D620C87E59911</vt:lpwstr>
  </property>
</Properties>
</file>