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A6A6A6"/>
    <a:srgbClr val="106CB5"/>
    <a:srgbClr val="F7924C"/>
    <a:srgbClr val="F7F7F7"/>
    <a:srgbClr val="F2F2F2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4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ustomXml" Target="../customXml/item2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9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0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8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98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6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0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15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8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4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71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2B8D-17E3-413E-A5C1-B247A8CA84BB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9511-4D4C-484C-983E-BC5C46009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0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949498" y="1020976"/>
            <a:ext cx="626334" cy="1051809"/>
            <a:chOff x="5187205" y="1131707"/>
            <a:chExt cx="1928232" cy="3238101"/>
          </a:xfrm>
        </p:grpSpPr>
        <p:sp>
          <p:nvSpPr>
            <p:cNvPr id="5" name="Rectangle 4"/>
            <p:cNvSpPr/>
            <p:nvPr/>
          </p:nvSpPr>
          <p:spPr>
            <a:xfrm>
              <a:off x="5196373" y="1840148"/>
              <a:ext cx="559837" cy="541183"/>
            </a:xfrm>
            <a:prstGeom prst="rect">
              <a:avLst/>
            </a:prstGeom>
            <a:solidFill>
              <a:srgbClr val="F7924C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96372" y="2497389"/>
              <a:ext cx="559837" cy="541183"/>
            </a:xfrm>
            <a:prstGeom prst="rect">
              <a:avLst/>
            </a:prstGeom>
            <a:solidFill>
              <a:srgbClr val="FCC89F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196372" y="1144421"/>
              <a:ext cx="559837" cy="541183"/>
            </a:xfrm>
            <a:prstGeom prst="rect">
              <a:avLst/>
            </a:prstGeom>
            <a:solidFill>
              <a:srgbClr val="F77932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849477" y="1840148"/>
              <a:ext cx="559837" cy="541183"/>
            </a:xfrm>
            <a:prstGeom prst="rect">
              <a:avLst/>
            </a:prstGeom>
            <a:solidFill>
              <a:srgbClr val="679AD2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38768" y="3822477"/>
              <a:ext cx="559837" cy="541183"/>
            </a:xfrm>
            <a:prstGeom prst="rect">
              <a:avLst/>
            </a:prstGeom>
            <a:solidFill>
              <a:srgbClr val="F4F4F4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49477" y="3158408"/>
              <a:ext cx="559837" cy="541183"/>
            </a:xfrm>
            <a:prstGeom prst="rect">
              <a:avLst/>
            </a:prstGeom>
            <a:solidFill>
              <a:srgbClr val="D1D9EE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49476" y="1144421"/>
              <a:ext cx="559837" cy="541183"/>
            </a:xfrm>
            <a:prstGeom prst="rect">
              <a:avLst/>
            </a:prstGeom>
            <a:solidFill>
              <a:srgbClr val="106CB5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53113" y="2483449"/>
              <a:ext cx="559837" cy="541183"/>
            </a:xfrm>
            <a:prstGeom prst="rect">
              <a:avLst/>
            </a:prstGeom>
            <a:solidFill>
              <a:srgbClr val="95B6DF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51964" y="1827434"/>
              <a:ext cx="559837" cy="54118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41255" y="3809763"/>
              <a:ext cx="559837" cy="5411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51964" y="3145694"/>
              <a:ext cx="559837" cy="54118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51963" y="1131707"/>
              <a:ext cx="559837" cy="5411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55600" y="2470735"/>
              <a:ext cx="559837" cy="541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87205" y="3193116"/>
              <a:ext cx="559837" cy="541183"/>
            </a:xfrm>
            <a:prstGeom prst="rect">
              <a:avLst/>
            </a:prstGeom>
            <a:solidFill>
              <a:srgbClr val="FCC89F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87205" y="3828625"/>
              <a:ext cx="559837" cy="541183"/>
            </a:xfrm>
            <a:prstGeom prst="rect">
              <a:avLst/>
            </a:prstGeom>
            <a:solidFill>
              <a:srgbClr val="FCC89F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8" name="Pentagon 47"/>
          <p:cNvSpPr/>
          <p:nvPr/>
        </p:nvSpPr>
        <p:spPr>
          <a:xfrm rot="5400000">
            <a:off x="-882071" y="2566085"/>
            <a:ext cx="496545" cy="389355"/>
          </a:xfrm>
          <a:prstGeom prst="homePlat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BE" sz="1200" dirty="0" smtClean="0"/>
              <a:t>PCR</a:t>
            </a:r>
            <a:endParaRPr lang="en-GB" sz="1200" dirty="0"/>
          </a:p>
        </p:txBody>
      </p:sp>
      <p:sp>
        <p:nvSpPr>
          <p:cNvPr id="51" name="Pentagon 50"/>
          <p:cNvSpPr/>
          <p:nvPr/>
        </p:nvSpPr>
        <p:spPr>
          <a:xfrm rot="5400000">
            <a:off x="-882071" y="3067340"/>
            <a:ext cx="496545" cy="389355"/>
          </a:xfrm>
          <a:prstGeom prst="homePlat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BE" sz="1200" dirty="0" smtClean="0"/>
              <a:t>EPR</a:t>
            </a:r>
            <a:endParaRPr lang="en-GB" sz="1200" dirty="0"/>
          </a:p>
        </p:txBody>
      </p:sp>
      <p:sp>
        <p:nvSpPr>
          <p:cNvPr id="55" name="Pentagon 54"/>
          <p:cNvSpPr/>
          <p:nvPr/>
        </p:nvSpPr>
        <p:spPr>
          <a:xfrm rot="5400000">
            <a:off x="-895204" y="3596335"/>
            <a:ext cx="496545" cy="389355"/>
          </a:xfrm>
          <a:prstGeom prst="homePlat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BE" sz="1200" dirty="0" smtClean="0"/>
              <a:t>PI</a:t>
            </a:r>
            <a:endParaRPr lang="en-GB" sz="1200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186255" y="1118531"/>
            <a:ext cx="4088472" cy="276999"/>
            <a:chOff x="351652" y="5825940"/>
            <a:chExt cx="4088472" cy="276999"/>
          </a:xfrm>
        </p:grpSpPr>
        <p:sp>
          <p:nvSpPr>
            <p:cNvPr id="86" name="Pentagon 85"/>
            <p:cNvSpPr/>
            <p:nvPr/>
          </p:nvSpPr>
          <p:spPr>
            <a:xfrm rot="10800000" flipH="1" flipV="1">
              <a:off x="351652" y="5880408"/>
              <a:ext cx="268413" cy="168063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97901" y="5825940"/>
              <a:ext cx="11907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200" dirty="0" err="1" smtClean="0">
                  <a:solidFill>
                    <a:schemeClr val="bg1">
                      <a:lumMod val="65000"/>
                    </a:schemeClr>
                  </a:solidFill>
                </a:rPr>
                <a:t>Process</a:t>
              </a:r>
              <a:r>
                <a:rPr lang="fr-BE" sz="1200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fr-BE" sz="1200" dirty="0" err="1" smtClean="0">
                  <a:solidFill>
                    <a:schemeClr val="bg1">
                      <a:lumMod val="65000"/>
                    </a:schemeClr>
                  </a:solidFill>
                </a:rPr>
                <a:t>initiator</a:t>
              </a:r>
              <a:endParaRPr lang="en-GB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743332" y="5860965"/>
              <a:ext cx="214081" cy="206948"/>
            </a:xfrm>
            <a:prstGeom prst="rect">
              <a:avLst/>
            </a:prstGeom>
            <a:solidFill>
              <a:srgbClr val="F7924C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02761" y="5825940"/>
              <a:ext cx="6735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200" dirty="0" smtClean="0">
                  <a:solidFill>
                    <a:schemeClr val="bg1">
                      <a:lumMod val="65000"/>
                    </a:schemeClr>
                  </a:solidFill>
                </a:rPr>
                <a:t>GIS unit</a:t>
              </a:r>
              <a:endParaRPr lang="en-GB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732210" y="5825940"/>
              <a:ext cx="7545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200" dirty="0" smtClean="0">
                  <a:solidFill>
                    <a:schemeClr val="bg1">
                      <a:lumMod val="65000"/>
                    </a:schemeClr>
                  </a:solidFill>
                </a:rPr>
                <a:t>Web unit</a:t>
              </a:r>
              <a:endParaRPr lang="en-GB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683250" y="5825940"/>
              <a:ext cx="7568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200" dirty="0" smtClean="0">
                  <a:solidFill>
                    <a:schemeClr val="bg1">
                      <a:lumMod val="65000"/>
                    </a:schemeClr>
                  </a:solidFill>
                </a:rPr>
                <a:t>Data unit</a:t>
              </a:r>
              <a:endParaRPr lang="en-GB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64846" y="5860965"/>
              <a:ext cx="214081" cy="206948"/>
            </a:xfrm>
            <a:prstGeom prst="rect">
              <a:avLst/>
            </a:prstGeom>
            <a:solidFill>
              <a:srgbClr val="5B9BD5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521437" y="5860965"/>
              <a:ext cx="214081" cy="206948"/>
            </a:xfrm>
            <a:prstGeom prst="rect">
              <a:avLst/>
            </a:prstGeom>
            <a:solidFill>
              <a:srgbClr val="A6A6A6"/>
            </a:solidFill>
            <a:ln>
              <a:solidFill>
                <a:srgbClr val="F4F4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10174888" y="425331"/>
            <a:ext cx="1807200" cy="3133245"/>
          </a:xfrm>
          <a:prstGeom prst="rect">
            <a:avLst/>
          </a:prstGeom>
          <a:solidFill>
            <a:srgbClr val="F7F7F7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" name="Rectangle 23"/>
          <p:cNvSpPr/>
          <p:nvPr/>
        </p:nvSpPr>
        <p:spPr>
          <a:xfrm>
            <a:off x="10360229" y="1296141"/>
            <a:ext cx="1436518" cy="612000"/>
          </a:xfrm>
          <a:prstGeom prst="rect">
            <a:avLst/>
          </a:prstGeom>
          <a:solidFill>
            <a:srgbClr val="F7924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Geo</a:t>
            </a:r>
            <a:r>
              <a:rPr lang="fr-BE" sz="1200" dirty="0" smtClean="0"/>
              <a:t> </a:t>
            </a:r>
            <a:r>
              <a:rPr lang="fr-BE" sz="1200" dirty="0" err="1" smtClean="0"/>
              <a:t>Database</a:t>
            </a:r>
            <a:endParaRPr lang="en-GB" sz="1200" dirty="0"/>
          </a:p>
        </p:txBody>
      </p:sp>
      <p:sp>
        <p:nvSpPr>
          <p:cNvPr id="28" name="Rectangle 27"/>
          <p:cNvSpPr/>
          <p:nvPr/>
        </p:nvSpPr>
        <p:spPr>
          <a:xfrm>
            <a:off x="10360229" y="2086473"/>
            <a:ext cx="1436518" cy="612000"/>
          </a:xfrm>
          <a:prstGeom prst="rect">
            <a:avLst/>
          </a:prstGeom>
          <a:solidFill>
            <a:srgbClr val="F7924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ROWCA Reference </a:t>
            </a:r>
            <a:r>
              <a:rPr lang="fr-BE" sz="1200" dirty="0" err="1" smtClean="0"/>
              <a:t>Maps</a:t>
            </a:r>
            <a:endParaRPr lang="en-GB" sz="1200" dirty="0"/>
          </a:p>
        </p:txBody>
      </p:sp>
      <p:sp>
        <p:nvSpPr>
          <p:cNvPr id="31" name="Rectangle 30"/>
          <p:cNvSpPr/>
          <p:nvPr/>
        </p:nvSpPr>
        <p:spPr>
          <a:xfrm>
            <a:off x="10360229" y="2876805"/>
            <a:ext cx="1436518" cy="612000"/>
          </a:xfrm>
          <a:prstGeom prst="rect">
            <a:avLst/>
          </a:prstGeom>
          <a:solidFill>
            <a:srgbClr val="F7924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ROWCA Atlas</a:t>
            </a:r>
            <a:endParaRPr lang="en-GB" sz="1200" dirty="0"/>
          </a:p>
        </p:txBody>
      </p:sp>
      <p:sp>
        <p:nvSpPr>
          <p:cNvPr id="38" name="Rectangle 37"/>
          <p:cNvSpPr/>
          <p:nvPr/>
        </p:nvSpPr>
        <p:spPr>
          <a:xfrm>
            <a:off x="10380954" y="505809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ROWCA Population </a:t>
            </a:r>
            <a:r>
              <a:rPr lang="fr-BE" sz="1200" dirty="0" err="1" smtClean="0"/>
              <a:t>Datasets</a:t>
            </a:r>
            <a:endParaRPr lang="en-GB" sz="12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0174888" y="137333"/>
            <a:ext cx="1807200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 err="1"/>
              <a:t>CODs</a:t>
            </a:r>
            <a:endParaRPr lang="en-GB" sz="1400" dirty="0"/>
          </a:p>
        </p:txBody>
      </p:sp>
      <p:sp>
        <p:nvSpPr>
          <p:cNvPr id="130" name="Pentagon 129"/>
          <p:cNvSpPr/>
          <p:nvPr/>
        </p:nvSpPr>
        <p:spPr>
          <a:xfrm rot="10800000" flipV="1">
            <a:off x="11406088" y="137333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105" name="Rectangle 104"/>
          <p:cNvSpPr/>
          <p:nvPr/>
        </p:nvSpPr>
        <p:spPr>
          <a:xfrm>
            <a:off x="10195613" y="3906975"/>
            <a:ext cx="1807200" cy="2822388"/>
          </a:xfrm>
          <a:prstGeom prst="rect">
            <a:avLst/>
          </a:prstGeom>
          <a:solidFill>
            <a:srgbClr val="F7F7F7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5" name="Rectangle 34"/>
          <p:cNvSpPr/>
          <p:nvPr/>
        </p:nvSpPr>
        <p:spPr>
          <a:xfrm>
            <a:off x="10380954" y="5324757"/>
            <a:ext cx="1436518" cy="612000"/>
          </a:xfrm>
          <a:prstGeom prst="rect">
            <a:avLst/>
          </a:prstGeom>
          <a:solidFill>
            <a:srgbClr val="F7924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“GIS applied to human contingencies”</a:t>
            </a:r>
            <a:endParaRPr lang="en-GB" sz="1200" dirty="0"/>
          </a:p>
        </p:txBody>
      </p:sp>
      <p:sp>
        <p:nvSpPr>
          <p:cNvPr id="119" name="Rectangle 118"/>
          <p:cNvSpPr/>
          <p:nvPr/>
        </p:nvSpPr>
        <p:spPr>
          <a:xfrm>
            <a:off x="10380954" y="4658033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Contact Directory</a:t>
            </a:r>
            <a:endParaRPr lang="en-GB" sz="1200" dirty="0"/>
          </a:p>
        </p:txBody>
      </p:sp>
      <p:sp>
        <p:nvSpPr>
          <p:cNvPr id="134" name="Rectangle 133"/>
          <p:cNvSpPr/>
          <p:nvPr/>
        </p:nvSpPr>
        <p:spPr>
          <a:xfrm>
            <a:off x="10380954" y="3991309"/>
            <a:ext cx="1436518" cy="612000"/>
          </a:xfrm>
          <a:prstGeom prst="rect">
            <a:avLst/>
          </a:prstGeom>
          <a:solidFill>
            <a:srgbClr val="5B9BD5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Campaign and Document management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0195613" y="3618974"/>
            <a:ext cx="1807200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 smtClean="0"/>
              <a:t>OTHER</a:t>
            </a:r>
            <a:endParaRPr lang="en-GB" sz="1400" dirty="0"/>
          </a:p>
        </p:txBody>
      </p:sp>
      <p:sp>
        <p:nvSpPr>
          <p:cNvPr id="137" name="Pentagon 136"/>
          <p:cNvSpPr/>
          <p:nvPr/>
        </p:nvSpPr>
        <p:spPr>
          <a:xfrm rot="10800000" flipV="1">
            <a:off x="11426813" y="3618974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46" name="Rectangle 45"/>
          <p:cNvSpPr/>
          <p:nvPr/>
        </p:nvSpPr>
        <p:spPr>
          <a:xfrm>
            <a:off x="7546114" y="1942982"/>
            <a:ext cx="1807200" cy="3190253"/>
          </a:xfrm>
          <a:prstGeom prst="rect">
            <a:avLst/>
          </a:prstGeom>
          <a:solidFill>
            <a:srgbClr val="F7F7F7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2" name="Rectangle 71"/>
          <p:cNvSpPr/>
          <p:nvPr/>
        </p:nvSpPr>
        <p:spPr>
          <a:xfrm>
            <a:off x="1618313" y="1942983"/>
            <a:ext cx="5348271" cy="4704973"/>
          </a:xfrm>
          <a:prstGeom prst="rect">
            <a:avLst/>
          </a:prstGeom>
          <a:solidFill>
            <a:srgbClr val="F7F7F7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7" name="TextBox 76"/>
          <p:cNvSpPr txBox="1"/>
          <p:nvPr/>
        </p:nvSpPr>
        <p:spPr>
          <a:xfrm>
            <a:off x="149945" y="2008373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dirty="0" smtClean="0">
                <a:solidFill>
                  <a:schemeClr val="bg1">
                    <a:lumMod val="75000"/>
                  </a:schemeClr>
                </a:solidFill>
              </a:rPr>
              <a:t>Daily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49945" y="2789314"/>
            <a:ext cx="87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dirty="0" err="1" smtClean="0">
                <a:solidFill>
                  <a:schemeClr val="bg1">
                    <a:lumMod val="75000"/>
                  </a:schemeClr>
                </a:solidFill>
              </a:rPr>
              <a:t>Weekly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9945" y="3573582"/>
            <a:ext cx="97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dirty="0" err="1" smtClean="0">
                <a:solidFill>
                  <a:schemeClr val="bg1">
                    <a:lumMod val="75000"/>
                  </a:schemeClr>
                </a:solidFill>
              </a:rPr>
              <a:t>Monthly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9945" y="4359633"/>
            <a:ext cx="1079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dirty="0" err="1" smtClean="0">
                <a:solidFill>
                  <a:schemeClr val="bg1">
                    <a:lumMod val="75000"/>
                  </a:schemeClr>
                </a:solidFill>
              </a:rPr>
              <a:t>Quarterly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18140" y="3643044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FOD </a:t>
            </a:r>
            <a:r>
              <a:rPr lang="fr-BE" sz="1200" dirty="0" err="1" smtClean="0"/>
              <a:t>Registry</a:t>
            </a:r>
            <a:r>
              <a:rPr lang="fr-BE" sz="1200" dirty="0" smtClean="0"/>
              <a:t> Update</a:t>
            </a:r>
            <a:endParaRPr lang="en-GB" sz="1200" dirty="0"/>
          </a:p>
        </p:txBody>
      </p:sp>
      <p:sp>
        <p:nvSpPr>
          <p:cNvPr id="40" name="Rectangle 39"/>
          <p:cNvSpPr/>
          <p:nvPr/>
        </p:nvSpPr>
        <p:spPr>
          <a:xfrm>
            <a:off x="7718140" y="2086473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EMM  trend Monitoring</a:t>
            </a:r>
            <a:endParaRPr lang="en-GB" sz="1200" dirty="0"/>
          </a:p>
        </p:txBody>
      </p:sp>
      <p:sp>
        <p:nvSpPr>
          <p:cNvPr id="41" name="Rectangle 40"/>
          <p:cNvSpPr/>
          <p:nvPr/>
        </p:nvSpPr>
        <p:spPr>
          <a:xfrm>
            <a:off x="7718140" y="4436817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Risk</a:t>
            </a:r>
            <a:r>
              <a:rPr lang="fr-BE" sz="1200" dirty="0" smtClean="0"/>
              <a:t> Monitoring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7718140" y="2876805"/>
            <a:ext cx="1438291" cy="612000"/>
            <a:chOff x="9830303" y="4734238"/>
            <a:chExt cx="1781814" cy="990381"/>
          </a:xfrm>
        </p:grpSpPr>
        <p:grpSp>
          <p:nvGrpSpPr>
            <p:cNvPr id="58" name="Group 57"/>
            <p:cNvGrpSpPr/>
            <p:nvPr/>
          </p:nvGrpSpPr>
          <p:grpSpPr>
            <a:xfrm>
              <a:off x="9830303" y="4734238"/>
              <a:ext cx="1777422" cy="990381"/>
              <a:chOff x="9830303" y="4734238"/>
              <a:chExt cx="1777422" cy="9903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9830303" y="4734238"/>
                <a:ext cx="889200" cy="990381"/>
              </a:xfrm>
              <a:prstGeom prst="rect">
                <a:avLst/>
              </a:prstGeom>
              <a:solidFill>
                <a:srgbClr val="5B9BD5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0718525" y="4734238"/>
                <a:ext cx="889200" cy="990381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</p:grpSp>
        <p:sp>
          <p:nvSpPr>
            <p:cNvPr id="59" name="Rectangle 58"/>
            <p:cNvSpPr/>
            <p:nvPr/>
          </p:nvSpPr>
          <p:spPr>
            <a:xfrm>
              <a:off x="9832499" y="4734238"/>
              <a:ext cx="1779618" cy="990381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/>
                <a:t>E-Library &amp; 2</a:t>
              </a:r>
              <a:r>
                <a:rPr lang="fr-BE" sz="1200" baseline="30000" dirty="0"/>
                <a:t>nd</a:t>
              </a:r>
              <a:r>
                <a:rPr lang="fr-BE" sz="1200" dirty="0"/>
                <a:t> Data </a:t>
              </a:r>
              <a:r>
                <a:rPr lang="fr-BE" sz="1200" dirty="0" err="1"/>
                <a:t>Review</a:t>
              </a:r>
              <a:r>
                <a:rPr lang="fr-BE" sz="1200" dirty="0"/>
                <a:t> Update</a:t>
              </a:r>
              <a:endParaRPr lang="en-GB" sz="1200" dirty="0"/>
            </a:p>
          </p:txBody>
        </p:sp>
      </p:grpSp>
      <p:sp>
        <p:nvSpPr>
          <p:cNvPr id="56" name="Pentagon 55"/>
          <p:cNvSpPr/>
          <p:nvPr/>
        </p:nvSpPr>
        <p:spPr>
          <a:xfrm rot="10800000" flipV="1">
            <a:off x="9020009" y="2876806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PCR</a:t>
            </a:r>
            <a:endParaRPr lang="en-GB" sz="1200" dirty="0"/>
          </a:p>
        </p:txBody>
      </p:sp>
      <p:sp>
        <p:nvSpPr>
          <p:cNvPr id="85" name="Pentagon 84"/>
          <p:cNvSpPr/>
          <p:nvPr/>
        </p:nvSpPr>
        <p:spPr>
          <a:xfrm rot="10800000" flipV="1">
            <a:off x="9020009" y="4436818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PCR</a:t>
            </a:r>
            <a:endParaRPr lang="en-GB" sz="1200" dirty="0"/>
          </a:p>
        </p:txBody>
      </p:sp>
      <p:sp>
        <p:nvSpPr>
          <p:cNvPr id="99" name="Pentagon 98"/>
          <p:cNvSpPr/>
          <p:nvPr/>
        </p:nvSpPr>
        <p:spPr>
          <a:xfrm rot="10800000" flipV="1">
            <a:off x="9020009" y="3643045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100" name="Pentagon 99"/>
          <p:cNvSpPr/>
          <p:nvPr/>
        </p:nvSpPr>
        <p:spPr>
          <a:xfrm rot="10800000" flipV="1">
            <a:off x="9020009" y="2086473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20" name="Rectangle 19"/>
          <p:cNvSpPr/>
          <p:nvPr/>
        </p:nvSpPr>
        <p:spPr>
          <a:xfrm>
            <a:off x="5395867" y="3643044"/>
            <a:ext cx="1436518" cy="61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Performance Monitoring Dashboard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3778094" y="3643044"/>
            <a:ext cx="1436518" cy="61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Regional</a:t>
            </a:r>
            <a:r>
              <a:rPr lang="fr-BE" sz="1200" dirty="0" smtClean="0"/>
              <a:t> Dashboard 2014</a:t>
            </a:r>
            <a:endParaRPr lang="en-GB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3776321" y="5949032"/>
            <a:ext cx="1438291" cy="612000"/>
            <a:chOff x="9830303" y="4734238"/>
            <a:chExt cx="1781814" cy="990381"/>
          </a:xfrm>
        </p:grpSpPr>
        <p:grpSp>
          <p:nvGrpSpPr>
            <p:cNvPr id="2" name="Group 1"/>
            <p:cNvGrpSpPr/>
            <p:nvPr/>
          </p:nvGrpSpPr>
          <p:grpSpPr>
            <a:xfrm>
              <a:off x="9830303" y="4734238"/>
              <a:ext cx="1777422" cy="990381"/>
              <a:chOff x="9830303" y="4734238"/>
              <a:chExt cx="1777422" cy="990381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9830303" y="4734238"/>
                <a:ext cx="889200" cy="990381"/>
              </a:xfrm>
              <a:prstGeom prst="rect">
                <a:avLst/>
              </a:prstGeom>
              <a:solidFill>
                <a:srgbClr val="F7924C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0718525" y="4734238"/>
                <a:ext cx="889200" cy="99038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9832499" y="4734238"/>
              <a:ext cx="1779618" cy="990381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err="1" smtClean="0"/>
                <a:t>Humanitarian</a:t>
              </a:r>
              <a:r>
                <a:rPr lang="fr-BE" sz="1200" dirty="0" smtClean="0"/>
                <a:t> </a:t>
              </a:r>
              <a:r>
                <a:rPr lang="fr-BE" sz="1200" dirty="0" err="1" smtClean="0"/>
                <a:t>Snapshots</a:t>
              </a:r>
              <a:endParaRPr lang="en-GB" sz="12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5395867" y="4436817"/>
            <a:ext cx="1436518" cy="612000"/>
          </a:xfrm>
          <a:prstGeom prst="rect">
            <a:avLst/>
          </a:prstGeom>
          <a:solidFill>
            <a:srgbClr val="5B9BD5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Dynamic</a:t>
            </a:r>
            <a:r>
              <a:rPr lang="fr-BE" sz="1200" dirty="0" smtClean="0"/>
              <a:t> </a:t>
            </a:r>
            <a:r>
              <a:rPr lang="fr-BE" sz="1200" dirty="0" err="1" smtClean="0"/>
              <a:t>Prioritization</a:t>
            </a:r>
            <a:r>
              <a:rPr lang="fr-BE" sz="1200" dirty="0" smtClean="0"/>
              <a:t> </a:t>
            </a:r>
            <a:r>
              <a:rPr lang="fr-BE" sz="1200" dirty="0" err="1" smtClean="0"/>
              <a:t>tool</a:t>
            </a:r>
            <a:endParaRPr lang="en-GB" sz="1200" dirty="0"/>
          </a:p>
        </p:txBody>
      </p:sp>
      <p:sp>
        <p:nvSpPr>
          <p:cNvPr id="26" name="Rectangle 25"/>
          <p:cNvSpPr/>
          <p:nvPr/>
        </p:nvSpPr>
        <p:spPr>
          <a:xfrm>
            <a:off x="5395867" y="5133236"/>
            <a:ext cx="1436518" cy="61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Dynamic</a:t>
            </a:r>
            <a:r>
              <a:rPr lang="fr-BE" sz="1200" dirty="0" smtClean="0"/>
              <a:t> Country Profile</a:t>
            </a:r>
            <a:endParaRPr lang="en-GB" sz="1200" dirty="0"/>
          </a:p>
        </p:txBody>
      </p:sp>
      <p:sp>
        <p:nvSpPr>
          <p:cNvPr id="29" name="Rectangle 28"/>
          <p:cNvSpPr/>
          <p:nvPr/>
        </p:nvSpPr>
        <p:spPr>
          <a:xfrm>
            <a:off x="3778094" y="2876805"/>
            <a:ext cx="1436518" cy="612000"/>
          </a:xfrm>
          <a:prstGeom prst="rect">
            <a:avLst/>
          </a:prstGeom>
          <a:solidFill>
            <a:srgbClr val="F7924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ROWCA </a:t>
            </a:r>
            <a:r>
              <a:rPr lang="fr-BE" sz="1200" dirty="0" err="1" smtClean="0"/>
              <a:t>Weekly</a:t>
            </a:r>
            <a:r>
              <a:rPr lang="fr-BE" sz="1200" dirty="0" smtClean="0"/>
              <a:t> </a:t>
            </a:r>
            <a:r>
              <a:rPr lang="fr-BE" sz="1200" dirty="0" err="1" smtClean="0"/>
              <a:t>map</a:t>
            </a:r>
            <a:endParaRPr lang="en-GB" sz="1200" dirty="0"/>
          </a:p>
        </p:txBody>
      </p:sp>
      <p:sp>
        <p:nvSpPr>
          <p:cNvPr id="32" name="Rectangle 31"/>
          <p:cNvSpPr/>
          <p:nvPr/>
        </p:nvSpPr>
        <p:spPr>
          <a:xfrm>
            <a:off x="1757732" y="2086473"/>
            <a:ext cx="1436518" cy="612000"/>
          </a:xfrm>
          <a:prstGeom prst="rect">
            <a:avLst/>
          </a:prstGeom>
          <a:solidFill>
            <a:srgbClr val="F7924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Map</a:t>
            </a:r>
            <a:r>
              <a:rPr lang="fr-BE" sz="1200" dirty="0" smtClean="0"/>
              <a:t> </a:t>
            </a:r>
            <a:r>
              <a:rPr lang="fr-BE" sz="1200" dirty="0" err="1" smtClean="0"/>
              <a:t>Requests</a:t>
            </a:r>
            <a:r>
              <a:rPr lang="fr-BE" sz="1200" dirty="0" smtClean="0"/>
              <a:t> </a:t>
            </a:r>
            <a:r>
              <a:rPr lang="fr-BE" sz="1200" dirty="0" err="1" smtClean="0"/>
              <a:t>Registry</a:t>
            </a:r>
            <a:endParaRPr lang="en-GB" sz="1200" dirty="0"/>
          </a:p>
        </p:txBody>
      </p:sp>
      <p:sp>
        <p:nvSpPr>
          <p:cNvPr id="33" name="Rectangle 32"/>
          <p:cNvSpPr/>
          <p:nvPr/>
        </p:nvSpPr>
        <p:spPr>
          <a:xfrm>
            <a:off x="5388688" y="5949032"/>
            <a:ext cx="1436518" cy="612000"/>
          </a:xfrm>
          <a:prstGeom prst="rect">
            <a:avLst/>
          </a:prstGeom>
          <a:solidFill>
            <a:srgbClr val="F7924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Thematic</a:t>
            </a:r>
            <a:r>
              <a:rPr lang="fr-BE" sz="1200" dirty="0" smtClean="0"/>
              <a:t> </a:t>
            </a:r>
            <a:r>
              <a:rPr lang="fr-BE" sz="1200" dirty="0" err="1" smtClean="0"/>
              <a:t>Maps</a:t>
            </a:r>
            <a:endParaRPr lang="en-GB" sz="1200" dirty="0"/>
          </a:p>
        </p:txBody>
      </p:sp>
      <p:sp>
        <p:nvSpPr>
          <p:cNvPr id="36" name="Rectangle 35"/>
          <p:cNvSpPr/>
          <p:nvPr/>
        </p:nvSpPr>
        <p:spPr>
          <a:xfrm>
            <a:off x="5395867" y="2876805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Sahel </a:t>
            </a:r>
            <a:r>
              <a:rPr lang="fr-BE" sz="1200" dirty="0" err="1" smtClean="0"/>
              <a:t>Funding</a:t>
            </a:r>
            <a:r>
              <a:rPr lang="fr-BE" sz="1200" dirty="0" smtClean="0"/>
              <a:t> Update</a:t>
            </a:r>
            <a:endParaRPr lang="en-GB" sz="1200" dirty="0"/>
          </a:p>
        </p:txBody>
      </p:sp>
      <p:sp>
        <p:nvSpPr>
          <p:cNvPr id="49" name="Pentagon 48"/>
          <p:cNvSpPr/>
          <p:nvPr/>
        </p:nvSpPr>
        <p:spPr>
          <a:xfrm rot="10800000" flipV="1">
            <a:off x="6699140" y="4436817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PCR</a:t>
            </a:r>
            <a:endParaRPr lang="en-GB" sz="1200" dirty="0"/>
          </a:p>
        </p:txBody>
      </p:sp>
      <p:sp>
        <p:nvSpPr>
          <p:cNvPr id="50" name="Pentagon 49"/>
          <p:cNvSpPr/>
          <p:nvPr/>
        </p:nvSpPr>
        <p:spPr>
          <a:xfrm rot="10800000" flipH="1" flipV="1">
            <a:off x="3335534" y="5949032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PI</a:t>
            </a:r>
            <a:endParaRPr lang="en-GB" sz="1200" dirty="0"/>
          </a:p>
        </p:txBody>
      </p:sp>
      <p:sp>
        <p:nvSpPr>
          <p:cNvPr id="52" name="Pentagon 51"/>
          <p:cNvSpPr/>
          <p:nvPr/>
        </p:nvSpPr>
        <p:spPr>
          <a:xfrm rot="10800000" flipV="1">
            <a:off x="6699140" y="2876805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53" name="Pentagon 52"/>
          <p:cNvSpPr/>
          <p:nvPr/>
        </p:nvSpPr>
        <p:spPr>
          <a:xfrm rot="10800000" flipV="1">
            <a:off x="6699140" y="3643044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ORS</a:t>
            </a:r>
            <a:endParaRPr lang="en-GB" sz="1200" dirty="0"/>
          </a:p>
        </p:txBody>
      </p:sp>
      <p:sp>
        <p:nvSpPr>
          <p:cNvPr id="63" name="Pentagon 62"/>
          <p:cNvSpPr/>
          <p:nvPr/>
        </p:nvSpPr>
        <p:spPr>
          <a:xfrm rot="10800000" flipV="1">
            <a:off x="6699141" y="5133236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PCR</a:t>
            </a:r>
            <a:endParaRPr lang="en-GB" sz="1200" dirty="0"/>
          </a:p>
        </p:txBody>
      </p:sp>
      <p:sp>
        <p:nvSpPr>
          <p:cNvPr id="64" name="Pentagon 63"/>
          <p:cNvSpPr/>
          <p:nvPr/>
        </p:nvSpPr>
        <p:spPr>
          <a:xfrm rot="10800000" flipH="1" flipV="1">
            <a:off x="3335534" y="6273031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PCR</a:t>
            </a:r>
            <a:endParaRPr lang="en-GB" sz="1200" dirty="0"/>
          </a:p>
        </p:txBody>
      </p:sp>
      <p:sp>
        <p:nvSpPr>
          <p:cNvPr id="65" name="Pentagon 64"/>
          <p:cNvSpPr/>
          <p:nvPr/>
        </p:nvSpPr>
        <p:spPr>
          <a:xfrm rot="10800000" flipV="1">
            <a:off x="6699141" y="5949032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PI</a:t>
            </a:r>
            <a:endParaRPr lang="en-GB" sz="1200" dirty="0"/>
          </a:p>
        </p:txBody>
      </p:sp>
      <p:sp>
        <p:nvSpPr>
          <p:cNvPr id="66" name="Pentagon 65"/>
          <p:cNvSpPr/>
          <p:nvPr/>
        </p:nvSpPr>
        <p:spPr>
          <a:xfrm rot="10800000" flipV="1">
            <a:off x="6699141" y="6273031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PCR</a:t>
            </a:r>
            <a:endParaRPr lang="en-GB" sz="12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1757732" y="2876805"/>
            <a:ext cx="1438291" cy="612000"/>
            <a:chOff x="9830303" y="4734238"/>
            <a:chExt cx="1781814" cy="990381"/>
          </a:xfrm>
        </p:grpSpPr>
        <p:grpSp>
          <p:nvGrpSpPr>
            <p:cNvPr id="68" name="Group 67"/>
            <p:cNvGrpSpPr/>
            <p:nvPr/>
          </p:nvGrpSpPr>
          <p:grpSpPr>
            <a:xfrm>
              <a:off x="9830303" y="4734238"/>
              <a:ext cx="1777422" cy="990381"/>
              <a:chOff x="9830303" y="4734238"/>
              <a:chExt cx="1777422" cy="990381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9830303" y="4734238"/>
                <a:ext cx="889200" cy="990381"/>
              </a:xfrm>
              <a:prstGeom prst="rect">
                <a:avLst/>
              </a:prstGeom>
              <a:solidFill>
                <a:srgbClr val="F7924C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0718525" y="4734238"/>
                <a:ext cx="889200" cy="99038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9832499" y="4734238"/>
              <a:ext cx="1779618" cy="990381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err="1" smtClean="0"/>
                <a:t>Map</a:t>
              </a:r>
              <a:r>
                <a:rPr lang="fr-BE" sz="1200" dirty="0" smtClean="0"/>
                <a:t> </a:t>
              </a:r>
              <a:r>
                <a:rPr lang="fr-BE" sz="1200" dirty="0" err="1" smtClean="0"/>
                <a:t>Catalog</a:t>
              </a:r>
              <a:endParaRPr lang="en-GB" sz="1200" dirty="0"/>
            </a:p>
          </p:txBody>
        </p:sp>
      </p:grpSp>
      <p:sp>
        <p:nvSpPr>
          <p:cNvPr id="102" name="Pentagon 101"/>
          <p:cNvSpPr/>
          <p:nvPr/>
        </p:nvSpPr>
        <p:spPr>
          <a:xfrm rot="10800000" flipH="1" flipV="1">
            <a:off x="3335534" y="2876805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PI</a:t>
            </a:r>
            <a:endParaRPr lang="en-GB" sz="1200" dirty="0"/>
          </a:p>
        </p:txBody>
      </p:sp>
      <p:sp>
        <p:nvSpPr>
          <p:cNvPr id="107" name="Pentagon 106"/>
          <p:cNvSpPr/>
          <p:nvPr/>
        </p:nvSpPr>
        <p:spPr>
          <a:xfrm rot="10800000" flipH="1" flipV="1">
            <a:off x="1316628" y="2086473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108" name="Pentagon 107"/>
          <p:cNvSpPr/>
          <p:nvPr/>
        </p:nvSpPr>
        <p:spPr>
          <a:xfrm rot="10800000" flipH="1" flipV="1">
            <a:off x="1316628" y="2876805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112" name="Rectangle 111"/>
          <p:cNvSpPr/>
          <p:nvPr/>
        </p:nvSpPr>
        <p:spPr>
          <a:xfrm>
            <a:off x="5395867" y="2086473"/>
            <a:ext cx="1436518" cy="612000"/>
          </a:xfrm>
          <a:prstGeom prst="rect">
            <a:avLst/>
          </a:prstGeom>
          <a:solidFill>
            <a:srgbClr val="5B9BD5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Websites update and maintenance</a:t>
            </a:r>
            <a:endParaRPr lang="en-GB" sz="1200" dirty="0"/>
          </a:p>
        </p:txBody>
      </p:sp>
      <p:sp>
        <p:nvSpPr>
          <p:cNvPr id="113" name="Pentagon 112"/>
          <p:cNvSpPr/>
          <p:nvPr/>
        </p:nvSpPr>
        <p:spPr>
          <a:xfrm rot="10800000" flipV="1">
            <a:off x="6699140" y="2086473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49945" y="5839675"/>
            <a:ext cx="83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dirty="0" smtClean="0">
                <a:solidFill>
                  <a:schemeClr val="bg1">
                    <a:lumMod val="75000"/>
                  </a:schemeClr>
                </a:solidFill>
              </a:rPr>
              <a:t>Ad hoc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618311" y="1658026"/>
            <a:ext cx="5348271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/>
              <a:t>IM PRODUCTS</a:t>
            </a:r>
            <a:endParaRPr lang="en-GB" sz="1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546113" y="1658026"/>
            <a:ext cx="1807200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fr-BE" sz="1400" dirty="0" err="1"/>
              <a:t>FODs</a:t>
            </a:r>
            <a:endParaRPr lang="en-GB" sz="1400" dirty="0"/>
          </a:p>
        </p:txBody>
      </p:sp>
      <p:sp>
        <p:nvSpPr>
          <p:cNvPr id="124" name="Pentagon 123"/>
          <p:cNvSpPr/>
          <p:nvPr/>
        </p:nvSpPr>
        <p:spPr>
          <a:xfrm rot="10800000" flipH="1" flipV="1">
            <a:off x="3335534" y="3643044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138" name="Rectangle 137"/>
          <p:cNvSpPr/>
          <p:nvPr/>
        </p:nvSpPr>
        <p:spPr>
          <a:xfrm>
            <a:off x="149945" y="1464581"/>
            <a:ext cx="9870355" cy="5264782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Rectangle 139"/>
          <p:cNvSpPr/>
          <p:nvPr/>
        </p:nvSpPr>
        <p:spPr>
          <a:xfrm>
            <a:off x="149945" y="1998771"/>
            <a:ext cx="9870355" cy="7825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/>
          <p:cNvSpPr/>
          <p:nvPr/>
        </p:nvSpPr>
        <p:spPr>
          <a:xfrm>
            <a:off x="149945" y="2777510"/>
            <a:ext cx="9870355" cy="7825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/>
          <p:cNvSpPr/>
          <p:nvPr/>
        </p:nvSpPr>
        <p:spPr>
          <a:xfrm>
            <a:off x="149945" y="3558577"/>
            <a:ext cx="9870355" cy="7825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/>
          <p:cNvSpPr/>
          <p:nvPr/>
        </p:nvSpPr>
        <p:spPr>
          <a:xfrm>
            <a:off x="149945" y="4342802"/>
            <a:ext cx="9870355" cy="14930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8" name="Group 147"/>
          <p:cNvGrpSpPr/>
          <p:nvPr/>
        </p:nvGrpSpPr>
        <p:grpSpPr>
          <a:xfrm>
            <a:off x="149945" y="137333"/>
            <a:ext cx="9870355" cy="1861347"/>
            <a:chOff x="149945" y="137333"/>
            <a:chExt cx="9870355" cy="1861347"/>
          </a:xfrm>
        </p:grpSpPr>
        <p:sp>
          <p:nvSpPr>
            <p:cNvPr id="139" name="Rectangle 138"/>
            <p:cNvSpPr/>
            <p:nvPr/>
          </p:nvSpPr>
          <p:spPr>
            <a:xfrm>
              <a:off x="149945" y="1464581"/>
              <a:ext cx="9870355" cy="5340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5" name="Straight Connector 144"/>
            <p:cNvCxnSpPr/>
            <p:nvPr/>
          </p:nvCxnSpPr>
          <p:spPr>
            <a:xfrm>
              <a:off x="10020300" y="137333"/>
              <a:ext cx="0" cy="131859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/>
          <p:cNvSpPr txBox="1"/>
          <p:nvPr/>
        </p:nvSpPr>
        <p:spPr>
          <a:xfrm>
            <a:off x="0" y="69526"/>
            <a:ext cx="10010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rgbClr val="5B9BD5"/>
                </a:solidFill>
              </a:rPr>
              <a:t>ROWCA INFORMATION MANAGEMENT SECTION, WORKPLAN 2014</a:t>
            </a:r>
            <a:endParaRPr lang="en-GB" sz="2400" dirty="0">
              <a:solidFill>
                <a:srgbClr val="5B9BD5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0382442" y="5991481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Support to 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4457" y="737180"/>
            <a:ext cx="194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TRAINING / SURGE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9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148"/>
          <p:cNvSpPr txBox="1"/>
          <p:nvPr/>
        </p:nvSpPr>
        <p:spPr>
          <a:xfrm>
            <a:off x="1" y="6952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rgbClr val="5B9BD5"/>
                </a:solidFill>
              </a:rPr>
              <a:t>ROWCA INFORMATION MANAGEMENT SECTION, WORKPLAN 2014</a:t>
            </a:r>
            <a:endParaRPr lang="en-GB" sz="2400" dirty="0">
              <a:solidFill>
                <a:srgbClr val="5B9BD5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" y="531191"/>
            <a:ext cx="12192000" cy="461665"/>
          </a:xfrm>
          <a:prstGeom prst="rect">
            <a:avLst/>
          </a:prstGeom>
          <a:solidFill>
            <a:srgbClr val="F7924C"/>
          </a:solidFill>
        </p:spPr>
        <p:txBody>
          <a:bodyPr wrap="none" rtlCol="0">
            <a:noAutofit/>
          </a:bodyPr>
          <a:lstStyle/>
          <a:p>
            <a:r>
              <a:rPr lang="fr-BE" sz="2400" dirty="0" smtClean="0">
                <a:solidFill>
                  <a:schemeClr val="bg1"/>
                </a:solidFill>
              </a:rPr>
              <a:t>GIS UNIT</a:t>
            </a:r>
            <a:endParaRPr lang="en-GB" sz="2400" dirty="0">
              <a:solidFill>
                <a:schemeClr val="bg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52176" y="1473814"/>
            <a:ext cx="11687647" cy="4137851"/>
            <a:chOff x="149489" y="1138704"/>
            <a:chExt cx="11687647" cy="4137851"/>
          </a:xfrm>
        </p:grpSpPr>
        <p:sp>
          <p:nvSpPr>
            <p:cNvPr id="110" name="Rectangle 109"/>
            <p:cNvSpPr/>
            <p:nvPr/>
          </p:nvSpPr>
          <p:spPr>
            <a:xfrm>
              <a:off x="6096001" y="1586265"/>
              <a:ext cx="1436518" cy="612000"/>
            </a:xfrm>
            <a:prstGeom prst="rect">
              <a:avLst/>
            </a:prstGeom>
            <a:solidFill>
              <a:srgbClr val="F7924C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err="1" smtClean="0"/>
                <a:t>Geo</a:t>
              </a:r>
              <a:r>
                <a:rPr lang="fr-BE" sz="1200" dirty="0" smtClean="0"/>
                <a:t> </a:t>
              </a:r>
              <a:r>
                <a:rPr lang="fr-BE" sz="1200" dirty="0" err="1" smtClean="0"/>
                <a:t>Database</a:t>
              </a:r>
              <a:endParaRPr lang="en-GB" sz="1200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104764" y="2300826"/>
              <a:ext cx="1436518" cy="612000"/>
            </a:xfrm>
            <a:prstGeom prst="rect">
              <a:avLst/>
            </a:prstGeom>
            <a:solidFill>
              <a:srgbClr val="F7924C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ROWCA Reference </a:t>
              </a:r>
              <a:r>
                <a:rPr lang="fr-BE" sz="1200" dirty="0" err="1" smtClean="0"/>
                <a:t>Maps</a:t>
              </a:r>
              <a:endParaRPr lang="en-GB" sz="12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104764" y="3117853"/>
              <a:ext cx="1436518" cy="612000"/>
            </a:xfrm>
            <a:prstGeom prst="rect">
              <a:avLst/>
            </a:prstGeom>
            <a:solidFill>
              <a:srgbClr val="F7924C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ROWCA Atlas</a:t>
              </a:r>
              <a:endParaRPr lang="en-GB" sz="1200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104764" y="4664555"/>
              <a:ext cx="1436518" cy="612000"/>
            </a:xfrm>
            <a:prstGeom prst="rect">
              <a:avLst/>
            </a:prstGeom>
            <a:solidFill>
              <a:srgbClr val="F7924C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“GIS applied to human contingencies”</a:t>
              </a:r>
              <a:endParaRPr lang="en-GB" sz="1200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49489" y="3882259"/>
              <a:ext cx="1879078" cy="612000"/>
              <a:chOff x="3335534" y="5949032"/>
              <a:chExt cx="1879078" cy="612000"/>
            </a:xfrm>
          </p:grpSpPr>
          <p:grpSp>
            <p:nvGrpSpPr>
              <p:cNvPr id="117" name="Group 116"/>
              <p:cNvGrpSpPr/>
              <p:nvPr/>
            </p:nvGrpSpPr>
            <p:grpSpPr>
              <a:xfrm>
                <a:off x="3776321" y="5949032"/>
                <a:ext cx="1438291" cy="612000"/>
                <a:chOff x="9830303" y="4734238"/>
                <a:chExt cx="1781814" cy="990381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9830303" y="4734238"/>
                  <a:ext cx="1777422" cy="990381"/>
                  <a:chOff x="9830303" y="4734238"/>
                  <a:chExt cx="1777422" cy="990381"/>
                </a:xfrm>
              </p:grpSpPr>
              <p:sp>
                <p:nvSpPr>
                  <p:cNvPr id="125" name="Rectangle 124"/>
                  <p:cNvSpPr/>
                  <p:nvPr/>
                </p:nvSpPr>
                <p:spPr>
                  <a:xfrm>
                    <a:off x="9830303" y="4734238"/>
                    <a:ext cx="889200" cy="990381"/>
                  </a:xfrm>
                  <a:prstGeom prst="rect">
                    <a:avLst/>
                  </a:prstGeom>
                  <a:solidFill>
                    <a:srgbClr val="F7924C"/>
                  </a:solidFill>
                  <a:ln>
                    <a:solidFill>
                      <a:schemeClr val="bg1">
                        <a:lumMod val="9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 dirty="0"/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>
                  <a:xfrm>
                    <a:off x="10718525" y="4734238"/>
                    <a:ext cx="889200" cy="990381"/>
                  </a:xfrm>
                  <a:prstGeom prst="rect">
                    <a:avLst/>
                  </a:prstGeom>
                  <a:ln>
                    <a:solidFill>
                      <a:schemeClr val="bg1">
                        <a:lumMod val="9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 dirty="0"/>
                  </a:p>
                </p:txBody>
              </p:sp>
            </p:grpSp>
            <p:sp>
              <p:nvSpPr>
                <p:cNvPr id="123" name="Rectangle 122"/>
                <p:cNvSpPr/>
                <p:nvPr/>
              </p:nvSpPr>
              <p:spPr>
                <a:xfrm>
                  <a:off x="9832499" y="4734238"/>
                  <a:ext cx="1779618" cy="99038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BE" sz="1200" dirty="0" err="1" smtClean="0"/>
                    <a:t>Humanitarian</a:t>
                  </a:r>
                  <a:r>
                    <a:rPr lang="fr-BE" sz="1200" dirty="0" smtClean="0"/>
                    <a:t> </a:t>
                  </a:r>
                  <a:r>
                    <a:rPr lang="fr-BE" sz="1200" dirty="0" err="1" smtClean="0"/>
                    <a:t>Snapshots</a:t>
                  </a:r>
                  <a:endParaRPr lang="en-GB" sz="1200" dirty="0"/>
                </a:p>
              </p:txBody>
            </p:sp>
          </p:grpSp>
          <p:sp>
            <p:nvSpPr>
              <p:cNvPr id="132" name="Pentagon 131"/>
              <p:cNvSpPr/>
              <p:nvPr/>
            </p:nvSpPr>
            <p:spPr>
              <a:xfrm rot="10800000" flipH="1" flipV="1">
                <a:off x="3335534" y="5949032"/>
                <a:ext cx="576000" cy="288000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fr-BE" sz="1200" dirty="0" smtClean="0"/>
                  <a:t>PI</a:t>
                </a:r>
                <a:endParaRPr lang="en-GB" sz="1200" dirty="0"/>
              </a:p>
            </p:txBody>
          </p:sp>
          <p:sp>
            <p:nvSpPr>
              <p:cNvPr id="133" name="Pentagon 132"/>
              <p:cNvSpPr/>
              <p:nvPr/>
            </p:nvSpPr>
            <p:spPr>
              <a:xfrm rot="10800000" flipH="1" flipV="1">
                <a:off x="3335534" y="6273031"/>
                <a:ext cx="576000" cy="288000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fr-BE" sz="1200" dirty="0" smtClean="0"/>
                  <a:t>PCR</a:t>
                </a:r>
                <a:endParaRPr lang="en-GB" sz="1200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49489" y="4645873"/>
              <a:ext cx="1877305" cy="612000"/>
              <a:chOff x="149489" y="4645873"/>
              <a:chExt cx="1877305" cy="612000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590276" y="4645873"/>
                <a:ext cx="1436518" cy="612000"/>
              </a:xfrm>
              <a:prstGeom prst="rect">
                <a:avLst/>
              </a:prstGeom>
              <a:solidFill>
                <a:srgbClr val="F7924C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err="1" smtClean="0"/>
                  <a:t>Thematic</a:t>
                </a:r>
                <a:r>
                  <a:rPr lang="fr-BE" sz="1200" dirty="0" smtClean="0"/>
                  <a:t> </a:t>
                </a:r>
                <a:r>
                  <a:rPr lang="fr-BE" sz="1200" dirty="0" err="1" smtClean="0"/>
                  <a:t>Maps</a:t>
                </a:r>
                <a:endParaRPr lang="en-GB" sz="1200" dirty="0"/>
              </a:p>
            </p:txBody>
          </p:sp>
          <p:sp>
            <p:nvSpPr>
              <p:cNvPr id="135" name="Pentagon 134"/>
              <p:cNvSpPr/>
              <p:nvPr/>
            </p:nvSpPr>
            <p:spPr>
              <a:xfrm rot="10800000" flipH="1" flipV="1">
                <a:off x="149489" y="4645873"/>
                <a:ext cx="576000" cy="288000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fr-BE" sz="1200" dirty="0" smtClean="0"/>
                  <a:t>PI</a:t>
                </a:r>
                <a:endParaRPr lang="en-GB" sz="1200" dirty="0"/>
              </a:p>
            </p:txBody>
          </p:sp>
          <p:sp>
            <p:nvSpPr>
              <p:cNvPr id="144" name="Pentagon 143"/>
              <p:cNvSpPr/>
              <p:nvPr/>
            </p:nvSpPr>
            <p:spPr>
              <a:xfrm rot="10800000" flipH="1" flipV="1">
                <a:off x="149489" y="4969872"/>
                <a:ext cx="576000" cy="288000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fr-BE" sz="1200" dirty="0" smtClean="0"/>
                  <a:t>PCR</a:t>
                </a:r>
                <a:endParaRPr lang="en-GB" sz="12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51263" y="1586265"/>
              <a:ext cx="1877622" cy="612000"/>
              <a:chOff x="1316628" y="2086473"/>
              <a:chExt cx="1877622" cy="6120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1757732" y="2086473"/>
                <a:ext cx="1436518" cy="612000"/>
              </a:xfrm>
              <a:prstGeom prst="rect">
                <a:avLst/>
              </a:prstGeom>
              <a:solidFill>
                <a:srgbClr val="F7924C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err="1" smtClean="0"/>
                  <a:t>Map</a:t>
                </a:r>
                <a:r>
                  <a:rPr lang="fr-BE" sz="1200" dirty="0" smtClean="0"/>
                  <a:t> </a:t>
                </a:r>
                <a:r>
                  <a:rPr lang="fr-BE" sz="1200" dirty="0" err="1" smtClean="0"/>
                  <a:t>Requests</a:t>
                </a:r>
                <a:r>
                  <a:rPr lang="fr-BE" sz="1200" dirty="0" smtClean="0"/>
                  <a:t> </a:t>
                </a:r>
                <a:r>
                  <a:rPr lang="fr-BE" sz="1200" dirty="0" err="1" smtClean="0"/>
                  <a:t>Registry</a:t>
                </a:r>
                <a:endParaRPr lang="en-GB" sz="1200" dirty="0"/>
              </a:p>
            </p:txBody>
          </p:sp>
          <p:sp>
            <p:nvSpPr>
              <p:cNvPr id="155" name="Pentagon 154"/>
              <p:cNvSpPr/>
              <p:nvPr/>
            </p:nvSpPr>
            <p:spPr>
              <a:xfrm rot="10800000" flipH="1" flipV="1">
                <a:off x="1316628" y="2086473"/>
                <a:ext cx="576000" cy="288000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fr-BE" sz="1200" dirty="0" smtClean="0"/>
                  <a:t>IM</a:t>
                </a:r>
                <a:endParaRPr lang="en-GB" sz="12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49490" y="2352059"/>
              <a:ext cx="1879395" cy="612000"/>
              <a:chOff x="1316628" y="2876805"/>
              <a:chExt cx="1879395" cy="612000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1757732" y="2876805"/>
                <a:ext cx="1438291" cy="612000"/>
                <a:chOff x="9830303" y="4734238"/>
                <a:chExt cx="1781814" cy="990381"/>
              </a:xfrm>
            </p:grpSpPr>
            <p:grpSp>
              <p:nvGrpSpPr>
                <p:cNvPr id="147" name="Group 146"/>
                <p:cNvGrpSpPr/>
                <p:nvPr/>
              </p:nvGrpSpPr>
              <p:grpSpPr>
                <a:xfrm>
                  <a:off x="9830303" y="4734238"/>
                  <a:ext cx="1777422" cy="990381"/>
                  <a:chOff x="9830303" y="4734238"/>
                  <a:chExt cx="1777422" cy="990381"/>
                </a:xfrm>
              </p:grpSpPr>
              <p:sp>
                <p:nvSpPr>
                  <p:cNvPr id="153" name="Rectangle 152"/>
                  <p:cNvSpPr/>
                  <p:nvPr/>
                </p:nvSpPr>
                <p:spPr>
                  <a:xfrm>
                    <a:off x="9830303" y="4734238"/>
                    <a:ext cx="889200" cy="990381"/>
                  </a:xfrm>
                  <a:prstGeom prst="rect">
                    <a:avLst/>
                  </a:prstGeom>
                  <a:solidFill>
                    <a:srgbClr val="F7924C"/>
                  </a:solidFill>
                  <a:ln>
                    <a:solidFill>
                      <a:schemeClr val="bg1">
                        <a:lumMod val="9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 dirty="0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10718525" y="4734238"/>
                    <a:ext cx="889200" cy="990381"/>
                  </a:xfrm>
                  <a:prstGeom prst="rect">
                    <a:avLst/>
                  </a:prstGeom>
                  <a:ln>
                    <a:solidFill>
                      <a:schemeClr val="bg1">
                        <a:lumMod val="9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 dirty="0"/>
                  </a:p>
                </p:txBody>
              </p:sp>
            </p:grpSp>
            <p:sp>
              <p:nvSpPr>
                <p:cNvPr id="152" name="Rectangle 151"/>
                <p:cNvSpPr/>
                <p:nvPr/>
              </p:nvSpPr>
              <p:spPr>
                <a:xfrm>
                  <a:off x="9832499" y="4734238"/>
                  <a:ext cx="1779618" cy="99038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BE" sz="1200" dirty="0" err="1" smtClean="0"/>
                    <a:t>Map</a:t>
                  </a:r>
                  <a:r>
                    <a:rPr lang="fr-BE" sz="1200" dirty="0" smtClean="0"/>
                    <a:t> </a:t>
                  </a:r>
                  <a:r>
                    <a:rPr lang="fr-BE" sz="1200" dirty="0" err="1" smtClean="0"/>
                    <a:t>Catalog</a:t>
                  </a:r>
                  <a:endParaRPr lang="en-GB" sz="1200" dirty="0"/>
                </a:p>
              </p:txBody>
            </p:sp>
          </p:grpSp>
          <p:sp>
            <p:nvSpPr>
              <p:cNvPr id="156" name="Pentagon 155"/>
              <p:cNvSpPr/>
              <p:nvPr/>
            </p:nvSpPr>
            <p:spPr>
              <a:xfrm rot="10800000" flipH="1" flipV="1">
                <a:off x="1316628" y="2876805"/>
                <a:ext cx="576000" cy="288000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fr-BE" sz="1200" dirty="0" smtClean="0"/>
                  <a:t>IM</a:t>
                </a:r>
                <a:endParaRPr lang="en-GB" sz="1200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49489" y="3117853"/>
              <a:ext cx="1879078" cy="612000"/>
              <a:chOff x="3335534" y="2876805"/>
              <a:chExt cx="1879078" cy="6120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3778094" y="2876805"/>
                <a:ext cx="1436518" cy="612000"/>
              </a:xfrm>
              <a:prstGeom prst="rect">
                <a:avLst/>
              </a:prstGeom>
              <a:solidFill>
                <a:srgbClr val="F7924C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ROWCA </a:t>
                </a:r>
                <a:r>
                  <a:rPr lang="fr-BE" sz="1200" dirty="0" err="1" smtClean="0"/>
                  <a:t>Weekly</a:t>
                </a:r>
                <a:r>
                  <a:rPr lang="fr-BE" sz="1200" dirty="0" smtClean="0"/>
                  <a:t> </a:t>
                </a:r>
                <a:r>
                  <a:rPr lang="fr-BE" sz="1200" dirty="0" err="1" smtClean="0"/>
                  <a:t>map</a:t>
                </a:r>
                <a:endParaRPr lang="en-GB" sz="1200" dirty="0"/>
              </a:p>
            </p:txBody>
          </p:sp>
          <p:sp>
            <p:nvSpPr>
              <p:cNvPr id="157" name="Pentagon 156"/>
              <p:cNvSpPr/>
              <p:nvPr/>
            </p:nvSpPr>
            <p:spPr>
              <a:xfrm rot="10800000" flipH="1" flipV="1">
                <a:off x="3335534" y="2876805"/>
                <a:ext cx="576000" cy="288000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fr-BE" sz="1200" dirty="0" smtClean="0"/>
                  <a:t>PI</a:t>
                </a:r>
                <a:endParaRPr lang="en-GB" sz="1200" dirty="0"/>
              </a:p>
            </p:txBody>
          </p:sp>
        </p:grpSp>
        <p:sp>
          <p:nvSpPr>
            <p:cNvPr id="158" name="TextBox 157"/>
            <p:cNvSpPr txBox="1"/>
            <p:nvPr/>
          </p:nvSpPr>
          <p:spPr>
            <a:xfrm>
              <a:off x="151262" y="1144471"/>
              <a:ext cx="5729047" cy="288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2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fr-BE" sz="1400" dirty="0"/>
                <a:t>IM PRODUCTS</a:t>
              </a:r>
              <a:endParaRPr lang="en-GB" sz="1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25023" y="1586265"/>
              <a:ext cx="3799383" cy="6120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Map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requests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tracked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in a log book. It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help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reporting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to OCHA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donors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and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analysis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of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our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clients</a:t>
              </a:r>
              <a:endPara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23567" y="2367291"/>
              <a:ext cx="3799383" cy="54553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All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maps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produced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by the GIS section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printed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and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filed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in A4 format. A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folder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available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for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visitors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An online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map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catalogue album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posted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on the web.</a:t>
              </a:r>
              <a:endPara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023567" y="3130475"/>
              <a:ext cx="3799383" cy="54553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 collaboration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with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reporting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/public information section a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map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support the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weekly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sitrep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It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issued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every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Monday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023567" y="3896269"/>
              <a:ext cx="3799383" cy="59798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At the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request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of PI and/or PCR sections, the IM section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produce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snapshots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The GIS unit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produce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the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map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Narrative to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provided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by PI/PCR.</a:t>
              </a:r>
              <a:endPara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023567" y="4660674"/>
              <a:ext cx="3799383" cy="597197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At the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request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of PI / PCR sections, ad hoc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thematic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maps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produced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..</a:t>
              </a:r>
              <a:endPara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096001" y="1144471"/>
              <a:ext cx="5729047" cy="288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2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fr-BE" sz="1400" dirty="0" smtClean="0"/>
                <a:t>COMMON OPERATIONAL DATASETS</a:t>
              </a:r>
              <a:endParaRPr lang="en-GB" sz="1400" dirty="0"/>
            </a:p>
          </p:txBody>
        </p:sp>
        <p:sp>
          <p:nvSpPr>
            <p:cNvPr id="160" name="Pentagon 159"/>
            <p:cNvSpPr/>
            <p:nvPr/>
          </p:nvSpPr>
          <p:spPr>
            <a:xfrm rot="10800000" flipV="1">
              <a:off x="11249048" y="1138704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IM</a:t>
              </a:r>
              <a:endParaRPr lang="en-GB" sz="12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108089" y="4233098"/>
              <a:ext cx="5729047" cy="288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2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fr-BE" sz="1400" dirty="0" smtClean="0"/>
                <a:t>OTHER</a:t>
              </a:r>
              <a:endParaRPr lang="en-GB" sz="14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7541282" y="1586265"/>
              <a:ext cx="3799383" cy="6120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All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Geographical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information </a:t>
              </a:r>
              <a:r>
                <a:rPr lang="fr-BE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the 24 countries </a:t>
              </a:r>
              <a:r>
                <a:rPr lang="fr-BE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under</a:t>
              </a:r>
              <a:r>
                <a:rPr lang="fr-BE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ROWCA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coverage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checked</a:t>
              </a:r>
              <a:r>
                <a:rPr lang="fr-BE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cleaned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repackaged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and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posted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on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CODs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GIS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folders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reoganized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541282" y="2300826"/>
              <a:ext cx="3799383" cy="6120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Reference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maps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for the 24 countries to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produced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following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the format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provided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by VIU NY (A4 format).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They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cleared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by UN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Cartography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before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publication.</a:t>
              </a:r>
              <a:endPara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541282" y="3117853"/>
              <a:ext cx="3799383" cy="6120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simple black/white (A4) atlas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will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produced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for the 24 countries (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Admin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1 – 4). This atlas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could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used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by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partners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at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onset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of an emergency or to support </a:t>
              </a:r>
              <a:r>
                <a:rPr lang="fr-BE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assessment</a:t>
              </a:r>
              <a:r>
                <a:rPr lang="fr-BE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missions.</a:t>
              </a:r>
              <a:endPara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7643969" y="4991840"/>
            <a:ext cx="3799383" cy="61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collaboration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….. To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filled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by Abdoulaye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148"/>
          <p:cNvSpPr txBox="1"/>
          <p:nvPr/>
        </p:nvSpPr>
        <p:spPr>
          <a:xfrm>
            <a:off x="1" y="6952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rgbClr val="5B9BD5"/>
                </a:solidFill>
              </a:rPr>
              <a:t>ROWCA INFORMATION MANAGEMENT SECTION, WORKPLAN 2014</a:t>
            </a:r>
            <a:endParaRPr lang="en-GB" sz="2400" dirty="0">
              <a:solidFill>
                <a:srgbClr val="5B9BD5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" y="531191"/>
            <a:ext cx="12192000" cy="461665"/>
          </a:xfrm>
          <a:prstGeom prst="rect">
            <a:avLst/>
          </a:prstGeom>
          <a:solidFill>
            <a:srgbClr val="5B9BD5"/>
          </a:solidFill>
        </p:spPr>
        <p:txBody>
          <a:bodyPr wrap="none" rtlCol="0">
            <a:noAutofit/>
          </a:bodyPr>
          <a:lstStyle/>
          <a:p>
            <a:r>
              <a:rPr lang="fr-BE" sz="2400" dirty="0" err="1" smtClean="0">
                <a:solidFill>
                  <a:schemeClr val="bg1"/>
                </a:solidFill>
              </a:rPr>
              <a:t>Websites</a:t>
            </a:r>
            <a:r>
              <a:rPr lang="fr-BE" sz="2400" dirty="0" smtClean="0">
                <a:solidFill>
                  <a:schemeClr val="bg1"/>
                </a:solidFill>
              </a:rPr>
              <a:t> and Web Applications Unit</a:t>
            </a:r>
            <a:endParaRPr lang="en-GB" sz="2400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2177" y="2610969"/>
            <a:ext cx="1879395" cy="612000"/>
            <a:chOff x="1316628" y="2876805"/>
            <a:chExt cx="1879395" cy="612000"/>
          </a:xfrm>
        </p:grpSpPr>
        <p:grpSp>
          <p:nvGrpSpPr>
            <p:cNvPr id="146" name="Group 145"/>
            <p:cNvGrpSpPr/>
            <p:nvPr/>
          </p:nvGrpSpPr>
          <p:grpSpPr>
            <a:xfrm>
              <a:off x="1757732" y="2876805"/>
              <a:ext cx="1438291" cy="612000"/>
              <a:chOff x="9830303" y="4734238"/>
              <a:chExt cx="1781814" cy="990381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9830303" y="4734238"/>
                <a:ext cx="1777422" cy="990381"/>
                <a:chOff x="9830303" y="4734238"/>
                <a:chExt cx="1777422" cy="990381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9830303" y="4734238"/>
                  <a:ext cx="889200" cy="990381"/>
                </a:xfrm>
                <a:prstGeom prst="rect">
                  <a:avLst/>
                </a:prstGeom>
                <a:solidFill>
                  <a:srgbClr val="F7924C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10718525" y="4734238"/>
                  <a:ext cx="889200" cy="990381"/>
                </a:xfrm>
                <a:prstGeom prst="rect">
                  <a:avLst/>
                </a:prstGeom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/>
                </a:p>
              </p:txBody>
            </p:sp>
          </p:grpSp>
          <p:sp>
            <p:nvSpPr>
              <p:cNvPr id="152" name="Rectangle 151"/>
              <p:cNvSpPr/>
              <p:nvPr/>
            </p:nvSpPr>
            <p:spPr>
              <a:xfrm>
                <a:off x="9832499" y="4734238"/>
                <a:ext cx="1779618" cy="990381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err="1" smtClean="0"/>
                  <a:t>Map</a:t>
                </a:r>
                <a:r>
                  <a:rPr lang="fr-BE" sz="1200" dirty="0" smtClean="0"/>
                  <a:t> </a:t>
                </a:r>
                <a:r>
                  <a:rPr lang="fr-BE" sz="1200" dirty="0" err="1" smtClean="0"/>
                  <a:t>Catalog</a:t>
                </a:r>
                <a:endParaRPr lang="en-GB" sz="1200" dirty="0"/>
              </a:p>
            </p:txBody>
          </p:sp>
        </p:grpSp>
        <p:sp>
          <p:nvSpPr>
            <p:cNvPr id="156" name="Pentagon 155"/>
            <p:cNvSpPr/>
            <p:nvPr/>
          </p:nvSpPr>
          <p:spPr>
            <a:xfrm rot="10800000" flipH="1" flipV="1">
              <a:off x="1316628" y="2876805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IM</a:t>
              </a:r>
              <a:endParaRPr lang="en-GB" sz="1200" dirty="0"/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253949" y="1479581"/>
            <a:ext cx="5729047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/>
              <a:t>IM PRODUCTS</a:t>
            </a:r>
            <a:endParaRPr lang="en-GB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127710" y="1921375"/>
            <a:ext cx="3799383" cy="61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filled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by AM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126254" y="2626201"/>
            <a:ext cx="3799383" cy="5455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maps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by the GIS section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printed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filed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A4 format. A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folder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available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visitors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An online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map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catalogue album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the web.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126254" y="3236985"/>
            <a:ext cx="3799383" cy="5455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fr-B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filled</a:t>
            </a:r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by AM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126254" y="3945629"/>
            <a:ext cx="3799383" cy="59798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fr-B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filled</a:t>
            </a:r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by AM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126254" y="4576684"/>
            <a:ext cx="3799383" cy="5971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fr-B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filled</a:t>
            </a:r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by AM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198688" y="1479581"/>
            <a:ext cx="5729047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 smtClean="0"/>
              <a:t>FUNDAMENTAL OPERATIONAL DATASETS</a:t>
            </a:r>
            <a:endParaRPr lang="en-GB" sz="1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6210776" y="4568208"/>
            <a:ext cx="5729047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 smtClean="0"/>
              <a:t>OTHER</a:t>
            </a:r>
            <a:endParaRPr lang="en-GB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8128352" y="1921375"/>
            <a:ext cx="3799383" cy="61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Developing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web-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interface for the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secondary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review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8128352" y="4991840"/>
            <a:ext cx="3799383" cy="61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Egnyte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mailchimp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34043" y="3273883"/>
            <a:ext cx="1879078" cy="612000"/>
            <a:chOff x="1986226" y="6866295"/>
            <a:chExt cx="1879078" cy="612000"/>
          </a:xfrm>
        </p:grpSpPr>
        <p:sp>
          <p:nvSpPr>
            <p:cNvPr id="67" name="Rectangle 66"/>
            <p:cNvSpPr/>
            <p:nvPr/>
          </p:nvSpPr>
          <p:spPr>
            <a:xfrm>
              <a:off x="2428786" y="6866295"/>
              <a:ext cx="1436518" cy="612000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err="1" smtClean="0"/>
                <a:t>Regional</a:t>
              </a:r>
              <a:r>
                <a:rPr lang="fr-BE" sz="1200" dirty="0" smtClean="0"/>
                <a:t> Dashboard 2014</a:t>
              </a:r>
              <a:endParaRPr lang="en-GB" sz="1200" dirty="0"/>
            </a:p>
          </p:txBody>
        </p:sp>
        <p:sp>
          <p:nvSpPr>
            <p:cNvPr id="75" name="Pentagon 74"/>
            <p:cNvSpPr/>
            <p:nvPr/>
          </p:nvSpPr>
          <p:spPr>
            <a:xfrm rot="10800000" flipH="1" flipV="1">
              <a:off x="1986226" y="6866295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IM</a:t>
              </a:r>
              <a:endParaRPr lang="en-GB" sz="1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9869" y="1948306"/>
            <a:ext cx="1879078" cy="612000"/>
            <a:chOff x="1986226" y="6076639"/>
            <a:chExt cx="1879078" cy="612000"/>
          </a:xfrm>
        </p:grpSpPr>
        <p:sp>
          <p:nvSpPr>
            <p:cNvPr id="76" name="Rectangle 75"/>
            <p:cNvSpPr/>
            <p:nvPr/>
          </p:nvSpPr>
          <p:spPr>
            <a:xfrm>
              <a:off x="2428786" y="6076639"/>
              <a:ext cx="1436518" cy="612000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Websites update and maintenance</a:t>
              </a:r>
            </a:p>
          </p:txBody>
        </p:sp>
        <p:sp>
          <p:nvSpPr>
            <p:cNvPr id="77" name="Pentagon 76"/>
            <p:cNvSpPr/>
            <p:nvPr/>
          </p:nvSpPr>
          <p:spPr>
            <a:xfrm rot="10800000" flipH="1" flipV="1">
              <a:off x="1986226" y="6076639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IM</a:t>
              </a:r>
              <a:endParaRPr lang="en-GB" sz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4043" y="3925544"/>
            <a:ext cx="1879078" cy="612000"/>
            <a:chOff x="25896" y="5380660"/>
            <a:chExt cx="1879078" cy="612000"/>
          </a:xfrm>
        </p:grpSpPr>
        <p:sp>
          <p:nvSpPr>
            <p:cNvPr id="78" name="Rectangle 77"/>
            <p:cNvSpPr/>
            <p:nvPr/>
          </p:nvSpPr>
          <p:spPr>
            <a:xfrm>
              <a:off x="468456" y="5380660"/>
              <a:ext cx="1436518" cy="612000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/>
                <a:t>Performance Monitoring Dashboard</a:t>
              </a:r>
              <a:endParaRPr lang="en-GB" sz="1200" dirty="0"/>
            </a:p>
          </p:txBody>
        </p:sp>
        <p:sp>
          <p:nvSpPr>
            <p:cNvPr id="79" name="Pentagon 78"/>
            <p:cNvSpPr/>
            <p:nvPr/>
          </p:nvSpPr>
          <p:spPr>
            <a:xfrm rot="10800000" flipH="1" flipV="1">
              <a:off x="25896" y="5380660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ORS</a:t>
              </a:r>
              <a:endParaRPr lang="en-GB" sz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2177" y="4580565"/>
            <a:ext cx="1879078" cy="612000"/>
            <a:chOff x="1986226" y="8287939"/>
            <a:chExt cx="1879078" cy="612000"/>
          </a:xfrm>
        </p:grpSpPr>
        <p:sp>
          <p:nvSpPr>
            <p:cNvPr id="80" name="Rectangle 79"/>
            <p:cNvSpPr/>
            <p:nvPr/>
          </p:nvSpPr>
          <p:spPr>
            <a:xfrm>
              <a:off x="2428786" y="8287939"/>
              <a:ext cx="1436518" cy="612000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err="1"/>
                <a:t>Dynamic</a:t>
              </a:r>
              <a:r>
                <a:rPr lang="fr-BE" sz="1200" dirty="0"/>
                <a:t> </a:t>
              </a:r>
              <a:r>
                <a:rPr lang="fr-BE" sz="1200" dirty="0" err="1"/>
                <a:t>Prioritization</a:t>
              </a:r>
              <a:r>
                <a:rPr lang="fr-BE" sz="1200" dirty="0"/>
                <a:t> </a:t>
              </a:r>
              <a:r>
                <a:rPr lang="fr-BE" sz="1200" dirty="0" err="1"/>
                <a:t>tool</a:t>
              </a:r>
              <a:endParaRPr lang="en-GB" sz="1200" dirty="0"/>
            </a:p>
          </p:txBody>
        </p:sp>
        <p:sp>
          <p:nvSpPr>
            <p:cNvPr id="81" name="Pentagon 80"/>
            <p:cNvSpPr/>
            <p:nvPr/>
          </p:nvSpPr>
          <p:spPr>
            <a:xfrm rot="10800000" flipH="1" flipV="1">
              <a:off x="1986226" y="8287939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PCR</a:t>
              </a:r>
              <a:endParaRPr lang="en-GB" sz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2176" y="5235249"/>
            <a:ext cx="1879078" cy="612000"/>
            <a:chOff x="252176" y="5854374"/>
            <a:chExt cx="1879078" cy="612000"/>
          </a:xfrm>
        </p:grpSpPr>
        <p:sp>
          <p:nvSpPr>
            <p:cNvPr id="82" name="Rectangle 81"/>
            <p:cNvSpPr/>
            <p:nvPr/>
          </p:nvSpPr>
          <p:spPr>
            <a:xfrm>
              <a:off x="694736" y="5854374"/>
              <a:ext cx="1436518" cy="612000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err="1"/>
                <a:t>Dynamic</a:t>
              </a:r>
              <a:r>
                <a:rPr lang="fr-BE" sz="1200" dirty="0"/>
                <a:t> Country Profile</a:t>
              </a:r>
              <a:endParaRPr lang="en-GB" sz="1200" dirty="0"/>
            </a:p>
          </p:txBody>
        </p:sp>
        <p:sp>
          <p:nvSpPr>
            <p:cNvPr id="83" name="Pentagon 82"/>
            <p:cNvSpPr/>
            <p:nvPr/>
          </p:nvSpPr>
          <p:spPr>
            <a:xfrm rot="10800000" flipH="1" flipV="1">
              <a:off x="252176" y="5854374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PCR</a:t>
              </a:r>
              <a:endParaRPr lang="en-GB" sz="1200" dirty="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113121" y="5252450"/>
            <a:ext cx="3799383" cy="5971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fr-B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filled</a:t>
            </a:r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by AM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252176" y="5884244"/>
            <a:ext cx="1879078" cy="612000"/>
            <a:chOff x="3335534" y="5949032"/>
            <a:chExt cx="1879078" cy="612000"/>
          </a:xfrm>
        </p:grpSpPr>
        <p:grpSp>
          <p:nvGrpSpPr>
            <p:cNvPr id="91" name="Group 90"/>
            <p:cNvGrpSpPr/>
            <p:nvPr/>
          </p:nvGrpSpPr>
          <p:grpSpPr>
            <a:xfrm>
              <a:off x="3776321" y="5949032"/>
              <a:ext cx="1438291" cy="612000"/>
              <a:chOff x="9830303" y="4734238"/>
              <a:chExt cx="1781814" cy="990381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9830303" y="4734238"/>
                <a:ext cx="1777422" cy="990381"/>
                <a:chOff x="9830303" y="4734238"/>
                <a:chExt cx="1777422" cy="990381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9830303" y="4734238"/>
                  <a:ext cx="889200" cy="990381"/>
                </a:xfrm>
                <a:prstGeom prst="rect">
                  <a:avLst/>
                </a:prstGeom>
                <a:solidFill>
                  <a:srgbClr val="F7924C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10718525" y="4734238"/>
                  <a:ext cx="889200" cy="990381"/>
                </a:xfrm>
                <a:prstGeom prst="rect">
                  <a:avLst/>
                </a:prstGeom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/>
                </a:p>
              </p:txBody>
            </p:sp>
          </p:grpSp>
          <p:sp>
            <p:nvSpPr>
              <p:cNvPr id="95" name="Rectangle 94"/>
              <p:cNvSpPr/>
              <p:nvPr/>
            </p:nvSpPr>
            <p:spPr>
              <a:xfrm>
                <a:off x="9832499" y="4734238"/>
                <a:ext cx="1779618" cy="990381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err="1" smtClean="0"/>
                  <a:t>Humanitarian</a:t>
                </a:r>
                <a:r>
                  <a:rPr lang="fr-BE" sz="1200" dirty="0" smtClean="0"/>
                  <a:t> </a:t>
                </a:r>
                <a:r>
                  <a:rPr lang="fr-BE" sz="1200" dirty="0" err="1" smtClean="0"/>
                  <a:t>Snapshots</a:t>
                </a:r>
                <a:endParaRPr lang="en-GB" sz="1200" dirty="0"/>
              </a:p>
            </p:txBody>
          </p:sp>
        </p:grpSp>
        <p:sp>
          <p:nvSpPr>
            <p:cNvPr id="92" name="Pentagon 91"/>
            <p:cNvSpPr/>
            <p:nvPr/>
          </p:nvSpPr>
          <p:spPr>
            <a:xfrm rot="10800000" flipH="1" flipV="1">
              <a:off x="3335534" y="5949032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PI</a:t>
              </a:r>
              <a:endParaRPr lang="en-GB" sz="1200" dirty="0"/>
            </a:p>
          </p:txBody>
        </p:sp>
        <p:sp>
          <p:nvSpPr>
            <p:cNvPr id="93" name="Pentagon 92"/>
            <p:cNvSpPr/>
            <p:nvPr/>
          </p:nvSpPr>
          <p:spPr>
            <a:xfrm rot="10800000" flipH="1" flipV="1">
              <a:off x="3335534" y="6273031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PCR</a:t>
              </a:r>
              <a:endParaRPr lang="en-GB" sz="1200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126254" y="5898254"/>
            <a:ext cx="3799383" cy="59798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the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request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PI and/or PCR sections, the IM section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produce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snapshots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The web unit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compile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PI/PCR and GIS.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621342" y="4991840"/>
            <a:ext cx="1436518" cy="612000"/>
          </a:xfrm>
          <a:prstGeom prst="rect">
            <a:avLst/>
          </a:prstGeom>
          <a:solidFill>
            <a:srgbClr val="5B9BD5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Campaign and Document management</a:t>
            </a:r>
            <a:endParaRPr lang="en-GB" sz="12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6198688" y="1933710"/>
            <a:ext cx="1860945" cy="612000"/>
            <a:chOff x="252176" y="6698477"/>
            <a:chExt cx="1860945" cy="61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74830" y="6698477"/>
              <a:ext cx="1438291" cy="612000"/>
              <a:chOff x="9830303" y="4734238"/>
              <a:chExt cx="1781814" cy="990381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9830303" y="4734238"/>
                <a:ext cx="1777422" cy="990381"/>
                <a:chOff x="9830303" y="4734238"/>
                <a:chExt cx="1777422" cy="990381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>
                  <a:off x="9830303" y="4734238"/>
                  <a:ext cx="889200" cy="990381"/>
                </a:xfrm>
                <a:prstGeom prst="rect">
                  <a:avLst/>
                </a:prstGeom>
                <a:solidFill>
                  <a:srgbClr val="5B9BD5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10718525" y="4734238"/>
                  <a:ext cx="889200" cy="990381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/>
                </a:p>
              </p:txBody>
            </p:sp>
          </p:grpSp>
          <p:sp>
            <p:nvSpPr>
              <p:cNvPr id="102" name="Rectangle 101"/>
              <p:cNvSpPr/>
              <p:nvPr/>
            </p:nvSpPr>
            <p:spPr>
              <a:xfrm>
                <a:off x="9832499" y="4734238"/>
                <a:ext cx="1779618" cy="990381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/>
                  <a:t>E-Library &amp; 2</a:t>
                </a:r>
                <a:r>
                  <a:rPr lang="fr-BE" sz="1200" baseline="30000" dirty="0"/>
                  <a:t>nd</a:t>
                </a:r>
                <a:r>
                  <a:rPr lang="fr-BE" sz="1200" dirty="0"/>
                  <a:t> Data </a:t>
                </a:r>
                <a:r>
                  <a:rPr lang="fr-BE" sz="1200" dirty="0" err="1"/>
                  <a:t>Review</a:t>
                </a:r>
                <a:r>
                  <a:rPr lang="fr-BE" sz="1200" dirty="0"/>
                  <a:t> Update</a:t>
                </a:r>
                <a:endParaRPr lang="en-GB" sz="1200" dirty="0"/>
              </a:p>
            </p:txBody>
          </p:sp>
        </p:grpSp>
        <p:sp>
          <p:nvSpPr>
            <p:cNvPr id="106" name="Pentagon 105"/>
            <p:cNvSpPr/>
            <p:nvPr/>
          </p:nvSpPr>
          <p:spPr>
            <a:xfrm rot="10800000" flipH="1" flipV="1">
              <a:off x="252176" y="6698477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PCR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42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148"/>
          <p:cNvSpPr txBox="1"/>
          <p:nvPr/>
        </p:nvSpPr>
        <p:spPr>
          <a:xfrm>
            <a:off x="1" y="6952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rgbClr val="5B9BD5"/>
                </a:solidFill>
              </a:rPr>
              <a:t>ROWCA INFORMATION MANAGEMENT SECTION, WORKPLAN 2014</a:t>
            </a:r>
            <a:endParaRPr lang="en-GB" sz="2400" dirty="0">
              <a:solidFill>
                <a:srgbClr val="5B9BD5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" y="531191"/>
            <a:ext cx="12192000" cy="461665"/>
          </a:xfrm>
          <a:prstGeom prst="rect">
            <a:avLst/>
          </a:prstGeom>
          <a:solidFill>
            <a:srgbClr val="A6A6A6"/>
          </a:solidFill>
        </p:spPr>
        <p:txBody>
          <a:bodyPr wrap="none" rtlCol="0">
            <a:noAutofit/>
          </a:bodyPr>
          <a:lstStyle/>
          <a:p>
            <a:r>
              <a:rPr lang="fr-BE" sz="2400" dirty="0" smtClean="0">
                <a:solidFill>
                  <a:schemeClr val="bg1"/>
                </a:solidFill>
              </a:rPr>
              <a:t>Data Management Unit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53949" y="1479581"/>
            <a:ext cx="5729047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/>
              <a:t>IM PRODUCTS</a:t>
            </a:r>
            <a:endParaRPr lang="en-GB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127710" y="1921375"/>
            <a:ext cx="3799383" cy="61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Weekly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snapshot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funding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update for the Sahel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SRPs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127710" y="3775028"/>
            <a:ext cx="3799383" cy="5971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Realtime</a:t>
            </a:r>
            <a:r>
              <a:rPr lang="fr-BE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monitoring of EMM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feeds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the 24 Countries.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39869" y="2714100"/>
            <a:ext cx="5729047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 smtClean="0"/>
              <a:t>FUNDAMENTAL OPERATIONAL DATASETS</a:t>
            </a:r>
            <a:endParaRPr lang="en-GB" sz="1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6174130" y="2714100"/>
            <a:ext cx="5729047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 smtClean="0"/>
              <a:t>OTHER</a:t>
            </a:r>
            <a:endParaRPr lang="en-GB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2127710" y="3072587"/>
            <a:ext cx="3799383" cy="61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data management unit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upload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 documents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forwarded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ocharowca@un.org in the e-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library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The web unit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web-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online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platform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82429" y="1921375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Sahel </a:t>
            </a:r>
            <a:r>
              <a:rPr lang="fr-BE" sz="1200" dirty="0" err="1"/>
              <a:t>Funding</a:t>
            </a:r>
            <a:r>
              <a:rPr lang="fr-BE" sz="1200" dirty="0"/>
              <a:t> Update</a:t>
            </a:r>
            <a:endParaRPr lang="en-GB" sz="1200" dirty="0"/>
          </a:p>
        </p:txBody>
      </p:sp>
      <p:sp>
        <p:nvSpPr>
          <p:cNvPr id="77" name="Pentagon 76"/>
          <p:cNvSpPr/>
          <p:nvPr/>
        </p:nvSpPr>
        <p:spPr>
          <a:xfrm rot="10800000" flipH="1" flipV="1">
            <a:off x="239869" y="1921375"/>
            <a:ext cx="576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BE" sz="1200" dirty="0" smtClean="0"/>
              <a:t>IM</a:t>
            </a:r>
            <a:endParaRPr lang="en-GB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2127710" y="4445281"/>
            <a:ext cx="3799383" cy="5971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Weekly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update/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daily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tracking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n-GB" sz="1100" dirty="0" smtClean="0"/>
              <a:t>Fundamental </a:t>
            </a:r>
            <a:r>
              <a:rPr lang="en-GB" sz="1100" dirty="0"/>
              <a:t>Operational Datasets </a:t>
            </a:r>
            <a:r>
              <a:rPr lang="en-GB" sz="1100" dirty="0" smtClean="0"/>
              <a:t>(displacements, epidemics, nutrition, etc.).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127710" y="5096598"/>
            <a:ext cx="3799383" cy="59798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collaboration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HQ and PCR section,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Risk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monitoring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tools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procedures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9869" y="3072587"/>
            <a:ext cx="1860945" cy="612000"/>
            <a:chOff x="6198688" y="1933710"/>
            <a:chExt cx="1860945" cy="61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621342" y="1933710"/>
              <a:ext cx="1438291" cy="612000"/>
              <a:chOff x="9830303" y="4734238"/>
              <a:chExt cx="1781814" cy="990381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9830303" y="4734238"/>
                <a:ext cx="1777422" cy="990381"/>
                <a:chOff x="9830303" y="4734238"/>
                <a:chExt cx="1777422" cy="990381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>
                  <a:off x="9830303" y="4734238"/>
                  <a:ext cx="889200" cy="990381"/>
                </a:xfrm>
                <a:prstGeom prst="rect">
                  <a:avLst/>
                </a:prstGeom>
                <a:solidFill>
                  <a:srgbClr val="5B9BD5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10718525" y="4734238"/>
                  <a:ext cx="889200" cy="990381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/>
                </a:p>
              </p:txBody>
            </p:sp>
          </p:grpSp>
          <p:sp>
            <p:nvSpPr>
              <p:cNvPr id="102" name="Rectangle 101"/>
              <p:cNvSpPr/>
              <p:nvPr/>
            </p:nvSpPr>
            <p:spPr>
              <a:xfrm>
                <a:off x="9832499" y="4734238"/>
                <a:ext cx="1779618" cy="990381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/>
                  <a:t>E-Library &amp; 2</a:t>
                </a:r>
                <a:r>
                  <a:rPr lang="fr-BE" sz="1200" baseline="30000" dirty="0"/>
                  <a:t>nd</a:t>
                </a:r>
                <a:r>
                  <a:rPr lang="fr-BE" sz="1200" dirty="0"/>
                  <a:t> Data </a:t>
                </a:r>
                <a:r>
                  <a:rPr lang="fr-BE" sz="1200" dirty="0" err="1"/>
                  <a:t>Review</a:t>
                </a:r>
                <a:r>
                  <a:rPr lang="fr-BE" sz="1200" dirty="0"/>
                  <a:t> Update</a:t>
                </a:r>
                <a:endParaRPr lang="en-GB" sz="1200" dirty="0"/>
              </a:p>
            </p:txBody>
          </p:sp>
        </p:grpSp>
        <p:sp>
          <p:nvSpPr>
            <p:cNvPr id="106" name="Pentagon 105"/>
            <p:cNvSpPr/>
            <p:nvPr/>
          </p:nvSpPr>
          <p:spPr>
            <a:xfrm rot="10800000" flipH="1" flipV="1">
              <a:off x="6198688" y="1933710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PCR</a:t>
              </a:r>
              <a:endParaRPr lang="en-GB" sz="1200" dirty="0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6621342" y="1921375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ROWCA Population </a:t>
            </a:r>
            <a:r>
              <a:rPr lang="fr-BE" sz="1200" dirty="0" err="1" smtClean="0"/>
              <a:t>Datasets</a:t>
            </a:r>
            <a:endParaRPr lang="en-GB" sz="1200" dirty="0"/>
          </a:p>
        </p:txBody>
      </p:sp>
      <p:sp>
        <p:nvSpPr>
          <p:cNvPr id="55" name="Rectangle 54"/>
          <p:cNvSpPr/>
          <p:nvPr/>
        </p:nvSpPr>
        <p:spPr>
          <a:xfrm>
            <a:off x="6627709" y="3072587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Contact Directory</a:t>
            </a:r>
            <a:endParaRPr lang="en-GB" sz="1200" dirty="0"/>
          </a:p>
        </p:txBody>
      </p:sp>
      <p:sp>
        <p:nvSpPr>
          <p:cNvPr id="71" name="Rectangle 70"/>
          <p:cNvSpPr/>
          <p:nvPr/>
        </p:nvSpPr>
        <p:spPr>
          <a:xfrm>
            <a:off x="6627709" y="3765603"/>
            <a:ext cx="1436518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Support to IT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9869" y="3775028"/>
            <a:ext cx="1859172" cy="612000"/>
            <a:chOff x="6198688" y="2656600"/>
            <a:chExt cx="1859172" cy="612000"/>
          </a:xfrm>
        </p:grpSpPr>
        <p:sp>
          <p:nvSpPr>
            <p:cNvPr id="57" name="Rectangle 56"/>
            <p:cNvSpPr/>
            <p:nvPr/>
          </p:nvSpPr>
          <p:spPr>
            <a:xfrm>
              <a:off x="6621342" y="2656600"/>
              <a:ext cx="1436518" cy="612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EMM  trend Monitoring</a:t>
              </a:r>
              <a:endParaRPr lang="en-GB" sz="1200" dirty="0"/>
            </a:p>
          </p:txBody>
        </p:sp>
        <p:sp>
          <p:nvSpPr>
            <p:cNvPr id="72" name="Pentagon 71"/>
            <p:cNvSpPr/>
            <p:nvPr/>
          </p:nvSpPr>
          <p:spPr>
            <a:xfrm rot="10800000" flipH="1" flipV="1">
              <a:off x="6198688" y="2656600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IM</a:t>
              </a:r>
              <a:endParaRPr lang="en-GB" sz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9870" y="5096598"/>
            <a:ext cx="1859171" cy="612000"/>
            <a:chOff x="6198689" y="3964684"/>
            <a:chExt cx="1859171" cy="612000"/>
          </a:xfrm>
        </p:grpSpPr>
        <p:sp>
          <p:nvSpPr>
            <p:cNvPr id="58" name="Rectangle 57"/>
            <p:cNvSpPr/>
            <p:nvPr/>
          </p:nvSpPr>
          <p:spPr>
            <a:xfrm>
              <a:off x="6621342" y="3964684"/>
              <a:ext cx="1436518" cy="612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err="1" smtClean="0"/>
                <a:t>Risk</a:t>
              </a:r>
              <a:r>
                <a:rPr lang="fr-BE" sz="1200" dirty="0" smtClean="0"/>
                <a:t> Monitoring</a:t>
              </a:r>
            </a:p>
          </p:txBody>
        </p:sp>
        <p:sp>
          <p:nvSpPr>
            <p:cNvPr id="73" name="Pentagon 72"/>
            <p:cNvSpPr/>
            <p:nvPr/>
          </p:nvSpPr>
          <p:spPr>
            <a:xfrm rot="10800000" flipH="1" flipV="1">
              <a:off x="6198689" y="3964684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PCR</a:t>
              </a:r>
              <a:endParaRPr lang="en-GB" sz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9869" y="4445281"/>
            <a:ext cx="1859172" cy="612000"/>
            <a:chOff x="6198688" y="3306404"/>
            <a:chExt cx="1859172" cy="612000"/>
          </a:xfrm>
        </p:grpSpPr>
        <p:sp>
          <p:nvSpPr>
            <p:cNvPr id="56" name="Rectangle 55"/>
            <p:cNvSpPr/>
            <p:nvPr/>
          </p:nvSpPr>
          <p:spPr>
            <a:xfrm>
              <a:off x="6621342" y="3306404"/>
              <a:ext cx="1436518" cy="612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FOD </a:t>
              </a:r>
              <a:r>
                <a:rPr lang="fr-BE" sz="1200" dirty="0" err="1" smtClean="0"/>
                <a:t>Registry</a:t>
              </a:r>
              <a:r>
                <a:rPr lang="fr-BE" sz="1200" dirty="0" smtClean="0"/>
                <a:t> Update</a:t>
              </a:r>
              <a:endParaRPr lang="en-GB" sz="1200" dirty="0"/>
            </a:p>
          </p:txBody>
        </p:sp>
        <p:sp>
          <p:nvSpPr>
            <p:cNvPr id="74" name="Pentagon 73"/>
            <p:cNvSpPr/>
            <p:nvPr/>
          </p:nvSpPr>
          <p:spPr>
            <a:xfrm rot="10800000" flipH="1" flipV="1">
              <a:off x="6198688" y="3306404"/>
              <a:ext cx="576000" cy="2880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BE" sz="1200" dirty="0" smtClean="0"/>
                <a:t>IM</a:t>
              </a:r>
              <a:endParaRPr lang="en-GB" sz="12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064227" y="3765603"/>
            <a:ext cx="3799383" cy="61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 the Information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Technology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Section to upgrade the IT performance of the office.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64227" y="3072587"/>
            <a:ext cx="3799383" cy="61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deploy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humanitarian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contact management system for the office.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64227" y="1944722"/>
            <a:ext cx="3799383" cy="61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 population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statistics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sex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desagragated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data) for the 24 countries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</a:t>
            </a:r>
            <a:r>
              <a:rPr lang="fr-B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ROWCA </a:t>
            </a:r>
            <a:r>
              <a:rPr lang="fr-B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coverage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4129" y="1494868"/>
            <a:ext cx="5729047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1400" dirty="0" smtClean="0"/>
              <a:t>COMMON OPERATIONAL DATASETS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692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54b4d9-7ec7-4b5e-b168-732fe2c0b380"/>
    <TaxKeywordTaxHTField xmlns="f154b4d9-7ec7-4b5e-b168-732fe2c0b380">
      <Terms xmlns="http://schemas.microsoft.com/office/infopath/2007/PartnerControls"/>
    </TaxKeywordTaxHTField>
    <_dlc_DocId xmlns="f154b4d9-7ec7-4b5e-b168-732fe2c0b380">OCHANET-1250-20</_dlc_DocId>
    <_dlc_DocIdUrl xmlns="f154b4d9-7ec7-4b5e-b168-732fe2c0b380">
      <Url>https://ochanet.unocha.org/CA/Information_Management/IM%20CoP/_layouts/DocIdRedir.aspx?ID=OCHANET-1250-20</Url>
      <Description>OCHANET-1250-20</Description>
    </_dlc_DocIdUrl>
    <OCHA_x0020_Office xmlns="f154b4d9-7ec7-4b5e-b168-732fe2c0b380">5</OCHA_x0020_Office>
    <RoutingRuleDescription xmlns="http://schemas.microsoft.com/sharepoint/v3" xsi:nil="true"/>
    <IM_x0020_Document_x0020_Type xmlns="0000c949-da5a-41a7-a10d-04a5089ffb70">IMU Work Plan</IM_x0020_Document_x0020_Type>
    <Security_x0020_Classification xmlns="f154b4d9-7ec7-4b5e-b168-732fe2c0b380">Unclassified</Security_x0020_Classification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FE92E287A96409DEB733D26C9B1C7" ma:contentTypeVersion="5" ma:contentTypeDescription="Create a new document." ma:contentTypeScope="" ma:versionID="46c05b96d9913ffd7acd0864a52ad08c">
  <xsd:schema xmlns:xsd="http://www.w3.org/2001/XMLSchema" xmlns:xs="http://www.w3.org/2001/XMLSchema" xmlns:p="http://schemas.microsoft.com/office/2006/metadata/properties" xmlns:ns1="http://schemas.microsoft.com/sharepoint/v3" xmlns:ns2="f154b4d9-7ec7-4b5e-b168-732fe2c0b380" xmlns:ns3="0000c949-da5a-41a7-a10d-04a5089ffb70" targetNamespace="http://schemas.microsoft.com/office/2006/metadata/properties" ma:root="true" ma:fieldsID="1a53592f068ca97a4a69b8e600a55c52" ns1:_="" ns2:_="" ns3:_="">
    <xsd:import namespace="http://schemas.microsoft.com/sharepoint/v3"/>
    <xsd:import namespace="f154b4d9-7ec7-4b5e-b168-732fe2c0b380"/>
    <xsd:import namespace="0000c949-da5a-41a7-a10d-04a5089ffb7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2:TaxCatchAllLabel" minOccurs="0"/>
                <xsd:element ref="ns1:RoutingRuleDescription" minOccurs="0"/>
                <xsd:element ref="ns2:Security_x0020_Classification" minOccurs="0"/>
                <xsd:element ref="ns3:IM_x0020_Document_x0020_Type" minOccurs="0"/>
                <xsd:element ref="ns2:OCHA_x0020_Offic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5" nillable="true" ma:displayName="Description" ma:hidden="true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4b4d9-7ec7-4b5e-b168-732fe2c0b38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01f1de8b-89a0-4787-8e73-73fc7a8fdfb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10f3e123-e7af-4e8b-87c7-dc58a623ede4}" ma:internalName="TaxCatchAll" ma:showField="CatchAllData" ma:web="f154b4d9-7ec7-4b5e-b168-732fe2c0b3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10f3e123-e7af-4e8b-87c7-dc58a623ede4}" ma:internalName="TaxCatchAllLabel" ma:readOnly="true" ma:showField="CatchAllDataLabel" ma:web="f154b4d9-7ec7-4b5e-b168-732fe2c0b3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ecurity_x0020_Classification" ma:index="16" nillable="true" ma:displayName="Security Classification" ma:default="Unclassified" ma:format="Dropdown" ma:internalName="Security_x0020_Classification">
      <xsd:simpleType>
        <xsd:restriction base="dms:Choice">
          <xsd:enumeration value="Unclassified"/>
          <xsd:enumeration value="Confidential"/>
          <xsd:enumeration value="Strictly Confidential"/>
        </xsd:restriction>
      </xsd:simpleType>
    </xsd:element>
    <xsd:element name="OCHA_x0020_Office" ma:index="18" nillable="true" ma:displayName="OCHA Office" ma:description="OCHA Office List" ma:list="{2e2ab8d5-d3dc-4830-a843-dcd088d30400}" ma:internalName="OCHA_x0020_Office" ma:showField="Title" ma:web="f154b4d9-7ec7-4b5e-b168-732fe2c0b380">
      <xsd:simpleType>
        <xsd:restriction base="dms:Lookup"/>
      </xsd:simpleType>
    </xsd:element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0c949-da5a-41a7-a10d-04a5089ffb70" elementFormDefault="qualified">
    <xsd:import namespace="http://schemas.microsoft.com/office/2006/documentManagement/types"/>
    <xsd:import namespace="http://schemas.microsoft.com/office/infopath/2007/PartnerControls"/>
    <xsd:element name="IM_x0020_Document_x0020_Type" ma:index="17" nillable="true" ma:displayName="IM Document Type" ma:default="IMU Strategy" ma:description="Document Type" ma:format="Dropdown" ma:internalName="IM_x0020_Document_x0020_Type">
      <xsd:simpleType>
        <xsd:restriction base="dms:Choice">
          <xsd:enumeration value="IMU Strategy"/>
          <xsd:enumeration value="IMU Work Plan"/>
          <xsd:enumeration value="IMWG"/>
          <xsd:enumeration value="Product and Services Catalog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1B8427-CD26-4163-B2EE-A3669792BE17}"/>
</file>

<file path=customXml/itemProps2.xml><?xml version="1.0" encoding="utf-8"?>
<ds:datastoreItem xmlns:ds="http://schemas.openxmlformats.org/officeDocument/2006/customXml" ds:itemID="{4E63A1AA-3C40-47A2-9CBE-5173B5603E30}"/>
</file>

<file path=customXml/itemProps3.xml><?xml version="1.0" encoding="utf-8"?>
<ds:datastoreItem xmlns:ds="http://schemas.openxmlformats.org/officeDocument/2006/customXml" ds:itemID="{6F02BA94-3F19-456B-B5E1-59FD90C263D8}"/>
</file>

<file path=customXml/itemProps4.xml><?xml version="1.0" encoding="utf-8"?>
<ds:datastoreItem xmlns:ds="http://schemas.openxmlformats.org/officeDocument/2006/customXml" ds:itemID="{E576D88F-A3EC-4D88-9A27-A24636049D2C}"/>
</file>

<file path=customXml/itemProps5.xml><?xml version="1.0" encoding="utf-8"?>
<ds:datastoreItem xmlns:ds="http://schemas.openxmlformats.org/officeDocument/2006/customXml" ds:itemID="{E34AE812-57CA-49F3-A24D-17D8E5E364BD}"/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725</Words>
  <Application>Microsoft Office PowerPoint</Application>
  <PresentationFormat>Widescreen</PresentationFormat>
  <Paragraphs>150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ROWCA_IMU Workplan_2014</dc:title>
  <dc:creator>Christian Cricboom</dc:creator>
  <cp:keywords/>
  <cp:lastModifiedBy>Christian Cricboom</cp:lastModifiedBy>
  <cp:revision>95</cp:revision>
  <dcterms:created xsi:type="dcterms:W3CDTF">2014-02-07T14:08:06Z</dcterms:created>
  <dcterms:modified xsi:type="dcterms:W3CDTF">2014-10-18T11:10:11Z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0x010100BD8FE92E287A96409DEB733D26C9B1C7</vt:lpwstr>
  </property>
  <property fmtid="{D5CDD505-2E9C-101B-9397-08002B2CF9AE}" pid="3" name="_dlc_DocIdItemGuid">
    <vt:lpwstr>7cfbde82-b142-4141-84db-25aaef35f639</vt:lpwstr>
  </property>
  <property fmtid="{D5CDD505-2E9C-101B-9397-08002B2CF9AE}" pid="4" name="_dlc_policyId">
    <vt:lpwstr/>
  </property>
  <property fmtid="{D5CDD505-2E9C-101B-9397-08002B2CF9AE}" pid="5" name="ItemRetentionFormula">
    <vt:lpwstr/>
  </property>
  <property fmtid="{D5CDD505-2E9C-101B-9397-08002B2CF9AE}" pid="6" name="TaxKeyword">
    <vt:lpwstr/>
  </property>
  <property fmtid="{D5CDD505-2E9C-101B-9397-08002B2CF9AE}" pid="7" name="Order">
    <vt:r8>18300</vt:r8>
  </property>
  <property fmtid="{D5CDD505-2E9C-101B-9397-08002B2CF9AE}" pid="8" name="xd_ProgID">
    <vt:lpwstr/>
  </property>
  <property fmtid="{D5CDD505-2E9C-101B-9397-08002B2CF9AE}" pid="9" name="_CopySource">
    <vt:lpwstr>https://ochanet.unocha.org/CA/Information_Management/IM CoP/Documents from IMO Skype group/IM Strategy Docs/ROWCA_Section Workplan flowchart.pptx</vt:lpwstr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TemplateUrl">
    <vt:lpwstr/>
  </property>
</Properties>
</file>