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000"/>
    <a:srgbClr val="056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2" name="Shape 9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2</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888888"/>
              </a:buClr>
              <a:buSzPts val="28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4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20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6" name="Shape 46"/>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5" name="Shape 5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1065966" y="103006"/>
            <a:ext cx="9971315" cy="585787"/>
          </a:xfrm>
          <a:prstGeom prst="rect">
            <a:avLst/>
          </a:prstGeom>
          <a:noFill/>
          <a:ln>
            <a:noFill/>
          </a:ln>
        </p:spPr>
        <p:txBody>
          <a:bodyPr spcFirstLastPara="1" wrap="square" lIns="91425" tIns="45700" rIns="91425" bIns="45700" anchor="t" anchorCtr="0">
            <a:noAutofit/>
          </a:bodyPr>
          <a:lstStyle/>
          <a:p>
            <a:pPr lvl="0" algn="ctr">
              <a:buClr>
                <a:srgbClr val="056CB6"/>
              </a:buClr>
            </a:pPr>
            <a:r>
              <a:rPr lang="fr-CH" sz="2600" u="sng" dirty="0">
                <a:solidFill>
                  <a:srgbClr val="056CB6"/>
                </a:solidFill>
              </a:rPr>
              <a:t>Outil</a:t>
            </a:r>
            <a:r>
              <a:rPr lang="en-GB" sz="2600" dirty="0">
                <a:solidFill>
                  <a:srgbClr val="056CB6"/>
                </a:solidFill>
              </a:rPr>
              <a:t> </a:t>
            </a:r>
            <a:r>
              <a:rPr lang="en-GB" sz="2600" b="0" i="0" u="none" strike="noStrike" cap="none" dirty="0">
                <a:solidFill>
                  <a:srgbClr val="056CB6"/>
                </a:solidFill>
                <a:latin typeface="Arial"/>
                <a:ea typeface="Arial"/>
                <a:cs typeface="Arial"/>
                <a:sym typeface="Arial"/>
              </a:rPr>
              <a:t>: </a:t>
            </a:r>
            <a:r>
              <a:rPr lang="fr-CH" sz="2600" dirty="0">
                <a:solidFill>
                  <a:srgbClr val="056CB6"/>
                </a:solidFill>
              </a:rPr>
              <a:t>Etablissement de l’ordre de priorité des besoins en matière de données </a:t>
            </a:r>
            <a:r>
              <a:rPr lang="en-GB" sz="1600" b="0" i="0" u="none" strike="noStrike" cap="none" dirty="0">
                <a:solidFill>
                  <a:srgbClr val="056CB6"/>
                </a:solidFill>
                <a:latin typeface="Arial"/>
                <a:ea typeface="Arial"/>
                <a:cs typeface="Arial"/>
                <a:sym typeface="Arial"/>
              </a:rPr>
              <a:t>(Par le HCR)</a:t>
            </a:r>
            <a:endParaRPr sz="1600" b="0" i="0" u="none" strike="noStrike" cap="none" dirty="0">
              <a:solidFill>
                <a:srgbClr val="056CB6"/>
              </a:solidFill>
              <a:latin typeface="Arial"/>
              <a:ea typeface="Arial"/>
              <a:cs typeface="Arial"/>
              <a:sym typeface="Arial"/>
            </a:endParaRPr>
          </a:p>
        </p:txBody>
      </p:sp>
      <p:sp>
        <p:nvSpPr>
          <p:cNvPr id="89" name="Shape 89"/>
          <p:cNvSpPr/>
          <p:nvPr/>
        </p:nvSpPr>
        <p:spPr>
          <a:xfrm>
            <a:off x="247076" y="1114432"/>
            <a:ext cx="11609097" cy="692151"/>
          </a:xfrm>
          <a:prstGeom prst="rect">
            <a:avLst/>
          </a:prstGeom>
          <a:noFill/>
          <a:ln>
            <a:noFill/>
          </a:ln>
        </p:spPr>
        <p:txBody>
          <a:bodyPr spcFirstLastPara="1" wrap="square" lIns="91425" tIns="45700" rIns="91425" bIns="45700" anchor="t" anchorCtr="0">
            <a:noAutofit/>
          </a:bodyPr>
          <a:lstStyle/>
          <a:p>
            <a:pPr lvl="0"/>
            <a:r>
              <a:rPr lang="fr-FR" sz="1600" dirty="0">
                <a:solidFill>
                  <a:schemeClr val="dk1"/>
                </a:solidFill>
                <a:latin typeface="Calibri"/>
                <a:ea typeface="Calibri"/>
                <a:cs typeface="Calibri"/>
                <a:sym typeface="Calibri"/>
              </a:rPr>
              <a:t>Cet outil a été développé par le HCR. Il aide à classer les informations à collecter pour les évaluations par ordre de priorité, mais il peut également être utilisé pour classer les besoins en données par ordre de priorité.</a:t>
            </a:r>
          </a:p>
          <a:p>
            <a:pPr lvl="0"/>
            <a:br>
              <a:rPr lang="fr-FR" sz="1600" dirty="0">
                <a:solidFill>
                  <a:schemeClr val="dk1"/>
                </a:solidFill>
                <a:latin typeface="Calibri"/>
                <a:ea typeface="Calibri"/>
                <a:cs typeface="Calibri"/>
                <a:sym typeface="Calibri"/>
              </a:rPr>
            </a:br>
            <a:endParaRPr lang="fr-FR" sz="1600" dirty="0">
              <a:solidFill>
                <a:schemeClr val="dk1"/>
              </a:solidFill>
              <a:latin typeface="Calibri"/>
              <a:ea typeface="Calibri"/>
              <a:cs typeface="Calibri"/>
              <a:sym typeface="Calibri"/>
            </a:endParaRPr>
          </a:p>
          <a:p>
            <a:pPr marL="628650" marR="0" lvl="1" indent="-57150" algn="l" rtl="0">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Font typeface="Arial"/>
              <a:buNone/>
            </a:pPr>
            <a:endParaRPr sz="1800" b="0" i="0" u="none" strike="noStrike" cap="none" dirty="0">
              <a:solidFill>
                <a:schemeClr val="dk1"/>
              </a:solidFill>
              <a:latin typeface="Calibri"/>
              <a:ea typeface="Calibri"/>
              <a:cs typeface="Calibri"/>
              <a:sym typeface="Calibri"/>
            </a:endParaRPr>
          </a:p>
        </p:txBody>
      </p:sp>
      <p:sp>
        <p:nvSpPr>
          <p:cNvPr id="2" name="ZoneTexte 1">
            <a:extLst>
              <a:ext uri="{FF2B5EF4-FFF2-40B4-BE49-F238E27FC236}">
                <a16:creationId xmlns:a16="http://schemas.microsoft.com/office/drawing/2014/main" id="{346E29B8-6B78-654E-B86A-2CEC4F14A102}"/>
              </a:ext>
            </a:extLst>
          </p:cNvPr>
          <p:cNvSpPr txBox="1"/>
          <p:nvPr/>
        </p:nvSpPr>
        <p:spPr>
          <a:xfrm>
            <a:off x="360577" y="1806583"/>
            <a:ext cx="7320749" cy="4570482"/>
          </a:xfrm>
          <a:prstGeom prst="rect">
            <a:avLst/>
          </a:prstGeom>
          <a:noFill/>
        </p:spPr>
        <p:txBody>
          <a:bodyPr wrap="square" rtlCol="0">
            <a:spAutoFit/>
          </a:bodyPr>
          <a:lstStyle/>
          <a:p>
            <a:pPr lvl="0">
              <a:spcAft>
                <a:spcPts val="600"/>
              </a:spcAft>
            </a:pPr>
            <a:r>
              <a:rPr lang="fr-FR" sz="1600" b="1" dirty="0">
                <a:solidFill>
                  <a:schemeClr val="dk1"/>
                </a:solidFill>
                <a:latin typeface="Calibri"/>
                <a:ea typeface="Calibri"/>
                <a:cs typeface="Calibri"/>
                <a:sym typeface="Calibri"/>
              </a:rPr>
              <a:t>  Instructions</a:t>
            </a:r>
          </a:p>
          <a:p>
            <a:pPr lvl="0" algn="just">
              <a:spcAft>
                <a:spcPts val="600"/>
              </a:spcAft>
            </a:pPr>
            <a:r>
              <a:rPr lang="fr-FR" sz="1600" dirty="0">
                <a:solidFill>
                  <a:schemeClr val="dk1"/>
                </a:solidFill>
                <a:latin typeface="Calibri"/>
                <a:ea typeface="Calibri"/>
                <a:cs typeface="Calibri"/>
                <a:sym typeface="Calibri"/>
              </a:rPr>
              <a:t>1. Avec l’IMWG ou avec vos partenaires</a:t>
            </a:r>
          </a:p>
          <a:p>
            <a:pPr lvl="0" algn="just">
              <a:spcAft>
                <a:spcPts val="600"/>
              </a:spcAft>
            </a:pPr>
            <a:r>
              <a:rPr lang="fr-FR" sz="1600" dirty="0">
                <a:solidFill>
                  <a:schemeClr val="dk1"/>
                </a:solidFill>
                <a:latin typeface="Calibri"/>
                <a:ea typeface="Calibri"/>
                <a:cs typeface="Calibri"/>
                <a:sym typeface="Calibri"/>
              </a:rPr>
              <a:t>2. Projetez ce graphique au mur ou sur un tableau de papier (sans que les bandes de couleurs soient visibles)</a:t>
            </a:r>
          </a:p>
          <a:p>
            <a:pPr lvl="0" algn="just">
              <a:spcAft>
                <a:spcPts val="600"/>
              </a:spcAft>
            </a:pPr>
            <a:r>
              <a:rPr lang="fr-FR" sz="1600" dirty="0">
                <a:solidFill>
                  <a:schemeClr val="dk1"/>
                </a:solidFill>
                <a:latin typeface="Calibri"/>
                <a:ea typeface="Calibri"/>
                <a:cs typeface="Calibri"/>
                <a:sym typeface="Calibri"/>
              </a:rPr>
              <a:t>3. Identifiez les ensembles de données et y inclure les critères identifiés sous*,**,*** – (il est préférable que ceux-ci soient écrit sur des post-it)</a:t>
            </a:r>
          </a:p>
          <a:p>
            <a:pPr lvl="0" algn="just">
              <a:spcAft>
                <a:spcPts val="600"/>
              </a:spcAft>
            </a:pPr>
            <a:r>
              <a:rPr lang="fr-FR" sz="1600" dirty="0">
                <a:solidFill>
                  <a:schemeClr val="dk1"/>
                </a:solidFill>
                <a:latin typeface="Calibri"/>
                <a:ea typeface="Calibri"/>
                <a:cs typeface="Calibri"/>
                <a:sym typeface="Calibri"/>
              </a:rPr>
              <a:t>4. Discutez ensemble de leur importance opérationnelle ainsi que du temps et des ressources nécessaires à l’acquisition de l’ensemble de données.</a:t>
            </a:r>
          </a:p>
          <a:p>
            <a:pPr lvl="0" algn="just">
              <a:spcAft>
                <a:spcPts val="600"/>
              </a:spcAft>
            </a:pPr>
            <a:r>
              <a:rPr lang="fr-FR" sz="1600" dirty="0">
                <a:solidFill>
                  <a:schemeClr val="dk1"/>
                </a:solidFill>
                <a:latin typeface="Calibri"/>
                <a:ea typeface="Calibri"/>
                <a:cs typeface="Calibri"/>
                <a:sym typeface="Calibri"/>
              </a:rPr>
              <a:t>5. Placez les post-</a:t>
            </a:r>
            <a:r>
              <a:rPr lang="fr-FR" sz="1600" dirty="0" err="1">
                <a:solidFill>
                  <a:schemeClr val="dk1"/>
                </a:solidFill>
                <a:latin typeface="Calibri"/>
                <a:ea typeface="Calibri"/>
                <a:cs typeface="Calibri"/>
                <a:sym typeface="Calibri"/>
              </a:rPr>
              <a:t>ità</a:t>
            </a:r>
            <a:r>
              <a:rPr lang="fr-FR" sz="1600" dirty="0">
                <a:solidFill>
                  <a:schemeClr val="dk1"/>
                </a:solidFill>
                <a:latin typeface="Calibri"/>
                <a:ea typeface="Calibri"/>
                <a:cs typeface="Calibri"/>
                <a:sym typeface="Calibri"/>
              </a:rPr>
              <a:t> l’endroit approprié sur le graphique (sans que les bandes de couleurs ne soient visibles)</a:t>
            </a:r>
          </a:p>
          <a:p>
            <a:pPr lvl="0">
              <a:spcAft>
                <a:spcPts val="600"/>
              </a:spcAft>
            </a:pPr>
            <a:r>
              <a:rPr lang="fr-FR" sz="1600" dirty="0">
                <a:solidFill>
                  <a:schemeClr val="dk1"/>
                </a:solidFill>
                <a:latin typeface="Calibri"/>
                <a:ea typeface="Calibri"/>
                <a:cs typeface="Calibri"/>
                <a:sym typeface="Calibri"/>
              </a:rPr>
              <a:t>6. Le PPT étant animé, cliquez pour faire apparaître les bandes de couleurs. </a:t>
            </a:r>
            <a:br>
              <a:rPr lang="fr-FR" sz="1600" dirty="0">
                <a:solidFill>
                  <a:schemeClr val="dk1"/>
                </a:solidFill>
                <a:latin typeface="Calibri"/>
                <a:ea typeface="Calibri"/>
                <a:cs typeface="Calibri"/>
                <a:sym typeface="Calibri"/>
              </a:rPr>
            </a:br>
            <a:r>
              <a:rPr lang="fr-FR" sz="1600" dirty="0">
                <a:solidFill>
                  <a:schemeClr val="dk1"/>
                </a:solidFill>
                <a:latin typeface="Calibri"/>
                <a:ea typeface="Calibri"/>
                <a:cs typeface="Calibri"/>
                <a:sym typeface="Calibri"/>
              </a:rPr>
              <a:t>Les ensembles de données seront ainsi regroupés par ordre de priorité, ce qui facilitera la planification et la collecte des ensembles de données (le fait de ne pas utiliser les couleurs peut rendre la conversation plus pratique que politique).</a:t>
            </a:r>
          </a:p>
          <a:p>
            <a:pPr lvl="0" algn="just">
              <a:spcAft>
                <a:spcPts val="600"/>
              </a:spcAft>
            </a:pPr>
            <a:r>
              <a:rPr lang="fr-FR" sz="1600" dirty="0">
                <a:solidFill>
                  <a:schemeClr val="dk1"/>
                </a:solidFill>
                <a:latin typeface="Calibri"/>
                <a:ea typeface="Calibri"/>
                <a:cs typeface="Calibri"/>
                <a:sym typeface="Calibri"/>
              </a:rPr>
              <a:t>7. Le groupe peut ensuite discuter des sources et des moyens pour acquérir les données et/ou de tout changement qui pourrait s’avérer nécessaire.</a:t>
            </a:r>
            <a:endParaRPr lang="fr-FR" sz="1600" dirty="0"/>
          </a:p>
        </p:txBody>
      </p:sp>
      <p:sp>
        <p:nvSpPr>
          <p:cNvPr id="3" name="ZoneTexte 2">
            <a:extLst>
              <a:ext uri="{FF2B5EF4-FFF2-40B4-BE49-F238E27FC236}">
                <a16:creationId xmlns:a16="http://schemas.microsoft.com/office/drawing/2014/main" id="{450EED56-3306-714F-B0D2-B45696D32742}"/>
              </a:ext>
            </a:extLst>
          </p:cNvPr>
          <p:cNvSpPr txBox="1"/>
          <p:nvPr/>
        </p:nvSpPr>
        <p:spPr>
          <a:xfrm>
            <a:off x="7865615" y="2232222"/>
            <a:ext cx="3806268" cy="4478149"/>
          </a:xfrm>
          <a:prstGeom prst="rect">
            <a:avLst/>
          </a:prstGeom>
          <a:noFill/>
        </p:spPr>
        <p:txBody>
          <a:bodyPr wrap="square" rtlCol="0">
            <a:spAutoFit/>
          </a:bodyPr>
          <a:lstStyle/>
          <a:p>
            <a:pPr lvl="0" algn="just">
              <a:spcAft>
                <a:spcPts val="600"/>
              </a:spcAft>
            </a:pPr>
            <a:r>
              <a:rPr lang="fr-FR" sz="1600" dirty="0">
                <a:solidFill>
                  <a:schemeClr val="dk1"/>
                </a:solidFill>
                <a:latin typeface="Calibri"/>
                <a:ea typeface="Calibri"/>
                <a:cs typeface="Calibri"/>
                <a:sym typeface="Calibri"/>
              </a:rPr>
              <a:t>*Jusqu’à quel niveau administratif ?</a:t>
            </a:r>
          </a:p>
          <a:p>
            <a:pPr lvl="0" algn="just">
              <a:spcAft>
                <a:spcPts val="600"/>
              </a:spcAft>
            </a:pPr>
            <a:r>
              <a:rPr lang="fr-FR" sz="1600" dirty="0">
                <a:solidFill>
                  <a:schemeClr val="dk1"/>
                </a:solidFill>
                <a:latin typeface="Calibri"/>
                <a:ea typeface="Calibri"/>
                <a:cs typeface="Calibri"/>
                <a:sym typeface="Calibri"/>
              </a:rPr>
              <a:t>**Volume des données : L’unité de mesure affecte le volume de donnée (p. ex : Normalement, niveau ménage VS niveau communautaire, VS niveau administratif)</a:t>
            </a:r>
          </a:p>
          <a:p>
            <a:pPr lvl="0" algn="just">
              <a:spcAft>
                <a:spcPts val="600"/>
              </a:spcAft>
            </a:pPr>
            <a:r>
              <a:rPr lang="fr-FR" sz="1600" dirty="0">
                <a:solidFill>
                  <a:schemeClr val="dk1"/>
                </a:solidFill>
                <a:latin typeface="Calibri"/>
                <a:ea typeface="Calibri"/>
                <a:cs typeface="Calibri"/>
                <a:sym typeface="Calibri"/>
              </a:rPr>
              <a:t>*** Les autres critères qui doivent être discutés</a:t>
            </a:r>
          </a:p>
          <a:p>
            <a:pPr marL="108000" lvl="0"/>
            <a:r>
              <a:rPr lang="fr-FR" sz="1600" dirty="0">
                <a:solidFill>
                  <a:schemeClr val="dk1"/>
                </a:solidFill>
                <a:latin typeface="Calibri"/>
                <a:ea typeface="Calibri"/>
                <a:cs typeface="Calibri"/>
                <a:sym typeface="Calibri"/>
              </a:rPr>
              <a:t>- Quantité des données </a:t>
            </a:r>
          </a:p>
          <a:p>
            <a:pPr marL="108000" lvl="0" algn="just"/>
            <a:r>
              <a:rPr lang="fr-FR" sz="1600" dirty="0">
                <a:solidFill>
                  <a:schemeClr val="dk1"/>
                </a:solidFill>
                <a:latin typeface="Calibri"/>
                <a:ea typeface="Calibri"/>
                <a:cs typeface="Calibri"/>
                <a:sym typeface="Calibri"/>
              </a:rPr>
              <a:t>- Est-ce/Serait-ce (plus) utile plus tard dans la réponse ?</a:t>
            </a:r>
          </a:p>
          <a:p>
            <a:pPr marL="108000" lvl="0" algn="just"/>
            <a:r>
              <a:rPr lang="fr-FR" sz="1600" dirty="0">
                <a:solidFill>
                  <a:schemeClr val="dk1"/>
                </a:solidFill>
                <a:latin typeface="Calibri"/>
                <a:ea typeface="Calibri"/>
                <a:cs typeface="Calibri"/>
                <a:sym typeface="Calibri"/>
              </a:rPr>
              <a:t>- Quelle valeur ces données m’offrent-elles ?</a:t>
            </a:r>
          </a:p>
          <a:p>
            <a:pPr marL="108000" lvl="0" algn="just"/>
            <a:r>
              <a:rPr lang="fr-FR" sz="1600" dirty="0">
                <a:solidFill>
                  <a:schemeClr val="dk1"/>
                </a:solidFill>
                <a:latin typeface="Calibri"/>
                <a:ea typeface="Calibri"/>
                <a:cs typeface="Calibri"/>
                <a:sym typeface="Calibri"/>
              </a:rPr>
              <a:t>- Les données </a:t>
            </a:r>
            <a:r>
              <a:rPr lang="fr-FR" sz="1600" dirty="0" err="1">
                <a:solidFill>
                  <a:schemeClr val="dk1"/>
                </a:solidFill>
                <a:latin typeface="Calibri"/>
                <a:ea typeface="Calibri"/>
                <a:cs typeface="Calibri"/>
                <a:sym typeface="Calibri"/>
              </a:rPr>
              <a:t>existent-elles</a:t>
            </a:r>
            <a:r>
              <a:rPr lang="fr-FR" sz="1600" dirty="0">
                <a:solidFill>
                  <a:schemeClr val="dk1"/>
                </a:solidFill>
                <a:latin typeface="Calibri"/>
                <a:ea typeface="Calibri"/>
                <a:cs typeface="Calibri"/>
                <a:sym typeface="Calibri"/>
              </a:rPr>
              <a:t> déjà quelque part ? Une autre organisation (hors de la réponse) peut-elle aider à les traiter si nécessaire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cxnSp>
        <p:nvCxnSpPr>
          <p:cNvPr id="96" name="Shape 96"/>
          <p:cNvCxnSpPr>
            <a:cxnSpLocks/>
          </p:cNvCxnSpPr>
          <p:nvPr/>
        </p:nvCxnSpPr>
        <p:spPr>
          <a:xfrm flipV="1">
            <a:off x="2378075" y="814755"/>
            <a:ext cx="0" cy="5481112"/>
          </a:xfrm>
          <a:prstGeom prst="straightConnector1">
            <a:avLst/>
          </a:prstGeom>
          <a:noFill/>
          <a:ln w="50800" cap="flat" cmpd="sng">
            <a:solidFill>
              <a:schemeClr val="dk1"/>
            </a:solidFill>
            <a:prstDash val="solid"/>
            <a:miter lim="8000"/>
            <a:headEnd type="none" w="sm" len="sm"/>
            <a:tailEnd type="stealth" w="med" len="med"/>
          </a:ln>
        </p:spPr>
      </p:cxnSp>
      <p:cxnSp>
        <p:nvCxnSpPr>
          <p:cNvPr id="97" name="Shape 97"/>
          <p:cNvCxnSpPr/>
          <p:nvPr/>
        </p:nvCxnSpPr>
        <p:spPr>
          <a:xfrm rot="10800000" flipH="1">
            <a:off x="2401422" y="6248778"/>
            <a:ext cx="7935912" cy="22225"/>
          </a:xfrm>
          <a:prstGeom prst="straightConnector1">
            <a:avLst/>
          </a:prstGeom>
          <a:noFill/>
          <a:ln w="50800" cap="flat" cmpd="sng">
            <a:solidFill>
              <a:schemeClr val="dk1"/>
            </a:solidFill>
            <a:prstDash val="solid"/>
            <a:miter lim="8000"/>
            <a:headEnd type="none" w="sm" len="sm"/>
            <a:tailEnd type="stealth" w="med" len="med"/>
          </a:ln>
        </p:spPr>
      </p:cxnSp>
      <p:sp>
        <p:nvSpPr>
          <p:cNvPr id="98" name="Shape 98"/>
          <p:cNvSpPr txBox="1"/>
          <p:nvPr/>
        </p:nvSpPr>
        <p:spPr>
          <a:xfrm>
            <a:off x="3804361" y="6330412"/>
            <a:ext cx="4633881" cy="338138"/>
          </a:xfrm>
          <a:prstGeom prst="rect">
            <a:avLst/>
          </a:prstGeom>
          <a:noFill/>
          <a:ln>
            <a:noFill/>
          </a:ln>
        </p:spPr>
        <p:txBody>
          <a:bodyPr spcFirstLastPara="1" wrap="square" lIns="91425" tIns="45700" rIns="91425" bIns="45700" anchor="t" anchorCtr="0">
            <a:noAutofit/>
          </a:bodyPr>
          <a:lstStyle/>
          <a:p>
            <a:pPr lvl="0">
              <a:buClr>
                <a:schemeClr val="dk1"/>
              </a:buClr>
            </a:pPr>
            <a:r>
              <a:rPr lang="fr-CH" sz="1600" b="1" dirty="0"/>
              <a:t>Temps/effort requis pour obtenir les données </a:t>
            </a:r>
            <a:endParaRPr sz="1600" b="1" i="0" u="none" strike="noStrike" cap="none" dirty="0">
              <a:solidFill>
                <a:schemeClr val="dk1"/>
              </a:solidFill>
              <a:latin typeface="Arial"/>
              <a:ea typeface="Arial"/>
              <a:cs typeface="Arial"/>
              <a:sym typeface="Arial"/>
            </a:endParaRPr>
          </a:p>
        </p:txBody>
      </p:sp>
      <p:sp>
        <p:nvSpPr>
          <p:cNvPr id="99" name="Shape 99"/>
          <p:cNvSpPr txBox="1"/>
          <p:nvPr/>
        </p:nvSpPr>
        <p:spPr>
          <a:xfrm rot="-5400000">
            <a:off x="-523303" y="3018942"/>
            <a:ext cx="4726433" cy="461700"/>
          </a:xfrm>
          <a:prstGeom prst="rect">
            <a:avLst/>
          </a:prstGeom>
          <a:noFill/>
          <a:ln>
            <a:noFill/>
          </a:ln>
        </p:spPr>
        <p:txBody>
          <a:bodyPr spcFirstLastPara="1" wrap="square" lIns="91425" tIns="45700" rIns="91425" bIns="45700" anchor="t" anchorCtr="0">
            <a:noAutofit/>
          </a:bodyPr>
          <a:lstStyle/>
          <a:p>
            <a:r>
              <a:rPr lang="fr-CH" sz="1800" b="1" dirty="0"/>
              <a:t>Importance </a:t>
            </a:r>
            <a:r>
              <a:rPr lang="fr-CH" sz="1600" b="1" dirty="0"/>
              <a:t>opérationnelle</a:t>
            </a:r>
            <a:r>
              <a:rPr lang="fr-CH" sz="1800" b="1" dirty="0"/>
              <a:t> des données </a:t>
            </a:r>
            <a:endParaRPr sz="1800" b="1" i="0" u="none" strike="noStrike" cap="none" dirty="0">
              <a:solidFill>
                <a:schemeClr val="dk1"/>
              </a:solidFill>
              <a:latin typeface="Arial"/>
              <a:ea typeface="Arial"/>
              <a:cs typeface="Arial"/>
              <a:sym typeface="Arial"/>
            </a:endParaRPr>
          </a:p>
        </p:txBody>
      </p:sp>
      <p:sp>
        <p:nvSpPr>
          <p:cNvPr id="101" name="Shape 101"/>
          <p:cNvSpPr txBox="1"/>
          <p:nvPr/>
        </p:nvSpPr>
        <p:spPr>
          <a:xfrm rot="-5400000">
            <a:off x="1649178" y="1093123"/>
            <a:ext cx="987622" cy="4308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0" i="0" u="none" strike="noStrike" cap="none" dirty="0">
                <a:solidFill>
                  <a:schemeClr val="dk1"/>
                </a:solidFill>
                <a:latin typeface="Arial"/>
                <a:ea typeface="Arial"/>
                <a:cs typeface="Arial"/>
                <a:sym typeface="Arial"/>
              </a:rPr>
              <a:t>(</a:t>
            </a:r>
            <a:r>
              <a:rPr lang="fr-CH" sz="1600" b="0" i="0" u="none" strike="noStrike" cap="none" dirty="0">
                <a:solidFill>
                  <a:schemeClr val="dk1"/>
                </a:solidFill>
                <a:latin typeface="Arial"/>
                <a:ea typeface="Arial"/>
                <a:cs typeface="Arial"/>
                <a:sym typeface="Arial"/>
              </a:rPr>
              <a:t>Elevée</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2" name="Shape 102"/>
          <p:cNvSpPr txBox="1"/>
          <p:nvPr/>
        </p:nvSpPr>
        <p:spPr>
          <a:xfrm rot="-5400000">
            <a:off x="1668863" y="5469390"/>
            <a:ext cx="987623" cy="43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0" i="0" u="none" strike="noStrike" cap="none" dirty="0">
                <a:solidFill>
                  <a:schemeClr val="dk1"/>
                </a:solidFill>
                <a:latin typeface="Arial"/>
                <a:ea typeface="Arial"/>
                <a:cs typeface="Arial"/>
                <a:sym typeface="Arial"/>
              </a:rPr>
              <a:t>(</a:t>
            </a:r>
            <a:r>
              <a:rPr lang="fr-CH" sz="1600" b="0" i="0" u="none" strike="noStrike" cap="none" dirty="0">
                <a:solidFill>
                  <a:schemeClr val="dk1"/>
                </a:solidFill>
                <a:latin typeface="Arial"/>
                <a:ea typeface="Arial"/>
                <a:cs typeface="Arial"/>
                <a:sym typeface="Arial"/>
              </a:rPr>
              <a:t>Faible</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3" name="Shape 103"/>
          <p:cNvSpPr txBox="1"/>
          <p:nvPr/>
        </p:nvSpPr>
        <p:spPr>
          <a:xfrm>
            <a:off x="2438376" y="6330412"/>
            <a:ext cx="849313" cy="3381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Font typeface="Times"/>
              <a:buNone/>
            </a:pPr>
            <a:r>
              <a:rPr lang="en-GB" sz="1600" b="0" i="0" u="none" strike="noStrike" cap="none" dirty="0">
                <a:solidFill>
                  <a:schemeClr val="dk1"/>
                </a:solidFill>
                <a:latin typeface="Arial"/>
                <a:ea typeface="Arial"/>
                <a:cs typeface="Arial"/>
                <a:sym typeface="Arial"/>
              </a:rPr>
              <a:t>(</a:t>
            </a:r>
            <a:r>
              <a:rPr lang="en-GB" sz="1600" b="0" i="0" u="none" strike="noStrike" cap="none" dirty="0" err="1">
                <a:solidFill>
                  <a:schemeClr val="dk1"/>
                </a:solidFill>
                <a:latin typeface="Arial"/>
                <a:ea typeface="Arial"/>
                <a:cs typeface="Arial"/>
                <a:sym typeface="Arial"/>
              </a:rPr>
              <a:t>Peu</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4" name="Shape 104"/>
          <p:cNvSpPr txBox="1"/>
          <p:nvPr/>
        </p:nvSpPr>
        <p:spPr>
          <a:xfrm>
            <a:off x="8751651" y="6328103"/>
            <a:ext cx="1417040" cy="31695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Font typeface="Times"/>
              <a:buNone/>
            </a:pPr>
            <a:r>
              <a:rPr lang="en-GB" sz="1600" b="0" i="0" u="none" strike="noStrike" cap="none" dirty="0">
                <a:solidFill>
                  <a:schemeClr val="dk1"/>
                </a:solidFill>
                <a:latin typeface="Arial"/>
                <a:ea typeface="Arial"/>
                <a:cs typeface="Arial"/>
                <a:sym typeface="Arial"/>
              </a:rPr>
              <a:t>(</a:t>
            </a:r>
            <a:r>
              <a:rPr lang="en-GB" sz="1600" dirty="0">
                <a:solidFill>
                  <a:schemeClr val="dk1"/>
                </a:solidFill>
              </a:rPr>
              <a:t>Beaucoup</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grpSp>
        <p:nvGrpSpPr>
          <p:cNvPr id="27" name="Group 26">
            <a:extLst>
              <a:ext uri="{FF2B5EF4-FFF2-40B4-BE49-F238E27FC236}">
                <a16:creationId xmlns:a16="http://schemas.microsoft.com/office/drawing/2014/main" id="{A23687AB-6CC7-4823-ABB0-5FDABFA04F51}"/>
              </a:ext>
            </a:extLst>
          </p:cNvPr>
          <p:cNvGrpSpPr/>
          <p:nvPr/>
        </p:nvGrpSpPr>
        <p:grpSpPr>
          <a:xfrm>
            <a:off x="2397717" y="1009189"/>
            <a:ext cx="7990191" cy="5239589"/>
            <a:chOff x="2438376" y="886576"/>
            <a:chExt cx="7990191" cy="5239589"/>
          </a:xfrm>
        </p:grpSpPr>
        <p:grpSp>
          <p:nvGrpSpPr>
            <p:cNvPr id="28" name="Group 27">
              <a:extLst>
                <a:ext uri="{FF2B5EF4-FFF2-40B4-BE49-F238E27FC236}">
                  <a16:creationId xmlns:a16="http://schemas.microsoft.com/office/drawing/2014/main" id="{24B6261F-650F-490A-8424-1F1DAAEF6AA7}"/>
                </a:ext>
              </a:extLst>
            </p:cNvPr>
            <p:cNvGrpSpPr/>
            <p:nvPr/>
          </p:nvGrpSpPr>
          <p:grpSpPr>
            <a:xfrm>
              <a:off x="2438376" y="886576"/>
              <a:ext cx="7629600" cy="5229300"/>
              <a:chOff x="2438376" y="886576"/>
              <a:chExt cx="7629600" cy="5229300"/>
            </a:xfrm>
          </p:grpSpPr>
          <p:pic>
            <p:nvPicPr>
              <p:cNvPr id="32" name="Shape 95">
                <a:extLst>
                  <a:ext uri="{FF2B5EF4-FFF2-40B4-BE49-F238E27FC236}">
                    <a16:creationId xmlns:a16="http://schemas.microsoft.com/office/drawing/2014/main" id="{1242808D-6C54-4A5A-94D8-AC323BCCF9A2}"/>
                  </a:ext>
                </a:extLst>
              </p:cNvPr>
              <p:cNvPicPr preferRelativeResize="0"/>
              <p:nvPr/>
            </p:nvPicPr>
            <p:blipFill rotWithShape="1">
              <a:blip r:embed="rId3">
                <a:alphaModFix/>
              </a:blip>
              <a:srcRect/>
              <a:stretch/>
            </p:blipFill>
            <p:spPr>
              <a:xfrm>
                <a:off x="2438376" y="886576"/>
                <a:ext cx="7629600" cy="5229300"/>
              </a:xfrm>
              <a:prstGeom prst="rect">
                <a:avLst/>
              </a:prstGeom>
              <a:noFill/>
              <a:ln>
                <a:noFill/>
              </a:ln>
            </p:spPr>
          </p:pic>
          <p:sp>
            <p:nvSpPr>
              <p:cNvPr id="33" name="Rectangle 32">
                <a:extLst>
                  <a:ext uri="{FF2B5EF4-FFF2-40B4-BE49-F238E27FC236}">
                    <a16:creationId xmlns:a16="http://schemas.microsoft.com/office/drawing/2014/main" id="{67C31458-0FE9-4C10-851A-8270480BD97B}"/>
                  </a:ext>
                </a:extLst>
              </p:cNvPr>
              <p:cNvSpPr/>
              <p:nvPr/>
            </p:nvSpPr>
            <p:spPr>
              <a:xfrm>
                <a:off x="2560321" y="908801"/>
                <a:ext cx="1026938" cy="3601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E4EE498-145F-4FE6-8C4D-B794BB70AD88}"/>
                  </a:ext>
                </a:extLst>
              </p:cNvPr>
              <p:cNvSpPr/>
              <p:nvPr/>
            </p:nvSpPr>
            <p:spPr>
              <a:xfrm>
                <a:off x="8792310" y="908801"/>
                <a:ext cx="1124804" cy="3601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A98F90D-6705-4478-99B4-153FACB1EDF3}"/>
                  </a:ext>
                </a:extLst>
              </p:cNvPr>
              <p:cNvSpPr/>
              <p:nvPr/>
            </p:nvSpPr>
            <p:spPr>
              <a:xfrm>
                <a:off x="8716876" y="5684790"/>
                <a:ext cx="1275668" cy="381965"/>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E9099CDF-B1E2-44CD-858E-0A03431F5B5B}"/>
                </a:ext>
              </a:extLst>
            </p:cNvPr>
            <p:cNvSpPr txBox="1"/>
            <p:nvPr/>
          </p:nvSpPr>
          <p:spPr>
            <a:xfrm>
              <a:off x="2523833" y="936467"/>
              <a:ext cx="1036345" cy="338554"/>
            </a:xfrm>
            <a:prstGeom prst="rect">
              <a:avLst/>
            </a:prstGeom>
            <a:noFill/>
          </p:spPr>
          <p:txBody>
            <a:bodyPr wrap="square" rtlCol="0">
              <a:spAutoFit/>
            </a:bodyPr>
            <a:lstStyle/>
            <a:p>
              <a:r>
                <a:rPr lang="fr-CH" sz="1600" dirty="0"/>
                <a:t>Priorité 1</a:t>
              </a:r>
              <a:endParaRPr lang="en-US" sz="1600" dirty="0"/>
            </a:p>
          </p:txBody>
        </p:sp>
        <p:sp>
          <p:nvSpPr>
            <p:cNvPr id="30" name="TextBox 29">
              <a:extLst>
                <a:ext uri="{FF2B5EF4-FFF2-40B4-BE49-F238E27FC236}">
                  <a16:creationId xmlns:a16="http://schemas.microsoft.com/office/drawing/2014/main" id="{AB6ADA53-726C-42AE-B49D-6A71CC91F47A}"/>
                </a:ext>
              </a:extLst>
            </p:cNvPr>
            <p:cNvSpPr txBox="1"/>
            <p:nvPr/>
          </p:nvSpPr>
          <p:spPr>
            <a:xfrm>
              <a:off x="8993224" y="898512"/>
              <a:ext cx="1349886" cy="338554"/>
            </a:xfrm>
            <a:prstGeom prst="rect">
              <a:avLst/>
            </a:prstGeom>
            <a:noFill/>
          </p:spPr>
          <p:txBody>
            <a:bodyPr wrap="square" rtlCol="0">
              <a:spAutoFit/>
            </a:bodyPr>
            <a:lstStyle/>
            <a:p>
              <a:r>
                <a:rPr lang="fr-CH" sz="1600" dirty="0"/>
                <a:t>Priorité 2</a:t>
              </a:r>
              <a:endParaRPr lang="en-US" sz="1600" dirty="0"/>
            </a:p>
          </p:txBody>
        </p:sp>
        <p:sp>
          <p:nvSpPr>
            <p:cNvPr id="31" name="TextBox 30">
              <a:extLst>
                <a:ext uri="{FF2B5EF4-FFF2-40B4-BE49-F238E27FC236}">
                  <a16:creationId xmlns:a16="http://schemas.microsoft.com/office/drawing/2014/main" id="{26891540-F2F1-4219-9559-304D688A471F}"/>
                </a:ext>
              </a:extLst>
            </p:cNvPr>
            <p:cNvSpPr txBox="1"/>
            <p:nvPr/>
          </p:nvSpPr>
          <p:spPr>
            <a:xfrm>
              <a:off x="9078681" y="5787611"/>
              <a:ext cx="1349886" cy="338554"/>
            </a:xfrm>
            <a:prstGeom prst="rect">
              <a:avLst/>
            </a:prstGeom>
            <a:noFill/>
          </p:spPr>
          <p:txBody>
            <a:bodyPr wrap="square" rtlCol="0">
              <a:spAutoFit/>
            </a:bodyPr>
            <a:lstStyle/>
            <a:p>
              <a:r>
                <a:rPr lang="fr-CH" sz="1600" dirty="0"/>
                <a:t>Priorité 3</a:t>
              </a:r>
              <a:endParaRPr lang="en-US" sz="1600" dirty="0"/>
            </a:p>
          </p:txBody>
        </p:sp>
      </p:grpSp>
      <p:sp>
        <p:nvSpPr>
          <p:cNvPr id="38" name="Shape 88">
            <a:extLst>
              <a:ext uri="{FF2B5EF4-FFF2-40B4-BE49-F238E27FC236}">
                <a16:creationId xmlns:a16="http://schemas.microsoft.com/office/drawing/2014/main" id="{DBDDA208-B8FF-624B-B549-A3B5D189F672}"/>
              </a:ext>
            </a:extLst>
          </p:cNvPr>
          <p:cNvSpPr txBox="1"/>
          <p:nvPr/>
        </p:nvSpPr>
        <p:spPr>
          <a:xfrm>
            <a:off x="986971" y="0"/>
            <a:ext cx="9971315" cy="585787"/>
          </a:xfrm>
          <a:prstGeom prst="rect">
            <a:avLst/>
          </a:prstGeom>
          <a:noFill/>
          <a:ln>
            <a:noFill/>
          </a:ln>
        </p:spPr>
        <p:txBody>
          <a:bodyPr spcFirstLastPara="1" wrap="square" lIns="91425" tIns="45700" rIns="91425" bIns="45700" anchor="t" anchorCtr="0">
            <a:noAutofit/>
          </a:bodyPr>
          <a:lstStyle/>
          <a:p>
            <a:pPr lvl="0" algn="ctr">
              <a:buClr>
                <a:srgbClr val="056CB6"/>
              </a:buClr>
            </a:pPr>
            <a:r>
              <a:rPr lang="fr-CH" sz="2600" u="sng" dirty="0">
                <a:solidFill>
                  <a:srgbClr val="056CB6"/>
                </a:solidFill>
              </a:rPr>
              <a:t>Outil</a:t>
            </a:r>
            <a:r>
              <a:rPr lang="en-GB" sz="2600" dirty="0">
                <a:solidFill>
                  <a:srgbClr val="056CB6"/>
                </a:solidFill>
              </a:rPr>
              <a:t> </a:t>
            </a:r>
            <a:r>
              <a:rPr lang="en-GB" sz="2600" b="0" i="0" u="none" strike="noStrike" cap="none" dirty="0">
                <a:solidFill>
                  <a:srgbClr val="056CB6"/>
                </a:solidFill>
                <a:latin typeface="Arial"/>
                <a:ea typeface="Arial"/>
                <a:cs typeface="Arial"/>
                <a:sym typeface="Arial"/>
              </a:rPr>
              <a:t>: </a:t>
            </a:r>
            <a:r>
              <a:rPr lang="fr-CH" sz="2600" dirty="0">
                <a:solidFill>
                  <a:srgbClr val="056CB6"/>
                </a:solidFill>
              </a:rPr>
              <a:t>Etablissement de l’ordre de priorité des besoins en matière de données </a:t>
            </a:r>
            <a:r>
              <a:rPr lang="en-GB" sz="1600" b="0" i="0" u="none" strike="noStrike" cap="none" dirty="0">
                <a:solidFill>
                  <a:srgbClr val="056CB6"/>
                </a:solidFill>
                <a:latin typeface="Arial"/>
                <a:ea typeface="Arial"/>
                <a:cs typeface="Arial"/>
                <a:sym typeface="Arial"/>
              </a:rPr>
              <a:t>(</a:t>
            </a:r>
            <a:r>
              <a:rPr lang="en-GB" sz="1600" dirty="0">
                <a:solidFill>
                  <a:srgbClr val="056CB6"/>
                </a:solidFill>
              </a:rPr>
              <a:t>Par</a:t>
            </a:r>
            <a:r>
              <a:rPr lang="en-GB" sz="1600" b="0" i="0" u="none" strike="noStrike" cap="none" dirty="0">
                <a:solidFill>
                  <a:srgbClr val="056CB6"/>
                </a:solidFill>
                <a:latin typeface="Arial"/>
                <a:ea typeface="Arial"/>
                <a:cs typeface="Arial"/>
                <a:sym typeface="Arial"/>
              </a:rPr>
              <a:t> </a:t>
            </a:r>
            <a:r>
              <a:rPr lang="en-GB" sz="1600" dirty="0">
                <a:solidFill>
                  <a:srgbClr val="056CB6"/>
                </a:solidFill>
              </a:rPr>
              <a:t>le </a:t>
            </a:r>
            <a:r>
              <a:rPr lang="en-GB" sz="1600" b="0" i="0" u="none" strike="noStrike" cap="none" dirty="0">
                <a:solidFill>
                  <a:srgbClr val="056CB6"/>
                </a:solidFill>
                <a:latin typeface="Arial"/>
                <a:ea typeface="Arial"/>
                <a:cs typeface="Arial"/>
                <a:sym typeface="Arial"/>
              </a:rPr>
              <a:t>HCR)</a:t>
            </a:r>
            <a:endParaRPr sz="1600" b="0" i="0" u="none" strike="noStrike" cap="none" dirty="0">
              <a:solidFill>
                <a:srgbClr val="056CB6"/>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324</Words>
  <Application>Microsoft Office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Manon COLAS</cp:lastModifiedBy>
  <cp:revision>17</cp:revision>
  <dcterms:modified xsi:type="dcterms:W3CDTF">2019-03-27T15:46:09Z</dcterms:modified>
</cp:coreProperties>
</file>