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56" r:id="rId5"/>
    <p:sldId id="257" r:id="rId6"/>
    <p:sldId id="258" r:id="rId7"/>
    <p:sldId id="259" r:id="rId8"/>
    <p:sldId id="275" r:id="rId9"/>
    <p:sldId id="260" r:id="rId10"/>
    <p:sldId id="276" r:id="rId11"/>
    <p:sldId id="277" r:id="rId12"/>
    <p:sldId id="278" r:id="rId13"/>
    <p:sldId id="273" r:id="rId14"/>
    <p:sldId id="279" r:id="rId15"/>
    <p:sldId id="261" r:id="rId16"/>
    <p:sldId id="264" r:id="rId17"/>
    <p:sldId id="272" r:id="rId18"/>
  </p:sldIdLst>
  <p:sldSz cx="13444538" cy="7562850"/>
  <p:notesSz cx="10693400" cy="7562850"/>
  <p:embeddedFontLst>
    <p:embeddedFont>
      <p:font typeface="Calibri" panose="020F0502020204030204" pitchFamily="34" charset="0"/>
      <p:regular r:id="rId20"/>
      <p:bold r:id="rId21"/>
      <p:italic r:id="rId22"/>
      <p:boldItalic r:id="rId23"/>
    </p:embeddedFont>
    <p:embeddedFont>
      <p:font typeface="Roboto" pitchFamily="2" charset="0"/>
      <p:regular r:id="rId24"/>
      <p:bold r:id="rId25"/>
      <p:italic r:id="rId26"/>
      <p:boldItalic r:id="rId27"/>
    </p:embeddedFont>
    <p:embeddedFont>
      <p:font typeface="Roboto Slab" pitchFamily="2" charset="0"/>
      <p:regular r:id="rId28"/>
      <p:bold r:id="rId29"/>
    </p:embeddedFont>
  </p:embeddedFontLst>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302" userDrawn="1">
          <p15:clr>
            <a:srgbClr val="A4A3A4"/>
          </p15:clr>
        </p15:guide>
        <p15:guide id="14" pos="4235" userDrawn="1">
          <p15:clr>
            <a:srgbClr val="A4A3A4"/>
          </p15:clr>
        </p15:guide>
        <p15:guide id="15" orient="horz" pos="23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e Niang" initials="BN" lastIdx="4" clrIdx="0">
    <p:extLst>
      <p:ext uri="{19B8F6BF-5375-455C-9EA6-DF929625EA0E}">
        <p15:presenceInfo xmlns:p15="http://schemas.microsoft.com/office/powerpoint/2012/main" userId="S::niang4@un.org::3edd47ea-9993-4c44-9b46-b05f0f14af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8FDE"/>
    <a:srgbClr val="D4E5F7"/>
    <a:srgbClr val="144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83210" autoAdjust="0"/>
  </p:normalViewPr>
  <p:slideViewPr>
    <p:cSldViewPr>
      <p:cViewPr varScale="1">
        <p:scale>
          <a:sx n="48" d="100"/>
          <a:sy n="48" d="100"/>
        </p:scale>
        <p:origin x="987" y="42"/>
      </p:cViewPr>
      <p:guideLst>
        <p:guide orient="horz" pos="4302"/>
        <p:guide pos="4235"/>
        <p:guide orient="horz"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23A1F6A8-2A71-46F9-8121-E972CF891CB1}" type="datetimeFigureOut">
              <a:rPr lang="fr-FR" smtClean="0"/>
              <a:t>25/07/2019</a:t>
            </a:fld>
            <a:endParaRPr lang="fr-FR"/>
          </a:p>
        </p:txBody>
      </p:sp>
      <p:sp>
        <p:nvSpPr>
          <p:cNvPr id="4" name="Slide Image Placeholder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A1956BE1-D5F4-403C-8A71-0879B3871F34}" type="slidenum">
              <a:rPr lang="fr-FR" smtClean="0"/>
              <a:t>‹#›</a:t>
            </a:fld>
            <a:endParaRPr lang="fr-FR"/>
          </a:p>
        </p:txBody>
      </p:sp>
    </p:spTree>
    <p:extLst>
      <p:ext uri="{BB962C8B-B14F-4D97-AF65-F5344CB8AC3E}">
        <p14:creationId xmlns:p14="http://schemas.microsoft.com/office/powerpoint/2010/main" val="71859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56BE1-D5F4-403C-8A71-0879B3871F34}" type="slidenum">
              <a:rPr lang="fr-FR" smtClean="0"/>
              <a:t>1</a:t>
            </a:fld>
            <a:endParaRPr lang="fr-FR"/>
          </a:p>
        </p:txBody>
      </p:sp>
    </p:spTree>
    <p:extLst>
      <p:ext uri="{BB962C8B-B14F-4D97-AF65-F5344CB8AC3E}">
        <p14:creationId xmlns:p14="http://schemas.microsoft.com/office/powerpoint/2010/main" val="331003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lvl="0"/>
            <a:r>
              <a:rPr lang="en-US" sz="1200" dirty="0"/>
              <a:t>Think about possible questions and examples </a:t>
            </a:r>
          </a:p>
          <a:p>
            <a:endParaRPr lang="en-US" dirty="0"/>
          </a:p>
        </p:txBody>
      </p:sp>
      <p:sp>
        <p:nvSpPr>
          <p:cNvPr id="4" name="Slide Number Placeholder 3"/>
          <p:cNvSpPr>
            <a:spLocks noGrp="1"/>
          </p:cNvSpPr>
          <p:nvPr>
            <p:ph type="sldNum" sz="quarter" idx="5"/>
          </p:nvPr>
        </p:nvSpPr>
        <p:spPr/>
        <p:txBody>
          <a:bodyPr/>
          <a:lstStyle/>
          <a:p>
            <a:fld id="{A1956BE1-D5F4-403C-8A71-0879B3871F34}" type="slidenum">
              <a:rPr lang="fr-FR" smtClean="0"/>
              <a:t>13</a:t>
            </a:fld>
            <a:endParaRPr lang="fr-FR"/>
          </a:p>
        </p:txBody>
      </p:sp>
    </p:spTree>
    <p:extLst>
      <p:ext uri="{BB962C8B-B14F-4D97-AF65-F5344CB8AC3E}">
        <p14:creationId xmlns:p14="http://schemas.microsoft.com/office/powerpoint/2010/main" val="110762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Presentation / 20 minutes  - the potential of Power Query </a:t>
            </a:r>
          </a:p>
          <a:p>
            <a:r>
              <a:rPr lang="en-US" dirty="0"/>
              <a:t>This session is not a training, just a presentation that intends to help </a:t>
            </a:r>
            <a:r>
              <a:rPr lang="en-US" dirty="0" err="1"/>
              <a:t>IMOs</a:t>
            </a:r>
            <a:r>
              <a:rPr lang="en-US" dirty="0"/>
              <a:t> to understand how they could use Power Query in their work</a:t>
            </a:r>
          </a:p>
          <a:p>
            <a:r>
              <a:rPr lang="en-US" dirty="0"/>
              <a:t>Should also mention the legacy of CC in the use of Excel tools in OCHA </a:t>
            </a:r>
          </a:p>
        </p:txBody>
      </p:sp>
      <p:sp>
        <p:nvSpPr>
          <p:cNvPr id="4" name="Slide Number Placeholder 3"/>
          <p:cNvSpPr>
            <a:spLocks noGrp="1"/>
          </p:cNvSpPr>
          <p:nvPr>
            <p:ph type="sldNum" sz="quarter" idx="5"/>
          </p:nvPr>
        </p:nvSpPr>
        <p:spPr/>
        <p:txBody>
          <a:bodyPr/>
          <a:lstStyle/>
          <a:p>
            <a:fld id="{A1956BE1-D5F4-403C-8A71-0879B3871F34}" type="slidenum">
              <a:rPr lang="fr-FR" smtClean="0"/>
              <a:t>2</a:t>
            </a:fld>
            <a:endParaRPr lang="fr-FR"/>
          </a:p>
        </p:txBody>
      </p:sp>
    </p:spTree>
    <p:extLst>
      <p:ext uri="{BB962C8B-B14F-4D97-AF65-F5344CB8AC3E}">
        <p14:creationId xmlns:p14="http://schemas.microsoft.com/office/powerpoint/2010/main" val="234504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lvl="0"/>
            <a:endParaRPr lang="en-US" dirty="0"/>
          </a:p>
          <a:p>
            <a:pPr lvl="0"/>
            <a:r>
              <a:rPr lang="en-US" dirty="0"/>
              <a:t>Compare with other tools – R or python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Introduction of the tool, background information, advantages disadvantages  -- use it on </a:t>
            </a:r>
            <a:r>
              <a:rPr lang="en-US" dirty="0" err="1"/>
              <a:t>suden</a:t>
            </a:r>
            <a:r>
              <a:rPr lang="en-US" dirty="0"/>
              <a:t> on set or protracted – learning curve maybe faster  -- how much time we can save with </a:t>
            </a:r>
            <a:r>
              <a:rPr lang="en-US" dirty="0" err="1"/>
              <a:t>PowerQuery</a:t>
            </a:r>
            <a:r>
              <a:rPr lang="en-US" dirty="0"/>
              <a:t>??? </a:t>
            </a:r>
          </a:p>
          <a:p>
            <a:pPr lvl="0"/>
            <a:endParaRPr lang="en-US" dirty="0"/>
          </a:p>
          <a:p>
            <a:endParaRPr lang="en-US" dirty="0"/>
          </a:p>
        </p:txBody>
      </p:sp>
      <p:sp>
        <p:nvSpPr>
          <p:cNvPr id="4" name="Slide Number Placeholder 3"/>
          <p:cNvSpPr>
            <a:spLocks noGrp="1"/>
          </p:cNvSpPr>
          <p:nvPr>
            <p:ph type="sldNum" sz="quarter" idx="5"/>
          </p:nvPr>
        </p:nvSpPr>
        <p:spPr/>
        <p:txBody>
          <a:bodyPr/>
          <a:lstStyle/>
          <a:p>
            <a:fld id="{A1956BE1-D5F4-403C-8A71-0879B3871F34}" type="slidenum">
              <a:rPr lang="fr-FR" smtClean="0"/>
              <a:t>4</a:t>
            </a:fld>
            <a:endParaRPr lang="fr-FR"/>
          </a:p>
        </p:txBody>
      </p:sp>
    </p:spTree>
    <p:extLst>
      <p:ext uri="{BB962C8B-B14F-4D97-AF65-F5344CB8AC3E}">
        <p14:creationId xmlns:p14="http://schemas.microsoft.com/office/powerpoint/2010/main" val="410481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56BE1-D5F4-403C-8A71-0879B3871F34}" type="slidenum">
              <a:rPr lang="fr-FR" smtClean="0"/>
              <a:t>5</a:t>
            </a:fld>
            <a:endParaRPr lang="fr-FR"/>
          </a:p>
        </p:txBody>
      </p:sp>
    </p:spTree>
    <p:extLst>
      <p:ext uri="{BB962C8B-B14F-4D97-AF65-F5344CB8AC3E}">
        <p14:creationId xmlns:p14="http://schemas.microsoft.com/office/powerpoint/2010/main" val="222514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56BE1-D5F4-403C-8A71-0879B3871F34}" type="slidenum">
              <a:rPr lang="fr-FR" smtClean="0"/>
              <a:t>6</a:t>
            </a:fld>
            <a:endParaRPr lang="fr-FR"/>
          </a:p>
        </p:txBody>
      </p:sp>
    </p:spTree>
    <p:extLst>
      <p:ext uri="{BB962C8B-B14F-4D97-AF65-F5344CB8AC3E}">
        <p14:creationId xmlns:p14="http://schemas.microsoft.com/office/powerpoint/2010/main" val="191268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the visualization it is better to have a data vertical table rather than horizontal format</a:t>
            </a:r>
          </a:p>
          <a:p>
            <a:endParaRPr lang="en-US" dirty="0"/>
          </a:p>
        </p:txBody>
      </p:sp>
      <p:sp>
        <p:nvSpPr>
          <p:cNvPr id="4" name="Slide Number Placeholder 3"/>
          <p:cNvSpPr>
            <a:spLocks noGrp="1"/>
          </p:cNvSpPr>
          <p:nvPr>
            <p:ph type="sldNum" sz="quarter" idx="5"/>
          </p:nvPr>
        </p:nvSpPr>
        <p:spPr/>
        <p:txBody>
          <a:bodyPr/>
          <a:lstStyle/>
          <a:p>
            <a:fld id="{A1956BE1-D5F4-403C-8A71-0879B3871F34}" type="slidenum">
              <a:rPr lang="fr-FR" smtClean="0"/>
              <a:t>7</a:t>
            </a:fld>
            <a:endParaRPr lang="fr-FR"/>
          </a:p>
        </p:txBody>
      </p:sp>
    </p:spTree>
    <p:extLst>
      <p:ext uri="{BB962C8B-B14F-4D97-AF65-F5344CB8AC3E}">
        <p14:creationId xmlns:p14="http://schemas.microsoft.com/office/powerpoint/2010/main" val="3961096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r>
              <a:rPr lang="en-US" dirty="0"/>
              <a:t>Very useful when we have data from multiple files or data sources </a:t>
            </a:r>
          </a:p>
        </p:txBody>
      </p:sp>
      <p:sp>
        <p:nvSpPr>
          <p:cNvPr id="4" name="Slide Number Placeholder 3"/>
          <p:cNvSpPr>
            <a:spLocks noGrp="1"/>
          </p:cNvSpPr>
          <p:nvPr>
            <p:ph type="sldNum" sz="quarter" idx="5"/>
          </p:nvPr>
        </p:nvSpPr>
        <p:spPr/>
        <p:txBody>
          <a:bodyPr/>
          <a:lstStyle/>
          <a:p>
            <a:fld id="{A1956BE1-D5F4-403C-8A71-0879B3871F34}" type="slidenum">
              <a:rPr lang="fr-FR" smtClean="0"/>
              <a:t>8</a:t>
            </a:fld>
            <a:endParaRPr lang="fr-FR"/>
          </a:p>
        </p:txBody>
      </p:sp>
    </p:spTree>
    <p:extLst>
      <p:ext uri="{BB962C8B-B14F-4D97-AF65-F5344CB8AC3E}">
        <p14:creationId xmlns:p14="http://schemas.microsoft.com/office/powerpoint/2010/main" val="375844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56BE1-D5F4-403C-8A71-0879B3871F34}" type="slidenum">
              <a:rPr lang="fr-FR" smtClean="0"/>
              <a:t>9</a:t>
            </a:fld>
            <a:endParaRPr lang="fr-FR"/>
          </a:p>
        </p:txBody>
      </p:sp>
    </p:spTree>
    <p:extLst>
      <p:ext uri="{BB962C8B-B14F-4D97-AF65-F5344CB8AC3E}">
        <p14:creationId xmlns:p14="http://schemas.microsoft.com/office/powerpoint/2010/main" val="166200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9750" y="946150"/>
            <a:ext cx="4533900" cy="2551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Show an example - Before and after of data treatment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Ana Maria to find an example of the use of </a:t>
            </a:r>
            <a:r>
              <a:rPr lang="en-US" sz="1200" dirty="0" err="1"/>
              <a:t>PowerQuery</a:t>
            </a:r>
            <a:r>
              <a:rPr lang="en-US" sz="1200" dirty="0"/>
              <a:t> in the office </a:t>
            </a:r>
          </a:p>
          <a:p>
            <a:pPr lvl="0"/>
            <a:r>
              <a:rPr lang="en-US" sz="1200" dirty="0"/>
              <a:t>We’ll do a quick demonstration  </a:t>
            </a:r>
          </a:p>
        </p:txBody>
      </p:sp>
      <p:sp>
        <p:nvSpPr>
          <p:cNvPr id="4" name="Slide Number Placeholder 3"/>
          <p:cNvSpPr>
            <a:spLocks noGrp="1"/>
          </p:cNvSpPr>
          <p:nvPr>
            <p:ph type="sldNum" sz="quarter" idx="5"/>
          </p:nvPr>
        </p:nvSpPr>
        <p:spPr/>
        <p:txBody>
          <a:bodyPr/>
          <a:lstStyle/>
          <a:p>
            <a:fld id="{A1956BE1-D5F4-403C-8A71-0879B3871F34}" type="slidenum">
              <a:rPr lang="fr-FR" smtClean="0"/>
              <a:t>12</a:t>
            </a:fld>
            <a:endParaRPr lang="fr-FR"/>
          </a:p>
        </p:txBody>
      </p:sp>
    </p:spTree>
    <p:extLst>
      <p:ext uri="{BB962C8B-B14F-4D97-AF65-F5344CB8AC3E}">
        <p14:creationId xmlns:p14="http://schemas.microsoft.com/office/powerpoint/2010/main" val="4001344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3"/>
            <a:ext cx="13442941"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sz="1800" dirty="0"/>
              <a:t> </a:t>
            </a:r>
            <a:endParaRPr sz="1800"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5021744" y="4307209"/>
            <a:ext cx="3401053" cy="45719"/>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1800"/>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8514" y="609254"/>
            <a:ext cx="1365915" cy="1343718"/>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836249" y="2219325"/>
            <a:ext cx="9532529" cy="1409700"/>
          </a:xfrm>
          <a:prstGeom prst="rect">
            <a:avLst/>
          </a:prstGeom>
        </p:spPr>
        <p:txBody>
          <a:bodyPr/>
          <a:lstStyle>
            <a:lvl1pPr algn="ctr">
              <a:defRPr sz="4000" b="1">
                <a:solidFill>
                  <a:schemeClr val="bg1"/>
                </a:solidFill>
                <a:latin typeface="Roboto Slab" pitchFamily="2" charset="0"/>
                <a:ea typeface="Roboto Slab"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842194" y="4848225"/>
            <a:ext cx="7712247"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le of content">
    <p:bg>
      <p:bgPr>
        <a:solidFill>
          <a:schemeClr val="bg1"/>
        </a:solidFill>
        <a:effectLst/>
      </p:bgPr>
    </p:bg>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878207" y="1952625"/>
            <a:ext cx="1618294"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800"/>
          </a:p>
        </p:txBody>
      </p:sp>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863101" y="695325"/>
            <a:ext cx="5844063" cy="9144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894175" y="2714625"/>
            <a:ext cx="5828095" cy="3086100"/>
          </a:xfrm>
          <a:prstGeom prst="rect">
            <a:avLst/>
          </a:prstGeom>
        </p:spPr>
        <p:txBody>
          <a:bodyPr lIns="0" tIns="0" rIns="0" bIns="0"/>
          <a:lstStyle>
            <a:lvl1pPr marL="285766" indent="-285766">
              <a:lnSpc>
                <a:spcPct val="150000"/>
              </a:lnSpc>
              <a:buFont typeface="Arial" panose="020B0604020202020204" pitchFamily="34" charset="0"/>
              <a:buChar char="•"/>
              <a:defRPr sz="2401"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with intro">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userDrawn="1"/>
        </p:nvSpPr>
        <p:spPr>
          <a:xfrm>
            <a:off x="1" y="3"/>
            <a:ext cx="13442941"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sz="1800" dirty="0"/>
          </a:p>
        </p:txBody>
      </p:sp>
      <p:sp>
        <p:nvSpPr>
          <p:cNvPr id="5" name="object 5">
            <a:extLst>
              <a:ext uri="{FF2B5EF4-FFF2-40B4-BE49-F238E27FC236}">
                <a16:creationId xmlns:a16="http://schemas.microsoft.com/office/drawing/2014/main" id="{07B48F48-27A7-4634-930C-05224C93AA8E}"/>
              </a:ext>
            </a:extLst>
          </p:cNvPr>
          <p:cNvSpPr/>
          <p:nvPr userDrawn="1"/>
        </p:nvSpPr>
        <p:spPr>
          <a:xfrm>
            <a:off x="878207" y="1952625"/>
            <a:ext cx="1618294"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800"/>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874673" y="774307"/>
            <a:ext cx="7089519" cy="914400"/>
          </a:xfrm>
          <a:prstGeom prst="rect">
            <a:avLst/>
          </a:prstGeom>
        </p:spPr>
        <p:txBody>
          <a:bodyPr lIns="0" tIns="0" rIns="0" bIns="0"/>
          <a:lstStyle>
            <a:lvl1pPr>
              <a:defRPr sz="3200"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874216" y="2638425"/>
            <a:ext cx="7859945" cy="2819400"/>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spTree>
    <p:extLst>
      <p:ext uri="{BB962C8B-B14F-4D97-AF65-F5344CB8AC3E}">
        <p14:creationId xmlns:p14="http://schemas.microsoft.com/office/powerpoint/2010/main" val="18672430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878207" y="1952625"/>
            <a:ext cx="1618294"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800"/>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878206" y="771525"/>
            <a:ext cx="8239171"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877345" y="1372630"/>
            <a:ext cx="5939867"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878206" y="2447925"/>
            <a:ext cx="5844063"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878206" y="4010025"/>
            <a:ext cx="5748259"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878206" y="771525"/>
            <a:ext cx="8239171"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878206" y="2447925"/>
            <a:ext cx="311364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878206" y="3400425"/>
            <a:ext cx="3448955"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PEOPLE IN NEED</a:t>
            </a:r>
          </a:p>
          <a:p>
            <a:pPr lvl="1"/>
            <a:endParaRPr lang="en-US" dirty="0"/>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6722269" y="2447925"/>
            <a:ext cx="311364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6722269" y="3400425"/>
            <a:ext cx="3448955"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FUNDING NEED</a:t>
            </a:r>
          </a:p>
          <a:p>
            <a:pPr lvl="1"/>
            <a:endParaRPr lang="en-US" dirty="0"/>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878206" y="4695825"/>
            <a:ext cx="311364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878206" y="5610225"/>
            <a:ext cx="3448955"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COUNTRIES AFFECTED</a:t>
            </a:r>
          </a:p>
          <a:p>
            <a:pPr lvl="1"/>
            <a:endParaRPr lang="en-US" dirty="0"/>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6722269" y="4695825"/>
            <a:ext cx="311364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6722269" y="5610225"/>
            <a:ext cx="3448955"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DONORS</a:t>
            </a:r>
          </a:p>
          <a:p>
            <a:pPr lvl="1"/>
            <a:endParaRPr lang="en-US" dirty="0"/>
          </a:p>
        </p:txBody>
      </p:sp>
      <p:sp>
        <p:nvSpPr>
          <p:cNvPr id="12" name="object 5">
            <a:extLst>
              <a:ext uri="{FF2B5EF4-FFF2-40B4-BE49-F238E27FC236}">
                <a16:creationId xmlns:a16="http://schemas.microsoft.com/office/drawing/2014/main" id="{0C1CDA5F-A187-45F9-8606-4749E931CED5}"/>
              </a:ext>
            </a:extLst>
          </p:cNvPr>
          <p:cNvSpPr/>
          <p:nvPr userDrawn="1"/>
        </p:nvSpPr>
        <p:spPr>
          <a:xfrm>
            <a:off x="878207" y="1952625"/>
            <a:ext cx="1618294"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800"/>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877345" y="1372630"/>
            <a:ext cx="5939867"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Tree>
    <p:extLst>
      <p:ext uri="{BB962C8B-B14F-4D97-AF65-F5344CB8AC3E}">
        <p14:creationId xmlns:p14="http://schemas.microsoft.com/office/powerpoint/2010/main" val="343552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878206" y="771525"/>
            <a:ext cx="8239171"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FC530147-D7DF-4A94-8988-861D55856262}"/>
              </a:ext>
            </a:extLst>
          </p:cNvPr>
          <p:cNvSpPr/>
          <p:nvPr userDrawn="1"/>
        </p:nvSpPr>
        <p:spPr>
          <a:xfrm>
            <a:off x="878207" y="1952625"/>
            <a:ext cx="1618294"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800"/>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877345" y="1372630"/>
            <a:ext cx="5939867"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926108" y="2524125"/>
            <a:ext cx="378427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4997791" y="2530561"/>
            <a:ext cx="3401053" cy="3308264"/>
          </a:xfrm>
          <a:prstGeom prst="rect">
            <a:avLst/>
          </a:prstGeom>
        </p:spPr>
        <p:txBody>
          <a:bodyPr lIns="0" tIns="0" rIns="0" bIns="0"/>
          <a:lstStyle>
            <a:lvl1pPr marL="285766" indent="-285766">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8686258" y="2530561"/>
            <a:ext cx="3832172"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667137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878206" y="771525"/>
            <a:ext cx="8239171"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A6D96005-61A5-4D71-91C3-F67C5F6CE89A}"/>
              </a:ext>
            </a:extLst>
          </p:cNvPr>
          <p:cNvSpPr/>
          <p:nvPr userDrawn="1"/>
        </p:nvSpPr>
        <p:spPr>
          <a:xfrm>
            <a:off x="878207" y="1952625"/>
            <a:ext cx="1618294"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800"/>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877345" y="1372630"/>
            <a:ext cx="5939867"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878206" y="2257425"/>
            <a:ext cx="11640224"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190648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878206" y="1679618"/>
            <a:ext cx="5844063" cy="5149809"/>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254731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5" r:id="rId4"/>
    <p:sldLayoutId id="2147483668" r:id="rId5"/>
    <p:sldLayoutId id="2147483670" r:id="rId6"/>
    <p:sldLayoutId id="2147483669" r:id="rId7"/>
    <p:sldLayoutId id="2147483671" r:id="rId8"/>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58" eaLnBrk="1" hangingPunct="1">
        <a:defRPr>
          <a:latin typeface="+mn-lt"/>
          <a:ea typeface="+mn-ea"/>
          <a:cs typeface="+mn-cs"/>
        </a:defRPr>
      </a:lvl2pPr>
      <a:lvl3pPr marL="914514" eaLnBrk="1" hangingPunct="1">
        <a:defRPr>
          <a:latin typeface="+mn-lt"/>
          <a:ea typeface="+mn-ea"/>
          <a:cs typeface="+mn-cs"/>
        </a:defRPr>
      </a:lvl3pPr>
      <a:lvl4pPr marL="1371773" eaLnBrk="1" hangingPunct="1">
        <a:defRPr>
          <a:latin typeface="+mn-lt"/>
          <a:ea typeface="+mn-ea"/>
          <a:cs typeface="+mn-cs"/>
        </a:defRPr>
      </a:lvl4pPr>
      <a:lvl5pPr marL="1829030" eaLnBrk="1" hangingPunct="1">
        <a:defRPr>
          <a:latin typeface="+mn-lt"/>
          <a:ea typeface="+mn-ea"/>
          <a:cs typeface="+mn-cs"/>
        </a:defRPr>
      </a:lvl5pPr>
      <a:lvl6pPr marL="2286287" eaLnBrk="1" hangingPunct="1">
        <a:defRPr>
          <a:latin typeface="+mn-lt"/>
          <a:ea typeface="+mn-ea"/>
          <a:cs typeface="+mn-cs"/>
        </a:defRPr>
      </a:lvl6pPr>
      <a:lvl7pPr marL="2743544" eaLnBrk="1" hangingPunct="1">
        <a:defRPr>
          <a:latin typeface="+mn-lt"/>
          <a:ea typeface="+mn-ea"/>
          <a:cs typeface="+mn-cs"/>
        </a:defRPr>
      </a:lvl7pPr>
      <a:lvl8pPr marL="3200802" eaLnBrk="1" hangingPunct="1">
        <a:defRPr>
          <a:latin typeface="+mn-lt"/>
          <a:ea typeface="+mn-ea"/>
          <a:cs typeface="+mn-cs"/>
        </a:defRPr>
      </a:lvl8pPr>
      <a:lvl9pPr marL="3658060" eaLnBrk="1" hangingPunct="1">
        <a:defRPr>
          <a:latin typeface="+mn-lt"/>
          <a:ea typeface="+mn-ea"/>
          <a:cs typeface="+mn-cs"/>
        </a:defRPr>
      </a:lvl9pPr>
    </p:bodyStyle>
    <p:otherStyle>
      <a:lvl1pPr marL="0" eaLnBrk="1" hangingPunct="1">
        <a:defRPr>
          <a:latin typeface="+mn-lt"/>
          <a:ea typeface="+mn-ea"/>
          <a:cs typeface="+mn-cs"/>
        </a:defRPr>
      </a:lvl1pPr>
      <a:lvl2pPr marL="457258" eaLnBrk="1" hangingPunct="1">
        <a:defRPr>
          <a:latin typeface="+mn-lt"/>
          <a:ea typeface="+mn-ea"/>
          <a:cs typeface="+mn-cs"/>
        </a:defRPr>
      </a:lvl2pPr>
      <a:lvl3pPr marL="914514" eaLnBrk="1" hangingPunct="1">
        <a:defRPr>
          <a:latin typeface="+mn-lt"/>
          <a:ea typeface="+mn-ea"/>
          <a:cs typeface="+mn-cs"/>
        </a:defRPr>
      </a:lvl3pPr>
      <a:lvl4pPr marL="1371773" eaLnBrk="1" hangingPunct="1">
        <a:defRPr>
          <a:latin typeface="+mn-lt"/>
          <a:ea typeface="+mn-ea"/>
          <a:cs typeface="+mn-cs"/>
        </a:defRPr>
      </a:lvl4pPr>
      <a:lvl5pPr marL="1829030" eaLnBrk="1" hangingPunct="1">
        <a:defRPr>
          <a:latin typeface="+mn-lt"/>
          <a:ea typeface="+mn-ea"/>
          <a:cs typeface="+mn-cs"/>
        </a:defRPr>
      </a:lvl5pPr>
      <a:lvl6pPr marL="2286287" eaLnBrk="1" hangingPunct="1">
        <a:defRPr>
          <a:latin typeface="+mn-lt"/>
          <a:ea typeface="+mn-ea"/>
          <a:cs typeface="+mn-cs"/>
        </a:defRPr>
      </a:lvl6pPr>
      <a:lvl7pPr marL="2743544" eaLnBrk="1" hangingPunct="1">
        <a:defRPr>
          <a:latin typeface="+mn-lt"/>
          <a:ea typeface="+mn-ea"/>
          <a:cs typeface="+mn-cs"/>
        </a:defRPr>
      </a:lvl7pPr>
      <a:lvl8pPr marL="3200802" eaLnBrk="1" hangingPunct="1">
        <a:defRPr>
          <a:latin typeface="+mn-lt"/>
          <a:ea typeface="+mn-ea"/>
          <a:cs typeface="+mn-cs"/>
        </a:defRPr>
      </a:lvl8pPr>
      <a:lvl9pPr marL="3658060" eaLnBrk="1" hangingPunct="1">
        <a:defRPr>
          <a:latin typeface="+mn-lt"/>
          <a:ea typeface="+mn-ea"/>
          <a:cs typeface="+mn-cs"/>
        </a:defRPr>
      </a:lvl9pPr>
    </p:otherStyle>
  </p:txStyles>
  <p:extLst>
    <p:ext uri="{27BBF7A9-308A-43DC-89C8-2F10F3537804}">
      <p15:sldGuideLst xmlns:p15="http://schemas.microsoft.com/office/powerpoint/2012/main">
        <p15:guide id="1" orient="horz" pos="4302" userDrawn="1">
          <p15:clr>
            <a:srgbClr val="F26B43"/>
          </p15:clr>
        </p15:guide>
        <p15:guide id="2" pos="4235" userDrawn="1">
          <p15:clr>
            <a:srgbClr val="F26B43"/>
          </p15:clr>
        </p15:guide>
        <p15:guide id="3" pos="553" userDrawn="1">
          <p15:clr>
            <a:srgbClr val="F26B43"/>
          </p15:clr>
        </p15:guide>
        <p15:guide id="4" pos="7886" userDrawn="1">
          <p15:clr>
            <a:srgbClr val="F26B43"/>
          </p15:clr>
        </p15:guide>
        <p15:guide id="5" orient="horz" pos="486" userDrawn="1">
          <p15:clr>
            <a:srgbClr val="F26B43"/>
          </p15:clr>
        </p15:guide>
        <p15:guide id="6" orient="horz" pos="1062" userDrawn="1">
          <p15:clr>
            <a:srgbClr val="F26B43"/>
          </p15:clr>
        </p15:guide>
        <p15:guide id="7" orient="horz" pos="238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microsoft.com/en-us/power-bi/guided-learning/" TargetMode="External"/><Relationship Id="rId2" Type="http://schemas.openxmlformats.org/officeDocument/2006/relationships/hyperlink" Target="https://docs.microsoft.com/en-us/powerquery-m/power-query-m-reference" TargetMode="External"/><Relationship Id="rId1" Type="http://schemas.openxmlformats.org/officeDocument/2006/relationships/slideLayout" Target="../slideLayouts/slideLayout2.xml"/><Relationship Id="rId6" Type="http://schemas.openxmlformats.org/officeDocument/2006/relationships/hyperlink" Target="https://www.youtube.com/user/ExcelIsFun" TargetMode="External"/><Relationship Id="rId5" Type="http://schemas.openxmlformats.org/officeDocument/2006/relationships/hyperlink" Target="https://www.lynda.com/Excel-tutorials/Excel-Business-Intelligence-Part-1-Power-Query/721914-2.html" TargetMode="External"/><Relationship Id="rId4" Type="http://schemas.openxmlformats.org/officeDocument/2006/relationships/hyperlink" Target="https://www.lynda.com/Power-BI-tutorials/Advanced-Microsoft-Power-BI/737782-2.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F1198E-ACE5-4B81-AC1D-209CF7B20EDA}"/>
              </a:ext>
            </a:extLst>
          </p:cNvPr>
          <p:cNvSpPr>
            <a:spLocks noGrp="1"/>
          </p:cNvSpPr>
          <p:nvPr>
            <p:ph type="body" sz="quarter" idx="10"/>
          </p:nvPr>
        </p:nvSpPr>
        <p:spPr/>
        <p:txBody>
          <a:bodyPr/>
          <a:lstStyle/>
          <a:p>
            <a:r>
              <a:rPr lang="fr-FR" dirty="0"/>
              <a:t>Power </a:t>
            </a:r>
            <a:r>
              <a:rPr lang="fr-FR" dirty="0" err="1"/>
              <a:t>Query</a:t>
            </a:r>
            <a:r>
              <a:rPr lang="fr-FR" dirty="0"/>
              <a:t> for Information Managers</a:t>
            </a:r>
          </a:p>
        </p:txBody>
      </p:sp>
      <p:sp>
        <p:nvSpPr>
          <p:cNvPr id="3" name="Text Placeholder 2">
            <a:extLst>
              <a:ext uri="{FF2B5EF4-FFF2-40B4-BE49-F238E27FC236}">
                <a16:creationId xmlns:a16="http://schemas.microsoft.com/office/drawing/2014/main" id="{AC5AE420-0849-4CA4-B5CF-27EAC13B2F2D}"/>
              </a:ext>
            </a:extLst>
          </p:cNvPr>
          <p:cNvSpPr>
            <a:spLocks noGrp="1"/>
          </p:cNvSpPr>
          <p:nvPr>
            <p:ph type="body" sz="quarter" idx="11"/>
          </p:nvPr>
        </p:nvSpPr>
        <p:spPr>
          <a:xfrm>
            <a:off x="1969741" y="5149577"/>
            <a:ext cx="9145016" cy="1944216"/>
          </a:xfrm>
        </p:spPr>
        <p:txBody>
          <a:bodyPr/>
          <a:lstStyle/>
          <a:p>
            <a:pPr algn="l"/>
            <a:r>
              <a:rPr lang="en-US" sz="2800" b="1" dirty="0"/>
              <a:t>Power Query is Excel's most powerful data tool!! </a:t>
            </a:r>
            <a:r>
              <a:rPr lang="en-US" sz="1400" b="1" dirty="0"/>
              <a:t>(</a:t>
            </a:r>
            <a:r>
              <a:rPr lang="en-US" sz="1400" b="1" dirty="0" err="1"/>
              <a:t>Bassil</a:t>
            </a:r>
            <a:r>
              <a:rPr lang="en-US" sz="1400" b="1" dirty="0"/>
              <a:t> Al </a:t>
            </a:r>
            <a:r>
              <a:rPr lang="en-US" sz="1400" b="1" dirty="0" err="1"/>
              <a:t>Eter</a:t>
            </a:r>
            <a:r>
              <a:rPr lang="en-US" sz="1400" b="1" dirty="0"/>
              <a:t>)</a:t>
            </a:r>
          </a:p>
          <a:p>
            <a:pPr algn="l"/>
            <a:endParaRPr lang="en-US" sz="1400" b="1" dirty="0"/>
          </a:p>
          <a:p>
            <a:pPr algn="l"/>
            <a:r>
              <a:rPr lang="en-US" b="1" dirty="0"/>
              <a:t>25 July 2019</a:t>
            </a:r>
            <a:endParaRPr lang="fr-FR" dirty="0"/>
          </a:p>
        </p:txBody>
      </p:sp>
    </p:spTree>
    <p:extLst>
      <p:ext uri="{BB962C8B-B14F-4D97-AF65-F5344CB8AC3E}">
        <p14:creationId xmlns:p14="http://schemas.microsoft.com/office/powerpoint/2010/main" val="15621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30DC2B-C24A-4E5F-B5BB-7CC13FDE36E5}"/>
              </a:ext>
            </a:extLst>
          </p:cNvPr>
          <p:cNvSpPr>
            <a:spLocks noGrp="1"/>
          </p:cNvSpPr>
          <p:nvPr>
            <p:ph type="body" sz="quarter" idx="10"/>
          </p:nvPr>
        </p:nvSpPr>
        <p:spPr/>
        <p:txBody>
          <a:bodyPr/>
          <a:lstStyle/>
          <a:p>
            <a:r>
              <a:rPr lang="en-US" dirty="0"/>
              <a:t>What can it be used for?</a:t>
            </a:r>
          </a:p>
        </p:txBody>
      </p:sp>
      <p:sp>
        <p:nvSpPr>
          <p:cNvPr id="3" name="Text Placeholder 2">
            <a:extLst>
              <a:ext uri="{FF2B5EF4-FFF2-40B4-BE49-F238E27FC236}">
                <a16:creationId xmlns:a16="http://schemas.microsoft.com/office/drawing/2014/main" id="{BA93C041-D8E6-45C2-A286-6C4855CBDD27}"/>
              </a:ext>
            </a:extLst>
          </p:cNvPr>
          <p:cNvSpPr>
            <a:spLocks noGrp="1"/>
          </p:cNvSpPr>
          <p:nvPr>
            <p:ph type="body" sz="quarter" idx="11"/>
          </p:nvPr>
        </p:nvSpPr>
        <p:spPr>
          <a:xfrm>
            <a:off x="1105645" y="2269257"/>
            <a:ext cx="11449272" cy="4232077"/>
          </a:xfrm>
        </p:spPr>
        <p:txBody>
          <a:bodyPr/>
          <a:lstStyle/>
          <a:p>
            <a:pPr marL="0" indent="0">
              <a:buNone/>
            </a:pPr>
            <a:r>
              <a:rPr lang="en-US" sz="2800" b="0" dirty="0"/>
              <a:t>Consolidate data from multiple Excel files, spreadsheets </a:t>
            </a:r>
            <a:r>
              <a:rPr lang="en-US" sz="2800" b="0" dirty="0">
                <a:solidFill>
                  <a:schemeClr val="tx1"/>
                </a:solidFill>
              </a:rPr>
              <a:t>or websites i.e.: </a:t>
            </a:r>
          </a:p>
          <a:p>
            <a:pPr marL="0" indent="0">
              <a:buNone/>
            </a:pPr>
            <a:endParaRPr lang="en-US" b="0" dirty="0">
              <a:solidFill>
                <a:schemeClr val="tx1"/>
              </a:solidFill>
            </a:endParaRPr>
          </a:p>
          <a:p>
            <a:r>
              <a:rPr lang="en-US" b="0" dirty="0"/>
              <a:t>Clean and consolidate 3W data</a:t>
            </a:r>
          </a:p>
          <a:p>
            <a:r>
              <a:rPr lang="en-US" b="0" dirty="0"/>
              <a:t>Read and transform data from Kobo Collect (Excel or API) </a:t>
            </a:r>
          </a:p>
          <a:p>
            <a:r>
              <a:rPr lang="en-US" b="0" dirty="0"/>
              <a:t>Read and transform </a:t>
            </a:r>
            <a:r>
              <a:rPr lang="en-US" b="0" dirty="0">
                <a:solidFill>
                  <a:schemeClr val="tx1"/>
                </a:solidFill>
              </a:rPr>
              <a:t>data from HPC tools </a:t>
            </a:r>
            <a:r>
              <a:rPr lang="en-US" b="0" dirty="0"/>
              <a:t>(Excel or API) </a:t>
            </a:r>
          </a:p>
          <a:p>
            <a:r>
              <a:rPr lang="en-US" b="0" dirty="0"/>
              <a:t>Read and transform </a:t>
            </a:r>
            <a:r>
              <a:rPr lang="en-US" b="0" dirty="0">
                <a:solidFill>
                  <a:schemeClr val="tx1"/>
                </a:solidFill>
              </a:rPr>
              <a:t>data from </a:t>
            </a:r>
            <a:r>
              <a:rPr lang="en-US" b="0" dirty="0" err="1">
                <a:solidFill>
                  <a:schemeClr val="tx1"/>
                </a:solidFill>
              </a:rPr>
              <a:t>ACLED</a:t>
            </a:r>
            <a:r>
              <a:rPr lang="en-US" b="0" dirty="0">
                <a:solidFill>
                  <a:schemeClr val="tx1"/>
                </a:solidFill>
              </a:rPr>
              <a:t> </a:t>
            </a:r>
            <a:r>
              <a:rPr lang="en-US" b="0" dirty="0"/>
              <a:t>(Excel or API) </a:t>
            </a:r>
            <a:endParaRPr lang="en-US" b="0" dirty="0">
              <a:solidFill>
                <a:schemeClr val="tx1"/>
              </a:solidFill>
            </a:endParaRPr>
          </a:p>
          <a:p>
            <a:r>
              <a:rPr lang="en-US" b="0" dirty="0">
                <a:solidFill>
                  <a:schemeClr val="tx1"/>
                </a:solidFill>
              </a:rPr>
              <a:t>etc.</a:t>
            </a:r>
          </a:p>
          <a:p>
            <a:endParaRPr lang="en-US" dirty="0"/>
          </a:p>
        </p:txBody>
      </p:sp>
    </p:spTree>
    <p:extLst>
      <p:ext uri="{BB962C8B-B14F-4D97-AF65-F5344CB8AC3E}">
        <p14:creationId xmlns:p14="http://schemas.microsoft.com/office/powerpoint/2010/main" val="1567869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A1C099-601A-4EFE-A106-23CE6B35642B}"/>
              </a:ext>
            </a:extLst>
          </p:cNvPr>
          <p:cNvSpPr>
            <a:spLocks noGrp="1"/>
          </p:cNvSpPr>
          <p:nvPr>
            <p:ph type="body" sz="quarter" idx="10"/>
          </p:nvPr>
        </p:nvSpPr>
        <p:spPr/>
        <p:txBody>
          <a:bodyPr/>
          <a:lstStyle/>
          <a:p>
            <a:r>
              <a:rPr lang="en-US" dirty="0"/>
              <a:t>Considerations </a:t>
            </a:r>
          </a:p>
        </p:txBody>
      </p:sp>
      <p:sp>
        <p:nvSpPr>
          <p:cNvPr id="3" name="Text Placeholder 2">
            <a:extLst>
              <a:ext uri="{FF2B5EF4-FFF2-40B4-BE49-F238E27FC236}">
                <a16:creationId xmlns:a16="http://schemas.microsoft.com/office/drawing/2014/main" id="{EC76A523-B01A-49D3-B6D4-833612559161}"/>
              </a:ext>
            </a:extLst>
          </p:cNvPr>
          <p:cNvSpPr>
            <a:spLocks noGrp="1"/>
          </p:cNvSpPr>
          <p:nvPr>
            <p:ph type="body" sz="quarter" idx="11"/>
          </p:nvPr>
        </p:nvSpPr>
        <p:spPr>
          <a:xfrm>
            <a:off x="1249661" y="2269257"/>
            <a:ext cx="11521280" cy="4824536"/>
          </a:xfrm>
        </p:spPr>
        <p:txBody>
          <a:bodyPr/>
          <a:lstStyle/>
          <a:p>
            <a:pPr marL="0" indent="0">
              <a:buNone/>
            </a:pPr>
            <a:r>
              <a:rPr lang="en-US" sz="2800" dirty="0"/>
              <a:t>Power Query works best with data collected in standardized templates</a:t>
            </a:r>
          </a:p>
          <a:p>
            <a:pPr marL="0" indent="0">
              <a:buNone/>
            </a:pPr>
            <a:endParaRPr lang="en-US" sz="2800" dirty="0"/>
          </a:p>
          <a:p>
            <a:pPr marL="0" indent="0">
              <a:buNone/>
            </a:pPr>
            <a:r>
              <a:rPr lang="en-US" sz="2800" dirty="0"/>
              <a:t> i.e. 3W files using </a:t>
            </a:r>
            <a:r>
              <a:rPr lang="en-US" sz="2800" dirty="0" err="1"/>
              <a:t>HXL</a:t>
            </a:r>
            <a:r>
              <a:rPr lang="en-US" sz="2800" dirty="0"/>
              <a:t> tags; Kobo questionnaires that always have same structure. </a:t>
            </a:r>
          </a:p>
          <a:p>
            <a:pPr marL="0" indent="0">
              <a:buNone/>
            </a:pPr>
            <a:endParaRPr lang="en-US" sz="2800" dirty="0"/>
          </a:p>
          <a:p>
            <a:pPr marL="0" indent="0">
              <a:buNone/>
            </a:pPr>
            <a:r>
              <a:rPr lang="en-US" sz="2800" dirty="0"/>
              <a:t>Changes in the names of columns in the data source may cause the scripts to stop working. </a:t>
            </a:r>
          </a:p>
          <a:p>
            <a:endParaRPr lang="en-US" sz="2800" dirty="0"/>
          </a:p>
        </p:txBody>
      </p:sp>
    </p:spTree>
    <p:extLst>
      <p:ext uri="{BB962C8B-B14F-4D97-AF65-F5344CB8AC3E}">
        <p14:creationId xmlns:p14="http://schemas.microsoft.com/office/powerpoint/2010/main" val="350041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481F18-2BF9-4820-BDF7-C2ADC56FE054}"/>
              </a:ext>
            </a:extLst>
          </p:cNvPr>
          <p:cNvSpPr>
            <a:spLocks noGrp="1"/>
          </p:cNvSpPr>
          <p:nvPr>
            <p:ph type="body" sz="quarter" idx="10"/>
          </p:nvPr>
        </p:nvSpPr>
        <p:spPr>
          <a:xfrm>
            <a:off x="2062055" y="695325"/>
            <a:ext cx="8116598" cy="914400"/>
          </a:xfrm>
        </p:spPr>
        <p:txBody>
          <a:bodyPr/>
          <a:lstStyle/>
          <a:p>
            <a:r>
              <a:rPr lang="fr-FR" dirty="0" err="1"/>
              <a:t>Demonstration</a:t>
            </a:r>
            <a:endParaRPr lang="fr-FR" dirty="0"/>
          </a:p>
        </p:txBody>
      </p:sp>
      <p:sp>
        <p:nvSpPr>
          <p:cNvPr id="5" name="TextBox 4">
            <a:extLst>
              <a:ext uri="{FF2B5EF4-FFF2-40B4-BE49-F238E27FC236}">
                <a16:creationId xmlns:a16="http://schemas.microsoft.com/office/drawing/2014/main" id="{10414E56-403C-494C-B42E-1976C6F7FA56}"/>
              </a:ext>
            </a:extLst>
          </p:cNvPr>
          <p:cNvSpPr txBox="1"/>
          <p:nvPr/>
        </p:nvSpPr>
        <p:spPr>
          <a:xfrm>
            <a:off x="3625927" y="3042761"/>
            <a:ext cx="5966511" cy="1969770"/>
          </a:xfrm>
          <a:prstGeom prst="rect">
            <a:avLst/>
          </a:prstGeom>
          <a:noFill/>
        </p:spPr>
        <p:txBody>
          <a:bodyPr wrap="square" lIns="0" tIns="0" rIns="0" bIns="0" rtlCol="0">
            <a:spAutoFit/>
          </a:bodyPr>
          <a:lstStyle/>
          <a:p>
            <a:pPr lvl="0" algn="ctr"/>
            <a:r>
              <a:rPr lang="en-US" sz="3200" dirty="0">
                <a:latin typeface="Roboto" panose="02000000000000000000" pitchFamily="2" charset="0"/>
                <a:ea typeface="Roboto" panose="02000000000000000000" pitchFamily="2" charset="0"/>
              </a:rPr>
              <a:t>Present and explain the interface</a:t>
            </a:r>
          </a:p>
          <a:p>
            <a:pPr lvl="0" algn="ctr"/>
            <a:endParaRPr lang="en-US" sz="3200" dirty="0">
              <a:latin typeface="Roboto" panose="02000000000000000000" pitchFamily="2" charset="0"/>
              <a:ea typeface="Roboto" panose="02000000000000000000" pitchFamily="2" charset="0"/>
            </a:endParaRPr>
          </a:p>
          <a:p>
            <a:pPr lvl="0" algn="ctr"/>
            <a:r>
              <a:rPr lang="en-US" sz="3200" dirty="0">
                <a:latin typeface="Roboto" panose="02000000000000000000" pitchFamily="2" charset="0"/>
                <a:ea typeface="Roboto" panose="02000000000000000000" pitchFamily="2" charset="0"/>
              </a:rPr>
              <a:t>Show examples </a:t>
            </a:r>
          </a:p>
        </p:txBody>
      </p:sp>
    </p:spTree>
    <p:extLst>
      <p:ext uri="{BB962C8B-B14F-4D97-AF65-F5344CB8AC3E}">
        <p14:creationId xmlns:p14="http://schemas.microsoft.com/office/powerpoint/2010/main" val="161732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73555-1B1D-45DA-9C73-400ADDE5B78F}"/>
              </a:ext>
            </a:extLst>
          </p:cNvPr>
          <p:cNvSpPr>
            <a:spLocks noGrp="1"/>
          </p:cNvSpPr>
          <p:nvPr>
            <p:ph type="body" sz="quarter" idx="10"/>
          </p:nvPr>
        </p:nvSpPr>
        <p:spPr>
          <a:xfrm>
            <a:off x="3769941" y="3565401"/>
            <a:ext cx="6892462" cy="914400"/>
          </a:xfrm>
        </p:spPr>
        <p:txBody>
          <a:bodyPr/>
          <a:lstStyle/>
          <a:p>
            <a:r>
              <a:rPr lang="en-US" sz="6000" dirty="0">
                <a:latin typeface="Roboto" panose="02000000000000000000" pitchFamily="2" charset="0"/>
                <a:ea typeface="Roboto" panose="02000000000000000000" pitchFamily="2" charset="0"/>
              </a:rPr>
              <a:t>Discussions</a:t>
            </a:r>
            <a:endParaRPr lang="fr-FR" sz="6000" dirty="0"/>
          </a:p>
        </p:txBody>
      </p:sp>
    </p:spTree>
    <p:extLst>
      <p:ext uri="{BB962C8B-B14F-4D97-AF65-F5344CB8AC3E}">
        <p14:creationId xmlns:p14="http://schemas.microsoft.com/office/powerpoint/2010/main" val="409868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88E67A-77A0-412A-B10D-075D960460D0}"/>
              </a:ext>
            </a:extLst>
          </p:cNvPr>
          <p:cNvSpPr>
            <a:spLocks noGrp="1"/>
          </p:cNvSpPr>
          <p:nvPr>
            <p:ph type="body" sz="quarter" idx="10"/>
          </p:nvPr>
        </p:nvSpPr>
        <p:spPr/>
        <p:txBody>
          <a:bodyPr/>
          <a:lstStyle/>
          <a:p>
            <a:r>
              <a:rPr lang="fr-FR" dirty="0" err="1"/>
              <a:t>Resources</a:t>
            </a:r>
            <a:r>
              <a:rPr lang="fr-FR" dirty="0"/>
              <a:t> </a:t>
            </a:r>
          </a:p>
        </p:txBody>
      </p:sp>
      <p:sp>
        <p:nvSpPr>
          <p:cNvPr id="3" name="Text Placeholder 2">
            <a:extLst>
              <a:ext uri="{FF2B5EF4-FFF2-40B4-BE49-F238E27FC236}">
                <a16:creationId xmlns:a16="http://schemas.microsoft.com/office/drawing/2014/main" id="{18453EFE-05CB-48A3-BA93-4BF51D076FED}"/>
              </a:ext>
            </a:extLst>
          </p:cNvPr>
          <p:cNvSpPr>
            <a:spLocks noGrp="1"/>
          </p:cNvSpPr>
          <p:nvPr>
            <p:ph type="body" sz="quarter" idx="11"/>
          </p:nvPr>
        </p:nvSpPr>
        <p:spPr>
          <a:xfrm>
            <a:off x="863102" y="2197250"/>
            <a:ext cx="12195872" cy="4896544"/>
          </a:xfrm>
        </p:spPr>
        <p:txBody>
          <a:bodyPr/>
          <a:lstStyle/>
          <a:p>
            <a:pPr marL="0" indent="0">
              <a:buNone/>
            </a:pPr>
            <a:r>
              <a:rPr lang="en-US" sz="2000" b="0" dirty="0">
                <a:solidFill>
                  <a:schemeClr val="tx2">
                    <a:lumMod val="60000"/>
                    <a:lumOff val="40000"/>
                  </a:schemeClr>
                </a:solidFill>
                <a:hlinkClick r:id="rId2">
                  <a:extLst>
                    <a:ext uri="{A12FA001-AC4F-418D-AE19-62706E023703}">
                      <ahyp:hlinkClr xmlns:ahyp="http://schemas.microsoft.com/office/drawing/2018/hyperlinkcolor" val="tx"/>
                    </a:ext>
                  </a:extLst>
                </a:hlinkClick>
              </a:rPr>
              <a:t>Power Query M language reference</a:t>
            </a:r>
            <a:endParaRPr lang="en-US" sz="2000" b="0" dirty="0">
              <a:solidFill>
                <a:schemeClr val="tx2">
                  <a:lumMod val="60000"/>
                  <a:lumOff val="40000"/>
                </a:schemeClr>
              </a:solidFill>
            </a:endParaRPr>
          </a:p>
          <a:p>
            <a:pPr marL="0" indent="0">
              <a:buNone/>
            </a:pPr>
            <a:r>
              <a:rPr lang="en-US" sz="2000" b="0" dirty="0">
                <a:solidFill>
                  <a:schemeClr val="tx2">
                    <a:lumMod val="60000"/>
                    <a:lumOff val="40000"/>
                  </a:schemeClr>
                </a:solidFill>
                <a:hlinkClick r:id="rId3">
                  <a:extLst>
                    <a:ext uri="{A12FA001-AC4F-418D-AE19-62706E023703}">
                      <ahyp:hlinkClr xmlns:ahyp="http://schemas.microsoft.com/office/drawing/2018/hyperlinkcolor" val="tx"/>
                    </a:ext>
                  </a:extLst>
                </a:hlinkClick>
              </a:rPr>
              <a:t>Microsoft Power BI guided learning</a:t>
            </a:r>
            <a:endParaRPr lang="en-US" sz="2000" b="0" dirty="0">
              <a:solidFill>
                <a:schemeClr val="tx2">
                  <a:lumMod val="60000"/>
                  <a:lumOff val="40000"/>
                </a:schemeClr>
              </a:solidFill>
            </a:endParaRPr>
          </a:p>
          <a:p>
            <a:pPr marL="0" indent="0">
              <a:buNone/>
            </a:pPr>
            <a:endParaRPr lang="en-US" sz="1050" b="0" dirty="0">
              <a:solidFill>
                <a:schemeClr val="tx2">
                  <a:lumMod val="60000"/>
                  <a:lumOff val="40000"/>
                </a:schemeClr>
              </a:solidFill>
            </a:endParaRPr>
          </a:p>
          <a:p>
            <a:pPr marL="0" indent="0">
              <a:buNone/>
            </a:pPr>
            <a:r>
              <a:rPr lang="en-US" sz="2000" b="0" dirty="0">
                <a:solidFill>
                  <a:schemeClr val="bg1">
                    <a:lumMod val="50000"/>
                  </a:schemeClr>
                </a:solidFill>
              </a:rPr>
              <a:t>Lynda Online trainings</a:t>
            </a:r>
            <a:endParaRPr lang="en-US" sz="2000" b="0" dirty="0">
              <a:solidFill>
                <a:schemeClr val="bg1">
                  <a:lumMod val="50000"/>
                </a:schemeClr>
              </a:solidFill>
              <a:hlinkClick r:id="rId4">
                <a:extLst>
                  <a:ext uri="{A12FA001-AC4F-418D-AE19-62706E023703}">
                    <ahyp:hlinkClr xmlns:ahyp="http://schemas.microsoft.com/office/drawing/2018/hyperlinkcolor" val="tx"/>
                  </a:ext>
                </a:extLst>
              </a:hlinkClick>
            </a:endParaRPr>
          </a:p>
          <a:p>
            <a:r>
              <a:rPr lang="en-US" sz="2000" b="0" u="sng" dirty="0">
                <a:solidFill>
                  <a:schemeClr val="tx2">
                    <a:lumMod val="60000"/>
                    <a:lumOff val="40000"/>
                  </a:schemeClr>
                </a:solidFill>
                <a:hlinkClick r:id="rId4">
                  <a:extLst>
                    <a:ext uri="{A12FA001-AC4F-418D-AE19-62706E023703}">
                      <ahyp:hlinkClr xmlns:ahyp="http://schemas.microsoft.com/office/drawing/2018/hyperlinkcolor" val="tx"/>
                    </a:ext>
                  </a:extLst>
                </a:hlinkClick>
              </a:rPr>
              <a:t>https://www.lynda.com/Power-BI-tutorials/Advanced-Microsoft-Power-BI/737782-2.html</a:t>
            </a:r>
            <a:r>
              <a:rPr lang="en-US" sz="2000" b="0" dirty="0">
                <a:solidFill>
                  <a:schemeClr val="tx2">
                    <a:lumMod val="60000"/>
                    <a:lumOff val="40000"/>
                  </a:schemeClr>
                </a:solidFill>
              </a:rPr>
              <a:t> </a:t>
            </a:r>
          </a:p>
          <a:p>
            <a:pPr marL="0" indent="0">
              <a:buNone/>
            </a:pPr>
            <a:endParaRPr lang="en-US" sz="1050" b="0" dirty="0">
              <a:solidFill>
                <a:schemeClr val="tx2">
                  <a:lumMod val="60000"/>
                  <a:lumOff val="40000"/>
                </a:schemeClr>
              </a:solidFill>
            </a:endParaRPr>
          </a:p>
          <a:p>
            <a:r>
              <a:rPr lang="en-US" sz="2000" b="0" u="sng" dirty="0">
                <a:solidFill>
                  <a:schemeClr val="tx2">
                    <a:lumMod val="60000"/>
                    <a:lumOff val="40000"/>
                  </a:schemeClr>
                </a:solidFill>
                <a:hlinkClick r:id="rId5">
                  <a:extLst>
                    <a:ext uri="{A12FA001-AC4F-418D-AE19-62706E023703}">
                      <ahyp:hlinkClr xmlns:ahyp="http://schemas.microsoft.com/office/drawing/2018/hyperlinkcolor" val="tx"/>
                    </a:ext>
                  </a:extLst>
                </a:hlinkClick>
              </a:rPr>
              <a:t>https://www.lynda.com/Excel-tutorials/Excel-Business-Intelligence-Part-1-Power-Query/721914-2.html</a:t>
            </a:r>
            <a:br>
              <a:rPr lang="fr-FR" sz="2000" b="0" dirty="0">
                <a:solidFill>
                  <a:schemeClr val="tx2">
                    <a:lumMod val="60000"/>
                    <a:lumOff val="40000"/>
                  </a:schemeClr>
                </a:solidFill>
              </a:rPr>
            </a:br>
            <a:endParaRPr lang="fr-FR" sz="1050" b="0" dirty="0">
              <a:solidFill>
                <a:schemeClr val="tx2">
                  <a:lumMod val="60000"/>
                  <a:lumOff val="40000"/>
                </a:schemeClr>
              </a:solidFill>
            </a:endParaRPr>
          </a:p>
          <a:p>
            <a:pPr marL="0" indent="0">
              <a:buNone/>
            </a:pPr>
            <a:r>
              <a:rPr lang="fr-FR" sz="2000" b="0" dirty="0">
                <a:solidFill>
                  <a:schemeClr val="bg1">
                    <a:lumMod val="50000"/>
                  </a:schemeClr>
                </a:solidFill>
              </a:rPr>
              <a:t>YouTube</a:t>
            </a:r>
            <a:endParaRPr lang="fr-FR" sz="1050" b="0" dirty="0">
              <a:solidFill>
                <a:schemeClr val="bg1">
                  <a:lumMod val="50000"/>
                </a:schemeClr>
              </a:solidFill>
            </a:endParaRPr>
          </a:p>
          <a:p>
            <a:r>
              <a:rPr lang="fr-FR" sz="2000" b="0" dirty="0">
                <a:solidFill>
                  <a:schemeClr val="tx2">
                    <a:lumMod val="60000"/>
                    <a:lumOff val="40000"/>
                  </a:schemeClr>
                </a:solidFill>
                <a:hlinkClick r:id="rId6">
                  <a:extLst>
                    <a:ext uri="{A12FA001-AC4F-418D-AE19-62706E023703}">
                      <ahyp:hlinkClr xmlns:ahyp="http://schemas.microsoft.com/office/drawing/2018/hyperlinkcolor" val="tx"/>
                    </a:ext>
                  </a:extLst>
                </a:hlinkClick>
              </a:rPr>
              <a:t>Excel </a:t>
            </a:r>
            <a:r>
              <a:rPr lang="fr-FR" sz="2000" b="0" dirty="0" err="1">
                <a:solidFill>
                  <a:schemeClr val="tx2">
                    <a:lumMod val="60000"/>
                    <a:lumOff val="40000"/>
                  </a:schemeClr>
                </a:solidFill>
                <a:hlinkClick r:id="rId6">
                  <a:extLst>
                    <a:ext uri="{A12FA001-AC4F-418D-AE19-62706E023703}">
                      <ahyp:hlinkClr xmlns:ahyp="http://schemas.microsoft.com/office/drawing/2018/hyperlinkcolor" val="tx"/>
                    </a:ext>
                  </a:extLst>
                </a:hlinkClick>
              </a:rPr>
              <a:t>is</a:t>
            </a:r>
            <a:r>
              <a:rPr lang="fr-FR" sz="2000" b="0" dirty="0">
                <a:solidFill>
                  <a:schemeClr val="tx2">
                    <a:lumMod val="60000"/>
                    <a:lumOff val="40000"/>
                  </a:schemeClr>
                </a:solidFill>
                <a:hlinkClick r:id="rId6">
                  <a:extLst>
                    <a:ext uri="{A12FA001-AC4F-418D-AE19-62706E023703}">
                      <ahyp:hlinkClr xmlns:ahyp="http://schemas.microsoft.com/office/drawing/2018/hyperlinkcolor" val="tx"/>
                    </a:ext>
                  </a:extLst>
                </a:hlinkClick>
              </a:rPr>
              <a:t> Fun</a:t>
            </a:r>
            <a:r>
              <a:rPr lang="fr-FR" sz="2000" b="0" dirty="0">
                <a:solidFill>
                  <a:schemeClr val="tx2">
                    <a:lumMod val="60000"/>
                    <a:lumOff val="40000"/>
                  </a:schemeClr>
                </a:solidFill>
              </a:rPr>
              <a:t>!</a:t>
            </a:r>
          </a:p>
          <a:p>
            <a:endParaRPr lang="fr-FR" sz="2000" b="0" dirty="0"/>
          </a:p>
        </p:txBody>
      </p:sp>
    </p:spTree>
    <p:extLst>
      <p:ext uri="{BB962C8B-B14F-4D97-AF65-F5344CB8AC3E}">
        <p14:creationId xmlns:p14="http://schemas.microsoft.com/office/powerpoint/2010/main" val="278162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EF9935-FFDF-4608-8B17-1177FC458AE9}"/>
              </a:ext>
            </a:extLst>
          </p:cNvPr>
          <p:cNvSpPr>
            <a:spLocks noGrp="1"/>
          </p:cNvSpPr>
          <p:nvPr>
            <p:ph type="body" sz="quarter" idx="10"/>
          </p:nvPr>
        </p:nvSpPr>
        <p:spPr>
          <a:xfrm>
            <a:off x="889621" y="718246"/>
            <a:ext cx="3436078" cy="914400"/>
          </a:xfrm>
        </p:spPr>
        <p:txBody>
          <a:bodyPr/>
          <a:lstStyle/>
          <a:p>
            <a:r>
              <a:rPr lang="fr-FR" dirty="0"/>
              <a:t>Agenda</a:t>
            </a:r>
          </a:p>
          <a:p>
            <a:endParaRPr lang="fr-FR" dirty="0"/>
          </a:p>
        </p:txBody>
      </p:sp>
      <p:sp>
        <p:nvSpPr>
          <p:cNvPr id="3" name="Text Placeholder 2">
            <a:extLst>
              <a:ext uri="{FF2B5EF4-FFF2-40B4-BE49-F238E27FC236}">
                <a16:creationId xmlns:a16="http://schemas.microsoft.com/office/drawing/2014/main" id="{60672B4A-BEFB-4584-9840-3D770EE6774D}"/>
              </a:ext>
            </a:extLst>
          </p:cNvPr>
          <p:cNvSpPr>
            <a:spLocks noGrp="1"/>
          </p:cNvSpPr>
          <p:nvPr>
            <p:ph type="body" sz="quarter" idx="11"/>
          </p:nvPr>
        </p:nvSpPr>
        <p:spPr>
          <a:xfrm>
            <a:off x="1321669" y="2421276"/>
            <a:ext cx="9604052" cy="4454252"/>
          </a:xfrm>
        </p:spPr>
        <p:txBody>
          <a:bodyPr/>
          <a:lstStyle/>
          <a:p>
            <a:r>
              <a:rPr lang="en-US" dirty="0"/>
              <a:t>What is Power Query? </a:t>
            </a:r>
          </a:p>
          <a:p>
            <a:r>
              <a:rPr lang="en-US" dirty="0"/>
              <a:t>What are the advantages of using Power Query in IM units? </a:t>
            </a:r>
          </a:p>
          <a:p>
            <a:r>
              <a:rPr lang="en-US" dirty="0"/>
              <a:t>Most important functions</a:t>
            </a:r>
          </a:p>
          <a:p>
            <a:r>
              <a:rPr lang="en-US" dirty="0"/>
              <a:t>Examples of use</a:t>
            </a:r>
          </a:p>
          <a:p>
            <a:r>
              <a:rPr lang="en-US" dirty="0"/>
              <a:t>Q&amp;A session</a:t>
            </a:r>
          </a:p>
          <a:p>
            <a:r>
              <a:rPr lang="en-US" dirty="0"/>
              <a:t>Resources</a:t>
            </a:r>
          </a:p>
          <a:p>
            <a:pPr marL="0" indent="0">
              <a:buNone/>
            </a:pPr>
            <a:r>
              <a:rPr lang="en-US" dirty="0"/>
              <a:t>  </a:t>
            </a:r>
            <a:endParaRPr lang="fr-FR" dirty="0"/>
          </a:p>
        </p:txBody>
      </p:sp>
    </p:spTree>
    <p:extLst>
      <p:ext uri="{BB962C8B-B14F-4D97-AF65-F5344CB8AC3E}">
        <p14:creationId xmlns:p14="http://schemas.microsoft.com/office/powerpoint/2010/main" val="134712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EF9935-FFDF-4608-8B17-1177FC458AE9}"/>
              </a:ext>
            </a:extLst>
          </p:cNvPr>
          <p:cNvSpPr>
            <a:spLocks noGrp="1"/>
          </p:cNvSpPr>
          <p:nvPr>
            <p:ph type="body" sz="quarter" idx="10"/>
          </p:nvPr>
        </p:nvSpPr>
        <p:spPr>
          <a:xfrm>
            <a:off x="889621" y="695325"/>
            <a:ext cx="7632848" cy="914400"/>
          </a:xfrm>
        </p:spPr>
        <p:txBody>
          <a:bodyPr/>
          <a:lstStyle/>
          <a:p>
            <a:pPr algn="l"/>
            <a:r>
              <a:rPr lang="fr-FR" sz="2800" dirty="0" err="1"/>
              <a:t>What</a:t>
            </a:r>
            <a:r>
              <a:rPr lang="fr-FR" sz="2800" dirty="0"/>
              <a:t> </a:t>
            </a:r>
            <a:r>
              <a:rPr lang="fr-FR" sz="2800" dirty="0" err="1"/>
              <a:t>is</a:t>
            </a:r>
            <a:r>
              <a:rPr lang="fr-FR" sz="2800" dirty="0"/>
              <a:t> </a:t>
            </a:r>
            <a:r>
              <a:rPr lang="fr-FR" sz="2800" dirty="0" err="1"/>
              <a:t>it</a:t>
            </a:r>
            <a:r>
              <a:rPr lang="fr-FR" sz="2800" dirty="0"/>
              <a:t>? </a:t>
            </a:r>
          </a:p>
        </p:txBody>
      </p:sp>
      <p:sp>
        <p:nvSpPr>
          <p:cNvPr id="3" name="Text Placeholder 2">
            <a:extLst>
              <a:ext uri="{FF2B5EF4-FFF2-40B4-BE49-F238E27FC236}">
                <a16:creationId xmlns:a16="http://schemas.microsoft.com/office/drawing/2014/main" id="{60672B4A-BEFB-4584-9840-3D770EE6774D}"/>
              </a:ext>
            </a:extLst>
          </p:cNvPr>
          <p:cNvSpPr>
            <a:spLocks noGrp="1"/>
          </p:cNvSpPr>
          <p:nvPr>
            <p:ph type="body" sz="quarter" idx="11"/>
          </p:nvPr>
        </p:nvSpPr>
        <p:spPr>
          <a:xfrm>
            <a:off x="1321669" y="2341265"/>
            <a:ext cx="11521280" cy="4752528"/>
          </a:xfrm>
        </p:spPr>
        <p:txBody>
          <a:bodyPr/>
          <a:lstStyle/>
          <a:p>
            <a:pPr marL="0" indent="0">
              <a:buNone/>
            </a:pPr>
            <a:r>
              <a:rPr lang="en-US" b="0" i="1" dirty="0"/>
              <a:t>Power Query is one of three data analysis tools available both in Excel and Power BI:</a:t>
            </a:r>
          </a:p>
          <a:p>
            <a:pPr marL="0" indent="0">
              <a:buNone/>
            </a:pPr>
            <a:endParaRPr lang="en-US" b="0" i="1" dirty="0"/>
          </a:p>
          <a:p>
            <a:r>
              <a:rPr lang="en-US" b="0" i="1" dirty="0">
                <a:solidFill>
                  <a:schemeClr val="accent6">
                    <a:lumMod val="75000"/>
                  </a:schemeClr>
                </a:solidFill>
              </a:rPr>
              <a:t>Power Query </a:t>
            </a:r>
            <a:r>
              <a:rPr lang="en-US" b="0" i="1" dirty="0"/>
              <a:t>– connect, transform, combine data from different sources</a:t>
            </a:r>
          </a:p>
          <a:p>
            <a:r>
              <a:rPr lang="en-US" b="0" i="1" dirty="0">
                <a:solidFill>
                  <a:schemeClr val="accent6">
                    <a:lumMod val="75000"/>
                  </a:schemeClr>
                </a:solidFill>
              </a:rPr>
              <a:t>Power Pivot </a:t>
            </a:r>
            <a:r>
              <a:rPr lang="en-US" b="0" i="1" dirty="0"/>
              <a:t>– create data models, establish relationships and calculations to summarize data</a:t>
            </a:r>
          </a:p>
          <a:p>
            <a:r>
              <a:rPr lang="en-US" b="0" i="1" dirty="0">
                <a:solidFill>
                  <a:schemeClr val="accent6">
                    <a:lumMod val="75000"/>
                  </a:schemeClr>
                </a:solidFill>
              </a:rPr>
              <a:t>Power View</a:t>
            </a:r>
            <a:r>
              <a:rPr lang="en-US" b="0" i="1" dirty="0"/>
              <a:t> – create interactive charts, graphs, maps, and other visuals</a:t>
            </a:r>
          </a:p>
          <a:p>
            <a:endParaRPr lang="en-US" b="0" i="1" dirty="0"/>
          </a:p>
          <a:p>
            <a:pPr marL="0" indent="0">
              <a:buNone/>
            </a:pPr>
            <a:r>
              <a:rPr lang="en-US" b="0" dirty="0"/>
              <a:t>These tools are available in </a:t>
            </a:r>
            <a:r>
              <a:rPr lang="en-US" b="0" u="sng" dirty="0"/>
              <a:t>Excel and Power BI Desktop</a:t>
            </a:r>
            <a:r>
              <a:rPr lang="en-US" b="0" dirty="0"/>
              <a:t>.</a:t>
            </a:r>
            <a:endParaRPr lang="fr-FR" b="0" i="1" dirty="0"/>
          </a:p>
        </p:txBody>
      </p:sp>
    </p:spTree>
    <p:extLst>
      <p:ext uri="{BB962C8B-B14F-4D97-AF65-F5344CB8AC3E}">
        <p14:creationId xmlns:p14="http://schemas.microsoft.com/office/powerpoint/2010/main" val="417412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EF9935-FFDF-4608-8B17-1177FC458AE9}"/>
              </a:ext>
            </a:extLst>
          </p:cNvPr>
          <p:cNvSpPr>
            <a:spLocks noGrp="1"/>
          </p:cNvSpPr>
          <p:nvPr>
            <p:ph type="body" sz="quarter" idx="10"/>
          </p:nvPr>
        </p:nvSpPr>
        <p:spPr>
          <a:xfrm>
            <a:off x="889621" y="695325"/>
            <a:ext cx="11017224" cy="914400"/>
          </a:xfrm>
        </p:spPr>
        <p:txBody>
          <a:bodyPr/>
          <a:lstStyle/>
          <a:p>
            <a:pPr algn="l"/>
            <a:r>
              <a:rPr lang="en-US" sz="2800" dirty="0"/>
              <a:t>Reasons to use Power Query in Information Management</a:t>
            </a:r>
            <a:endParaRPr lang="fr-FR" sz="2800" dirty="0"/>
          </a:p>
        </p:txBody>
      </p:sp>
      <p:sp>
        <p:nvSpPr>
          <p:cNvPr id="3" name="Text Placeholder 2">
            <a:extLst>
              <a:ext uri="{FF2B5EF4-FFF2-40B4-BE49-F238E27FC236}">
                <a16:creationId xmlns:a16="http://schemas.microsoft.com/office/drawing/2014/main" id="{60672B4A-BEFB-4584-9840-3D770EE6774D}"/>
              </a:ext>
            </a:extLst>
          </p:cNvPr>
          <p:cNvSpPr>
            <a:spLocks noGrp="1"/>
          </p:cNvSpPr>
          <p:nvPr>
            <p:ph type="body" sz="quarter" idx="11"/>
          </p:nvPr>
        </p:nvSpPr>
        <p:spPr>
          <a:xfrm>
            <a:off x="1393677" y="2269257"/>
            <a:ext cx="10729192" cy="5112569"/>
          </a:xfrm>
        </p:spPr>
        <p:txBody>
          <a:bodyPr/>
          <a:lstStyle/>
          <a:p>
            <a:pPr marL="0" indent="0">
              <a:buNone/>
            </a:pPr>
            <a:r>
              <a:rPr lang="en-US" dirty="0">
                <a:solidFill>
                  <a:srgbClr val="418FDE"/>
                </a:solidFill>
              </a:rPr>
              <a:t>ADVANTAGES</a:t>
            </a:r>
          </a:p>
          <a:p>
            <a:pPr lvl="0"/>
            <a:r>
              <a:rPr lang="en-US" sz="2000" b="0" u="sng" dirty="0"/>
              <a:t>Saving time with data cleaning and processing (reusable scripts)</a:t>
            </a:r>
          </a:p>
          <a:p>
            <a:pPr lvl="0"/>
            <a:r>
              <a:rPr lang="en-US" sz="2000" b="0" dirty="0"/>
              <a:t>It is built-in tool for Excel and </a:t>
            </a:r>
            <a:r>
              <a:rPr lang="en-US" sz="2000" b="0" dirty="0" err="1"/>
              <a:t>PowerBI</a:t>
            </a:r>
            <a:r>
              <a:rPr lang="en-US" sz="2000" b="0" dirty="0"/>
              <a:t> so it’s readily available to OCHA staff</a:t>
            </a:r>
          </a:p>
          <a:p>
            <a:pPr lvl="0"/>
            <a:r>
              <a:rPr lang="en-US" sz="2000" b="0" dirty="0"/>
              <a:t>No need to have coding background to learn it</a:t>
            </a:r>
          </a:p>
          <a:p>
            <a:pPr lvl="0"/>
            <a:r>
              <a:rPr lang="en-US" sz="2000" dirty="0">
                <a:solidFill>
                  <a:schemeClr val="tx1"/>
                </a:solidFill>
              </a:rPr>
              <a:t>A user-friendly development tool i.e. compared to Python or R </a:t>
            </a:r>
          </a:p>
          <a:p>
            <a:pPr lvl="0"/>
            <a:r>
              <a:rPr lang="en-US" sz="2000" b="0" dirty="0"/>
              <a:t>Can connect to multiple data sources </a:t>
            </a:r>
          </a:p>
          <a:p>
            <a:pPr lvl="0"/>
            <a:endParaRPr lang="en-US" sz="2000" b="0" dirty="0"/>
          </a:p>
          <a:p>
            <a:pPr marL="0" indent="0">
              <a:buNone/>
            </a:pPr>
            <a:r>
              <a:rPr lang="en-US" dirty="0">
                <a:solidFill>
                  <a:srgbClr val="418FDE"/>
                </a:solidFill>
              </a:rPr>
              <a:t>DISADVANTAGES</a:t>
            </a:r>
          </a:p>
          <a:p>
            <a:pPr marL="743024" lvl="1" indent="-285766">
              <a:buFont typeface="Arial" panose="020B0604020202020204" pitchFamily="34" charset="0"/>
              <a:buChar char="•"/>
            </a:pPr>
            <a:r>
              <a:rPr lang="fr-FR" sz="2400" dirty="0">
                <a:solidFill>
                  <a:schemeClr val="tx1"/>
                </a:solidFill>
              </a:rPr>
              <a:t>Can </a:t>
            </a:r>
            <a:r>
              <a:rPr lang="fr-FR" sz="2400" dirty="0" err="1">
                <a:solidFill>
                  <a:schemeClr val="tx1"/>
                </a:solidFill>
              </a:rPr>
              <a:t>be</a:t>
            </a:r>
            <a:r>
              <a:rPr lang="fr-FR" sz="2400" dirty="0">
                <a:solidFill>
                  <a:schemeClr val="tx1"/>
                </a:solidFill>
              </a:rPr>
              <a:t> slow </a:t>
            </a:r>
            <a:r>
              <a:rPr lang="fr-FR" sz="2400" dirty="0" err="1">
                <a:solidFill>
                  <a:schemeClr val="tx1"/>
                </a:solidFill>
              </a:rPr>
              <a:t>depending</a:t>
            </a:r>
            <a:r>
              <a:rPr lang="fr-FR" sz="2400" dirty="0">
                <a:solidFill>
                  <a:schemeClr val="tx1"/>
                </a:solidFill>
              </a:rPr>
              <a:t> on data volume or </a:t>
            </a:r>
            <a:r>
              <a:rPr lang="fr-FR" sz="2400" dirty="0" err="1">
                <a:solidFill>
                  <a:schemeClr val="tx1"/>
                </a:solidFill>
              </a:rPr>
              <a:t>number</a:t>
            </a:r>
            <a:r>
              <a:rPr lang="fr-FR" sz="2400" dirty="0">
                <a:solidFill>
                  <a:schemeClr val="tx1"/>
                </a:solidFill>
              </a:rPr>
              <a:t> of files </a:t>
            </a:r>
            <a:r>
              <a:rPr lang="fr-FR" sz="2400" dirty="0" err="1">
                <a:solidFill>
                  <a:schemeClr val="tx1"/>
                </a:solidFill>
              </a:rPr>
              <a:t>you</a:t>
            </a:r>
            <a:r>
              <a:rPr lang="fr-FR" sz="2400" dirty="0">
                <a:solidFill>
                  <a:schemeClr val="tx1"/>
                </a:solidFill>
              </a:rPr>
              <a:t> are </a:t>
            </a:r>
            <a:r>
              <a:rPr lang="fr-FR" sz="2400" dirty="0" err="1">
                <a:solidFill>
                  <a:schemeClr val="tx1"/>
                </a:solidFill>
              </a:rPr>
              <a:t>reading</a:t>
            </a:r>
            <a:endParaRPr lang="fr-FR" sz="2400" dirty="0">
              <a:solidFill>
                <a:schemeClr val="tx1"/>
              </a:solidFill>
            </a:endParaRPr>
          </a:p>
          <a:p>
            <a:pPr marL="743024" lvl="1" indent="-285766">
              <a:buFont typeface="Arial" panose="020B0604020202020204" pitchFamily="34" charset="0"/>
              <a:buChar char="•"/>
            </a:pPr>
            <a:r>
              <a:rPr lang="fr-FR" sz="2400" dirty="0">
                <a:solidFill>
                  <a:schemeClr val="tx1"/>
                </a:solidFill>
              </a:rPr>
              <a:t>Coding interface </a:t>
            </a:r>
            <a:r>
              <a:rPr lang="fr-FR" sz="2400" dirty="0" err="1">
                <a:solidFill>
                  <a:schemeClr val="tx1"/>
                </a:solidFill>
              </a:rPr>
              <a:t>needs</a:t>
            </a:r>
            <a:r>
              <a:rPr lang="fr-FR" sz="2400" dirty="0">
                <a:solidFill>
                  <a:schemeClr val="tx1"/>
                </a:solidFill>
              </a:rPr>
              <a:t> </a:t>
            </a:r>
            <a:r>
              <a:rPr lang="fr-FR" sz="2400" dirty="0" err="1">
                <a:solidFill>
                  <a:schemeClr val="tx1"/>
                </a:solidFill>
              </a:rPr>
              <a:t>improvement</a:t>
            </a:r>
            <a:endParaRPr lang="fr-FR" sz="2400" dirty="0">
              <a:solidFill>
                <a:schemeClr val="tx1"/>
              </a:solidFill>
            </a:endParaRPr>
          </a:p>
          <a:p>
            <a:pPr marL="743024" lvl="1" indent="-285766">
              <a:buFont typeface="Arial" panose="020B0604020202020204" pitchFamily="34" charset="0"/>
              <a:buChar char="•"/>
            </a:pPr>
            <a:endParaRPr lang="fr-FR" sz="2000" dirty="0"/>
          </a:p>
        </p:txBody>
      </p:sp>
    </p:spTree>
    <p:extLst>
      <p:ext uri="{BB962C8B-B14F-4D97-AF65-F5344CB8AC3E}">
        <p14:creationId xmlns:p14="http://schemas.microsoft.com/office/powerpoint/2010/main" val="1959112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2639B9-F2DF-4324-8406-0AFFEB2B3036}"/>
              </a:ext>
            </a:extLst>
          </p:cNvPr>
          <p:cNvSpPr>
            <a:spLocks noGrp="1"/>
          </p:cNvSpPr>
          <p:nvPr>
            <p:ph type="body" sz="quarter" idx="10"/>
          </p:nvPr>
        </p:nvSpPr>
        <p:spPr>
          <a:xfrm>
            <a:off x="2062055" y="695325"/>
            <a:ext cx="6676438" cy="914400"/>
          </a:xfrm>
        </p:spPr>
        <p:txBody>
          <a:bodyPr/>
          <a:lstStyle/>
          <a:p>
            <a:pPr algn="l"/>
            <a:r>
              <a:rPr lang="fr-FR" dirty="0"/>
              <a:t>How </a:t>
            </a:r>
            <a:r>
              <a:rPr lang="fr-FR" dirty="0" err="1"/>
              <a:t>does</a:t>
            </a:r>
            <a:r>
              <a:rPr lang="fr-FR" dirty="0"/>
              <a:t> </a:t>
            </a:r>
            <a:r>
              <a:rPr lang="fr-FR" dirty="0" err="1"/>
              <a:t>it</a:t>
            </a:r>
            <a:r>
              <a:rPr lang="fr-FR" dirty="0"/>
              <a:t> </a:t>
            </a:r>
            <a:r>
              <a:rPr lang="fr-FR" dirty="0" err="1"/>
              <a:t>work</a:t>
            </a:r>
            <a:r>
              <a:rPr lang="fr-FR" dirty="0"/>
              <a:t>?</a:t>
            </a:r>
          </a:p>
        </p:txBody>
      </p:sp>
      <p:pic>
        <p:nvPicPr>
          <p:cNvPr id="5" name="Picture 4">
            <a:extLst>
              <a:ext uri="{FF2B5EF4-FFF2-40B4-BE49-F238E27FC236}">
                <a16:creationId xmlns:a16="http://schemas.microsoft.com/office/drawing/2014/main" id="{11D3226B-D7B7-420E-B812-8CA40511BBC1}"/>
              </a:ext>
            </a:extLst>
          </p:cNvPr>
          <p:cNvPicPr>
            <a:picLocks noChangeAspect="1"/>
          </p:cNvPicPr>
          <p:nvPr/>
        </p:nvPicPr>
        <p:blipFill rotWithShape="1">
          <a:blip r:embed="rId3"/>
          <a:srcRect l="36530" t="37144" r="37041" b="28139"/>
          <a:stretch/>
        </p:blipFill>
        <p:spPr>
          <a:xfrm>
            <a:off x="3121868" y="1981225"/>
            <a:ext cx="7691233" cy="5472608"/>
          </a:xfrm>
          <a:prstGeom prst="rect">
            <a:avLst/>
          </a:prstGeom>
        </p:spPr>
      </p:pic>
    </p:spTree>
    <p:extLst>
      <p:ext uri="{BB962C8B-B14F-4D97-AF65-F5344CB8AC3E}">
        <p14:creationId xmlns:p14="http://schemas.microsoft.com/office/powerpoint/2010/main" val="239778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2639B9-F2DF-4324-8406-0AFFEB2B3036}"/>
              </a:ext>
            </a:extLst>
          </p:cNvPr>
          <p:cNvSpPr>
            <a:spLocks noGrp="1"/>
          </p:cNvSpPr>
          <p:nvPr>
            <p:ph type="body" sz="quarter" idx="10"/>
          </p:nvPr>
        </p:nvSpPr>
        <p:spPr>
          <a:xfrm>
            <a:off x="889621" y="695325"/>
            <a:ext cx="7848872" cy="914400"/>
          </a:xfrm>
        </p:spPr>
        <p:txBody>
          <a:bodyPr/>
          <a:lstStyle/>
          <a:p>
            <a:pPr algn="l"/>
            <a:r>
              <a:rPr lang="fr-FR" dirty="0"/>
              <a:t>Power </a:t>
            </a:r>
            <a:r>
              <a:rPr lang="fr-FR" dirty="0" err="1"/>
              <a:t>Query</a:t>
            </a:r>
            <a:r>
              <a:rPr lang="fr-FR" dirty="0"/>
              <a:t> </a:t>
            </a:r>
            <a:r>
              <a:rPr lang="fr-FR" dirty="0" err="1"/>
              <a:t>functions</a:t>
            </a:r>
            <a:r>
              <a:rPr lang="fr-FR" dirty="0"/>
              <a:t> </a:t>
            </a:r>
          </a:p>
        </p:txBody>
      </p:sp>
      <p:sp>
        <p:nvSpPr>
          <p:cNvPr id="3" name="Text Placeholder 2">
            <a:extLst>
              <a:ext uri="{FF2B5EF4-FFF2-40B4-BE49-F238E27FC236}">
                <a16:creationId xmlns:a16="http://schemas.microsoft.com/office/drawing/2014/main" id="{28B1629F-801C-4781-961A-3AAAFE7CB6DC}"/>
              </a:ext>
            </a:extLst>
          </p:cNvPr>
          <p:cNvSpPr>
            <a:spLocks noGrp="1"/>
          </p:cNvSpPr>
          <p:nvPr>
            <p:ph type="body" sz="quarter" idx="11"/>
          </p:nvPr>
        </p:nvSpPr>
        <p:spPr>
          <a:xfrm>
            <a:off x="1393677" y="2053233"/>
            <a:ext cx="10369152" cy="5184576"/>
          </a:xfrm>
        </p:spPr>
        <p:txBody>
          <a:bodyPr/>
          <a:lstStyle/>
          <a:p>
            <a:r>
              <a:rPr lang="en-US" b="0" dirty="0"/>
              <a:t>Remove columns, rows, blanks</a:t>
            </a:r>
          </a:p>
          <a:p>
            <a:r>
              <a:rPr lang="en-US" b="0" dirty="0"/>
              <a:t>Convert data types – text, numbers, dates</a:t>
            </a:r>
          </a:p>
          <a:p>
            <a:r>
              <a:rPr lang="en-US" b="0" dirty="0"/>
              <a:t>Split or merge columns</a:t>
            </a:r>
          </a:p>
          <a:p>
            <a:r>
              <a:rPr lang="en-US" b="0" dirty="0"/>
              <a:t>Sort and filter columns</a:t>
            </a:r>
          </a:p>
          <a:p>
            <a:r>
              <a:rPr lang="en-US" b="0" dirty="0"/>
              <a:t>Add calculated columns</a:t>
            </a:r>
            <a:endParaRPr lang="en-US" b="0" dirty="0">
              <a:solidFill>
                <a:schemeClr val="tx1"/>
              </a:solidFill>
            </a:endParaRPr>
          </a:p>
          <a:p>
            <a:r>
              <a:rPr lang="en-US" b="0" dirty="0">
                <a:solidFill>
                  <a:schemeClr val="tx1"/>
                </a:solidFill>
              </a:rPr>
              <a:t>Append (combine), merge (join) tables/files/data</a:t>
            </a:r>
          </a:p>
          <a:p>
            <a:r>
              <a:rPr lang="en-US" b="0" dirty="0"/>
              <a:t>Find and replace text</a:t>
            </a:r>
          </a:p>
          <a:p>
            <a:r>
              <a:rPr lang="en-US" b="0" dirty="0"/>
              <a:t>Unpivot data to use for pivot tables</a:t>
            </a:r>
          </a:p>
          <a:p>
            <a:r>
              <a:rPr lang="en-US" sz="2400" b="0" dirty="0"/>
              <a:t>Group data by certain columns (Group by)</a:t>
            </a:r>
            <a:endParaRPr lang="en-GB" sz="2000" b="0" dirty="0"/>
          </a:p>
        </p:txBody>
      </p:sp>
    </p:spTree>
    <p:extLst>
      <p:ext uri="{BB962C8B-B14F-4D97-AF65-F5344CB8AC3E}">
        <p14:creationId xmlns:p14="http://schemas.microsoft.com/office/powerpoint/2010/main" val="1573467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2639B9-F2DF-4324-8406-0AFFEB2B3036}"/>
              </a:ext>
            </a:extLst>
          </p:cNvPr>
          <p:cNvSpPr>
            <a:spLocks noGrp="1"/>
          </p:cNvSpPr>
          <p:nvPr>
            <p:ph type="body" sz="quarter" idx="10"/>
          </p:nvPr>
        </p:nvSpPr>
        <p:spPr>
          <a:xfrm>
            <a:off x="817613" y="695325"/>
            <a:ext cx="7920880" cy="914400"/>
          </a:xfrm>
        </p:spPr>
        <p:txBody>
          <a:bodyPr/>
          <a:lstStyle/>
          <a:p>
            <a:pPr algn="l"/>
            <a:r>
              <a:rPr lang="fr-FR" dirty="0"/>
              <a:t>Power </a:t>
            </a:r>
            <a:r>
              <a:rPr lang="fr-FR" dirty="0" err="1"/>
              <a:t>Query</a:t>
            </a:r>
            <a:r>
              <a:rPr lang="fr-FR" dirty="0"/>
              <a:t> </a:t>
            </a:r>
            <a:r>
              <a:rPr lang="fr-FR" dirty="0" err="1"/>
              <a:t>functions</a:t>
            </a:r>
            <a:r>
              <a:rPr lang="fr-FR" dirty="0"/>
              <a:t> </a:t>
            </a:r>
          </a:p>
        </p:txBody>
      </p:sp>
      <p:sp>
        <p:nvSpPr>
          <p:cNvPr id="3" name="Text Placeholder 2">
            <a:extLst>
              <a:ext uri="{FF2B5EF4-FFF2-40B4-BE49-F238E27FC236}">
                <a16:creationId xmlns:a16="http://schemas.microsoft.com/office/drawing/2014/main" id="{28B1629F-801C-4781-961A-3AAAFE7CB6DC}"/>
              </a:ext>
            </a:extLst>
          </p:cNvPr>
          <p:cNvSpPr>
            <a:spLocks noGrp="1"/>
          </p:cNvSpPr>
          <p:nvPr>
            <p:ph type="body" sz="quarter" idx="11"/>
          </p:nvPr>
        </p:nvSpPr>
        <p:spPr>
          <a:xfrm>
            <a:off x="961629" y="1317871"/>
            <a:ext cx="1784909" cy="504056"/>
          </a:xfrm>
        </p:spPr>
        <p:txBody>
          <a:bodyPr/>
          <a:lstStyle/>
          <a:p>
            <a:pPr marL="0" indent="0">
              <a:buNone/>
            </a:pPr>
            <a:r>
              <a:rPr lang="en-GB" sz="2000" b="0" dirty="0"/>
              <a:t>Unpivot data</a:t>
            </a:r>
          </a:p>
        </p:txBody>
      </p:sp>
      <p:pic>
        <p:nvPicPr>
          <p:cNvPr id="4" name="Picture 3">
            <a:extLst>
              <a:ext uri="{FF2B5EF4-FFF2-40B4-BE49-F238E27FC236}">
                <a16:creationId xmlns:a16="http://schemas.microsoft.com/office/drawing/2014/main" id="{B0623DBE-E494-42C7-83B2-47CDF0E18E3D}"/>
              </a:ext>
            </a:extLst>
          </p:cNvPr>
          <p:cNvPicPr>
            <a:picLocks noChangeAspect="1"/>
          </p:cNvPicPr>
          <p:nvPr/>
        </p:nvPicPr>
        <p:blipFill rotWithShape="1">
          <a:blip r:embed="rId3"/>
          <a:srcRect l="33555" t="34504" r="34308" b="28866"/>
          <a:stretch/>
        </p:blipFill>
        <p:spPr>
          <a:xfrm>
            <a:off x="2257774" y="2034128"/>
            <a:ext cx="8784976" cy="5423769"/>
          </a:xfrm>
          <a:prstGeom prst="rect">
            <a:avLst/>
          </a:prstGeom>
        </p:spPr>
      </p:pic>
    </p:spTree>
    <p:extLst>
      <p:ext uri="{BB962C8B-B14F-4D97-AF65-F5344CB8AC3E}">
        <p14:creationId xmlns:p14="http://schemas.microsoft.com/office/powerpoint/2010/main" val="109474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2639B9-F2DF-4324-8406-0AFFEB2B3036}"/>
              </a:ext>
            </a:extLst>
          </p:cNvPr>
          <p:cNvSpPr>
            <a:spLocks noGrp="1"/>
          </p:cNvSpPr>
          <p:nvPr>
            <p:ph type="body" sz="quarter" idx="10"/>
          </p:nvPr>
        </p:nvSpPr>
        <p:spPr>
          <a:xfrm>
            <a:off x="817613" y="695325"/>
            <a:ext cx="7920880" cy="914400"/>
          </a:xfrm>
        </p:spPr>
        <p:txBody>
          <a:bodyPr/>
          <a:lstStyle/>
          <a:p>
            <a:pPr algn="l"/>
            <a:r>
              <a:rPr lang="fr-FR" dirty="0"/>
              <a:t>Power </a:t>
            </a:r>
            <a:r>
              <a:rPr lang="fr-FR" dirty="0" err="1"/>
              <a:t>Query</a:t>
            </a:r>
            <a:r>
              <a:rPr lang="fr-FR" dirty="0"/>
              <a:t> </a:t>
            </a:r>
            <a:r>
              <a:rPr lang="fr-FR" dirty="0" err="1"/>
              <a:t>functions</a:t>
            </a:r>
            <a:r>
              <a:rPr lang="fr-FR" dirty="0"/>
              <a:t> </a:t>
            </a:r>
          </a:p>
        </p:txBody>
      </p:sp>
      <p:pic>
        <p:nvPicPr>
          <p:cNvPr id="5" name="Picture 4">
            <a:extLst>
              <a:ext uri="{FF2B5EF4-FFF2-40B4-BE49-F238E27FC236}">
                <a16:creationId xmlns:a16="http://schemas.microsoft.com/office/drawing/2014/main" id="{975DE51E-2EBA-4905-BD69-E075A85F75DF}"/>
              </a:ext>
            </a:extLst>
          </p:cNvPr>
          <p:cNvPicPr>
            <a:picLocks noChangeAspect="1"/>
          </p:cNvPicPr>
          <p:nvPr/>
        </p:nvPicPr>
        <p:blipFill rotWithShape="1">
          <a:blip r:embed="rId3"/>
          <a:srcRect l="35612" t="33823" r="36501" b="25596"/>
          <a:stretch/>
        </p:blipFill>
        <p:spPr>
          <a:xfrm>
            <a:off x="5570141" y="1357697"/>
            <a:ext cx="7560838" cy="5959699"/>
          </a:xfrm>
          <a:prstGeom prst="rect">
            <a:avLst/>
          </a:prstGeom>
        </p:spPr>
      </p:pic>
      <p:sp>
        <p:nvSpPr>
          <p:cNvPr id="6" name="Text Placeholder 2">
            <a:extLst>
              <a:ext uri="{FF2B5EF4-FFF2-40B4-BE49-F238E27FC236}">
                <a16:creationId xmlns:a16="http://schemas.microsoft.com/office/drawing/2014/main" id="{C2F36E6F-D3D8-42F4-BF56-3A1E5EAB7BD3}"/>
              </a:ext>
            </a:extLst>
          </p:cNvPr>
          <p:cNvSpPr>
            <a:spLocks noGrp="1"/>
          </p:cNvSpPr>
          <p:nvPr>
            <p:ph type="body" sz="quarter" idx="11"/>
          </p:nvPr>
        </p:nvSpPr>
        <p:spPr>
          <a:xfrm>
            <a:off x="1177653" y="1357697"/>
            <a:ext cx="1784909" cy="504056"/>
          </a:xfrm>
        </p:spPr>
        <p:txBody>
          <a:bodyPr/>
          <a:lstStyle/>
          <a:p>
            <a:pPr marL="0" indent="0">
              <a:buNone/>
            </a:pPr>
            <a:r>
              <a:rPr lang="en-GB" sz="2000" b="0" dirty="0"/>
              <a:t>Append</a:t>
            </a:r>
          </a:p>
        </p:txBody>
      </p:sp>
    </p:spTree>
    <p:extLst>
      <p:ext uri="{BB962C8B-B14F-4D97-AF65-F5344CB8AC3E}">
        <p14:creationId xmlns:p14="http://schemas.microsoft.com/office/powerpoint/2010/main" val="96594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2639B9-F2DF-4324-8406-0AFFEB2B3036}"/>
              </a:ext>
            </a:extLst>
          </p:cNvPr>
          <p:cNvSpPr>
            <a:spLocks noGrp="1"/>
          </p:cNvSpPr>
          <p:nvPr>
            <p:ph type="body" sz="quarter" idx="10"/>
          </p:nvPr>
        </p:nvSpPr>
        <p:spPr>
          <a:xfrm>
            <a:off x="889621" y="695325"/>
            <a:ext cx="7848872" cy="914400"/>
          </a:xfrm>
        </p:spPr>
        <p:txBody>
          <a:bodyPr/>
          <a:lstStyle/>
          <a:p>
            <a:pPr algn="l"/>
            <a:r>
              <a:rPr lang="fr-FR" dirty="0"/>
              <a:t>Power </a:t>
            </a:r>
            <a:r>
              <a:rPr lang="fr-FR" dirty="0" err="1"/>
              <a:t>Query</a:t>
            </a:r>
            <a:r>
              <a:rPr lang="fr-FR" dirty="0"/>
              <a:t> </a:t>
            </a:r>
            <a:r>
              <a:rPr lang="fr-FR" dirty="0" err="1"/>
              <a:t>functions</a:t>
            </a:r>
            <a:r>
              <a:rPr lang="fr-FR" dirty="0"/>
              <a:t> </a:t>
            </a:r>
          </a:p>
        </p:txBody>
      </p:sp>
      <p:sp>
        <p:nvSpPr>
          <p:cNvPr id="3" name="Text Placeholder 2">
            <a:extLst>
              <a:ext uri="{FF2B5EF4-FFF2-40B4-BE49-F238E27FC236}">
                <a16:creationId xmlns:a16="http://schemas.microsoft.com/office/drawing/2014/main" id="{28B1629F-801C-4781-961A-3AAAFE7CB6DC}"/>
              </a:ext>
            </a:extLst>
          </p:cNvPr>
          <p:cNvSpPr>
            <a:spLocks noGrp="1"/>
          </p:cNvSpPr>
          <p:nvPr>
            <p:ph type="body" sz="quarter" idx="11"/>
          </p:nvPr>
        </p:nvSpPr>
        <p:spPr>
          <a:xfrm>
            <a:off x="889621" y="1332992"/>
            <a:ext cx="2283950" cy="553465"/>
          </a:xfrm>
        </p:spPr>
        <p:txBody>
          <a:bodyPr/>
          <a:lstStyle/>
          <a:p>
            <a:pPr marL="0" indent="0">
              <a:buNone/>
            </a:pPr>
            <a:r>
              <a:rPr lang="en-GB" sz="2000" b="0" dirty="0"/>
              <a:t>Merge (join) tables</a:t>
            </a:r>
          </a:p>
        </p:txBody>
      </p:sp>
      <p:pic>
        <p:nvPicPr>
          <p:cNvPr id="6" name="Picture 5">
            <a:extLst>
              <a:ext uri="{FF2B5EF4-FFF2-40B4-BE49-F238E27FC236}">
                <a16:creationId xmlns:a16="http://schemas.microsoft.com/office/drawing/2014/main" id="{2DE15E94-4E6E-4204-A8AA-0FE45B2D3085}"/>
              </a:ext>
            </a:extLst>
          </p:cNvPr>
          <p:cNvPicPr>
            <a:picLocks noChangeAspect="1"/>
          </p:cNvPicPr>
          <p:nvPr/>
        </p:nvPicPr>
        <p:blipFill rotWithShape="1">
          <a:blip r:embed="rId3"/>
          <a:srcRect l="38493" t="34768" r="37937" b="25100"/>
          <a:stretch/>
        </p:blipFill>
        <p:spPr>
          <a:xfrm>
            <a:off x="5786165" y="1152525"/>
            <a:ext cx="7110293" cy="6184119"/>
          </a:xfrm>
          <a:prstGeom prst="rect">
            <a:avLst/>
          </a:prstGeom>
        </p:spPr>
      </p:pic>
    </p:spTree>
    <p:extLst>
      <p:ext uri="{BB962C8B-B14F-4D97-AF65-F5344CB8AC3E}">
        <p14:creationId xmlns:p14="http://schemas.microsoft.com/office/powerpoint/2010/main" val="3389257019"/>
      </p:ext>
    </p:extLst>
  </p:cSld>
  <p:clrMapOvr>
    <a:masterClrMapping/>
  </p:clrMapOvr>
</p:sld>
</file>

<file path=ppt/theme/theme1.xml><?xml version="1.0" encoding="utf-8"?>
<a:theme xmlns:a="http://schemas.openxmlformats.org/drawingml/2006/main" name="OC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36241867F83C4097B9D40E8BBC2043" ma:contentTypeVersion="10" ma:contentTypeDescription="Create a new document." ma:contentTypeScope="" ma:versionID="d4977c6b3c34169df513590c98b40966">
  <xsd:schema xmlns:xsd="http://www.w3.org/2001/XMLSchema" xmlns:xs="http://www.w3.org/2001/XMLSchema" xmlns:p="http://schemas.microsoft.com/office/2006/metadata/properties" xmlns:ns2="471e5782-4e5b-465b-8b75-b6fdf610a1ce" xmlns:ns3="6c28745d-324f-42d7-b928-daac89c9eecb" targetNamespace="http://schemas.microsoft.com/office/2006/metadata/properties" ma:root="true" ma:fieldsID="7bdc517d79b08556cff238be760c7add" ns2:_="" ns3:_="">
    <xsd:import namespace="471e5782-4e5b-465b-8b75-b6fdf610a1ce"/>
    <xsd:import namespace="6c28745d-324f-42d7-b928-daac89c9ee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1e5782-4e5b-465b-8b75-b6fdf610a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8745d-324f-42d7-b928-daac89c9eec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067B5C-0157-4FCD-AD33-AE5E1B64A287}"/>
</file>

<file path=customXml/itemProps2.xml><?xml version="1.0" encoding="utf-8"?>
<ds:datastoreItem xmlns:ds="http://schemas.openxmlformats.org/officeDocument/2006/customXml" ds:itemID="{FA4218AC-31F1-4DB7-93DA-AE2AD2CAC1B2}">
  <ds:schemaRefs>
    <ds:schemaRef ds:uri="http://schemas.microsoft.com/sharepoint/v3/contenttype/forms"/>
  </ds:schemaRefs>
</ds:datastoreItem>
</file>

<file path=customXml/itemProps3.xml><?xml version="1.0" encoding="utf-8"?>
<ds:datastoreItem xmlns:ds="http://schemas.openxmlformats.org/officeDocument/2006/customXml" ds:itemID="{865CD66E-51D3-4A47-92A2-89EC1BB6B2E1}">
  <ds:schemaRefs>
    <ds:schemaRef ds:uri="b2b33df1-7ab9-4e14-96b1-574a23e56c63"/>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purl.org/dc/terms/"/>
    <ds:schemaRef ds:uri="http://schemas.openxmlformats.org/package/2006/metadata/core-properties"/>
    <ds:schemaRef ds:uri="3bd395f5-4b1d-4ca2-be1f-14a7162cfbfe"/>
  </ds:schemaRefs>
</ds:datastoreItem>
</file>

<file path=docProps/app.xml><?xml version="1.0" encoding="utf-8"?>
<Properties xmlns="http://schemas.openxmlformats.org/officeDocument/2006/extended-properties" xmlns:vt="http://schemas.openxmlformats.org/officeDocument/2006/docPropsVTypes">
  <Template>OCHA_ppt_template (1)</Template>
  <TotalTime>8573</TotalTime>
  <Words>620</Words>
  <Application>Microsoft Office PowerPoint</Application>
  <PresentationFormat>Custom</PresentationFormat>
  <Paragraphs>99</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Roboto Slab</vt:lpstr>
      <vt:lpstr>Roboto</vt:lpstr>
      <vt:lpstr>OCHA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Angus Bruce Steel</dc:creator>
  <cp:lastModifiedBy>Ana Maria Pereira</cp:lastModifiedBy>
  <cp:revision>42</cp:revision>
  <dcterms:created xsi:type="dcterms:W3CDTF">2019-06-14T14:43:13Z</dcterms:created>
  <dcterms:modified xsi:type="dcterms:W3CDTF">2019-07-25T07:28:55Z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Adobe InDesign CC 13.0 (Windows)</vt:lpwstr>
  </property>
  <property fmtid="{D5CDD505-2E9C-101B-9397-08002B2CF9AE}" pid="4" name="LastSaved">
    <vt:filetime>2018-01-19T00:00:00Z</vt:filetime>
  </property>
  <property fmtid="{D5CDD505-2E9C-101B-9397-08002B2CF9AE}" pid="5" name="ContentTypeId">
    <vt:lpwstr>0x010100A436241867F83C4097B9D40E8BBC2043</vt:lpwstr>
  </property>
</Properties>
</file>